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ity Sanders" initials="CS" lastIdx="5" clrIdx="0">
    <p:extLst>
      <p:ext uri="{19B8F6BF-5375-455C-9EA6-DF929625EA0E}">
        <p15:presenceInfo xmlns:p15="http://schemas.microsoft.com/office/powerpoint/2012/main" userId="b82b2090f766123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908" autoAdjust="0"/>
    <p:restoredTop sz="94660"/>
  </p:normalViewPr>
  <p:slideViewPr>
    <p:cSldViewPr>
      <p:cViewPr varScale="1">
        <p:scale>
          <a:sx n="52" d="100"/>
          <a:sy n="52" d="100"/>
        </p:scale>
        <p:origin x="233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45C5C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© </a:t>
            </a:r>
            <a:r>
              <a:rPr spc="-5" dirty="0"/>
              <a:t>Copyright 2018, </a:t>
            </a:r>
            <a:r>
              <a:rPr dirty="0"/>
              <a:t>Korn</a:t>
            </a:r>
            <a:r>
              <a:rPr spc="-80" dirty="0"/>
              <a:t> </a:t>
            </a:r>
            <a:r>
              <a:rPr dirty="0"/>
              <a:t>Ferry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45C5C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© </a:t>
            </a:r>
            <a:r>
              <a:rPr spc="-5" dirty="0"/>
              <a:t>Copyright 2018, </a:t>
            </a:r>
            <a:r>
              <a:rPr dirty="0"/>
              <a:t>Korn</a:t>
            </a:r>
            <a:r>
              <a:rPr spc="-80" dirty="0"/>
              <a:t> </a:t>
            </a:r>
            <a:r>
              <a:rPr dirty="0"/>
              <a:t>Ferry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45C5C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© </a:t>
            </a:r>
            <a:r>
              <a:rPr spc="-5" dirty="0"/>
              <a:t>Copyright 2018, </a:t>
            </a:r>
            <a:r>
              <a:rPr dirty="0"/>
              <a:t>Korn</a:t>
            </a:r>
            <a:r>
              <a:rPr spc="-80" dirty="0"/>
              <a:t> </a:t>
            </a:r>
            <a:r>
              <a:rPr dirty="0"/>
              <a:t>Ferry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45C5C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© </a:t>
            </a:r>
            <a:r>
              <a:rPr spc="-5" dirty="0"/>
              <a:t>Copyright 2018, </a:t>
            </a:r>
            <a:r>
              <a:rPr dirty="0"/>
              <a:t>Korn</a:t>
            </a:r>
            <a:r>
              <a:rPr spc="-80" dirty="0"/>
              <a:t> </a:t>
            </a:r>
            <a:r>
              <a:rPr dirty="0"/>
              <a:t>Ferry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45C5C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© </a:t>
            </a:r>
            <a:r>
              <a:rPr spc="-5" dirty="0"/>
              <a:t>Copyright 2018, </a:t>
            </a:r>
            <a:r>
              <a:rPr dirty="0"/>
              <a:t>Korn</a:t>
            </a:r>
            <a:r>
              <a:rPr spc="-80" dirty="0"/>
              <a:t> </a:t>
            </a:r>
            <a:r>
              <a:rPr dirty="0"/>
              <a:t>Ferry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720339" y="9791906"/>
            <a:ext cx="1685925" cy="167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545C5C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© </a:t>
            </a:r>
            <a:r>
              <a:rPr spc="-5" dirty="0"/>
              <a:t>Copyright 2018, </a:t>
            </a:r>
            <a:r>
              <a:rPr dirty="0"/>
              <a:t>Korn</a:t>
            </a:r>
            <a:r>
              <a:rPr spc="-80" dirty="0"/>
              <a:t> </a:t>
            </a:r>
            <a:r>
              <a:rPr dirty="0"/>
              <a:t>Ferry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3059" y="1161288"/>
            <a:ext cx="34747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solidFill>
                  <a:srgbClr val="173059"/>
                </a:solidFill>
                <a:latin typeface="Arial"/>
                <a:cs typeface="Arial"/>
              </a:rPr>
              <a:t>Contratação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3058" y="1618488"/>
            <a:ext cx="3474720" cy="79252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Critérios de contratação/anúncios de emprego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Reveja os critérios de contratação/anúncios de emprego para garantir que não são excessivamente restritivos nem incluem requisitos que dão desnecessariamente preferência a determinados grupos ou tipos.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3059" y="2538436"/>
            <a:ext cx="3474720" cy="1408078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Prospeção de talentos (procurar candidatos nos mesmos lugares de sempre)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Identifique oportunidades para chegar a uma combinação mais ampla de candidatos qualificados ao expandir para além das escolas, dos grupos e das recomendações “do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costume”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Trabalhe para obter um leque diverso de candidatos qualificados para consideração para cada posição disponível.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53058" y="4073938"/>
            <a:ext cx="3474720" cy="8079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sz="1200" spc="-35" dirty="0">
                <a:solidFill>
                  <a:srgbClr val="00ADE6"/>
                </a:solidFill>
                <a:latin typeface="Arial"/>
                <a:cs typeface="Arial"/>
              </a:rPr>
              <a:t>Equipa de contratação (sem representação diversa)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Certifique-se de que a equipa responsável pelas entrevistas é composta por um leque de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pessoas com diferentes contextos, demografias e 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experiências.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53058" y="5009275"/>
            <a:ext cx="3474720" cy="1395254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Processo de entrevista (falta de perguntas objetivas, resposta a candidatos diversos)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Encoraje as equipas de contratação a “escolher” diferenças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que complementam e melhoram a mistura na equipa e 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não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“excluir” devido à falta de semelhanças (ou seja, “encaixe”).</a:t>
            </a:r>
          </a:p>
          <a:p>
            <a:pPr marL="184150" marR="194945" indent="-171450">
              <a:lnSpc>
                <a:spcPts val="1100"/>
              </a:lnSpc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Use entrevistas com base no comportamento para garantir um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processo inclusivo, objetivo e relacionado com o cargo para todos os 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candidatos.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53058" y="6531952"/>
            <a:ext cx="3474720" cy="2459648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Tomada de decisão/ofertas (preconceito no processo de decisão, falha em reconhecer e resolver preocupações de candidatos diversos)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Certifique-se de que as opiniões de todos os membros da equipa responsável pelas entrevistas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 são ouvidas.</a:t>
            </a:r>
            <a:endParaRPr lang="en-US" sz="1000" spc="-5" dirty="0">
              <a:solidFill>
                <a:srgbClr val="545C5B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Confirme que as decisões de contratação se baseiam em critérios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objetivos e uma avaliação precisa das capacidades dos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candidatos e não uma opinião subjetiva/infundadas sobre o “encaixe”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(ou seja, “iguais a nós/diferentes de nós”).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Faça perguntas aos candidatos para revelar possíveis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preocupações que possam ter acerca da UHG como um lugar onde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podem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ser bem-sucedidos.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Partilhe informações com os candidatos sobre o compromisso da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UHG para criar o melhor local de trabalho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para todos.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102100" y="1143000"/>
            <a:ext cx="34747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solidFill>
                  <a:srgbClr val="173059"/>
                </a:solidFill>
                <a:latin typeface="Arial"/>
                <a:cs typeface="Arial"/>
              </a:rPr>
              <a:t>Desenvolvimento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02100" y="1600200"/>
            <a:ext cx="3474720" cy="1728678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Expetativas a respeito das capacidades (com base em estereótipos, por exemplo, mulheres orientadas para funções de apoio, homens para P&amp;L)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Procure obter feedback sobre micromensagens que possa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 inadvertidamente estar a enviar a outras pessoas e que transmitem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 inconscientemente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preconceitos relativamente a determinadas diferenças.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Antes de cada novo projeto/trabalho, reveja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os requisitos e faça a seguinte pergunta: “Estes requisitos são genuínos e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objetivos ou são preferências que favorecem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desnecessariamente determinados grupos?”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102100" y="3377869"/>
            <a:ext cx="3474720" cy="2857192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Distribuição de trabalhos desafiantes importantes (preferência por aqueles que se enquadram na norma, que foram bem-sucedidos no passado)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Identifique um ou mais projetos na sua área (novo ou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existente) em que um leque mais alargado de perspetivas/estilos/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contextos/experiências poderia melhorar o resultado.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Recrute um conjunto diverso de membros da equipa em que cada um deles poderá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trazer uma nova perspetiva e garanta que recebem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 apoio necessário para ultrapassar conflitos inerentes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 equilibrar as diferenças.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Faça uma lista de pessoas na sua zona que não estão a receber trabalhos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desafiantes e/ou de elevado valor, com um foco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especial nos que pertencem a grupos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subrepresentados. Pergunte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“Que suposições estou eu ou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outras pessoas a fazer sobre as suas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capacidades? Que papel é que o preconceito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está a ter aqui? Encontre um projeto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específico que potenciará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os seus aspetos de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diversidade.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102099" y="6284052"/>
            <a:ext cx="3474720" cy="1549142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Quem procura e aceita oportunidades (diferentes níveis de confiança, vontade de arriscar, etc.)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Reveja os dados sobre quem pede, recebe e/ou aceita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os trabalhos mais críticos ou visíveis. Que padrões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observa? Podem dever-se a preconceitos inconscientes?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Identifique um ou vários indivíduos na sua zona que possam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ser negativamente condicionados acerca do seu desempenho e/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ou potencial. Tenha uma discussão 1:1 para alinhar. Encoraje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os esforços para crescer/melhorar e exprima confiança nas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suas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competências.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102099" y="7882185"/>
            <a:ext cx="3474720" cy="1549142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Feedback e coaching (diferenças de tipo fornecido, micromensagens, frequência e intenção)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Repare quando tem dificuldade em dar feedback a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alguém diferente de si. Identifique formas de construir uma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relação; isto ajudará a estabelecer a confiança necessária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para fornecer feedback eficazmente.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Pensem em quem acha mais fácil/provável de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orientar e o tipo de coaching que oferece a diferentes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pessoas. Que padrões observa? Que preconceitos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inconscientes podem estar em jogo?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02336" y="565912"/>
            <a:ext cx="7004684" cy="365760"/>
          </a:xfrm>
          <a:prstGeom prst="rect">
            <a:avLst/>
          </a:prstGeom>
          <a:solidFill>
            <a:srgbClr val="173059"/>
          </a:solidFill>
        </p:spPr>
        <p:txBody>
          <a:bodyPr vert="horz" wrap="square" lIns="0" tIns="63500" rIns="0" bIns="0" rtlCol="0">
            <a:spAutoFit/>
          </a:bodyPr>
          <a:lstStyle/>
          <a:p>
            <a:pPr marL="140970" algn="ctr">
              <a:lnSpc>
                <a:spcPct val="100000"/>
              </a:lnSpc>
              <a:spcBef>
                <a:spcPts val="500"/>
              </a:spcBef>
            </a:pPr>
            <a:r>
              <a:rPr sz="1700" b="1" spc="-10" dirty="0">
                <a:solidFill>
                  <a:srgbClr val="FFFFFF"/>
                </a:solidFill>
                <a:latin typeface="Arial"/>
                <a:cs typeface="Arial"/>
              </a:rPr>
              <a:t>Dicas </a:t>
            </a:r>
            <a:r>
              <a:rPr sz="1700" b="1" dirty="0">
                <a:solidFill>
                  <a:srgbClr val="FFFFFF"/>
                </a:solidFill>
                <a:latin typeface="Arial"/>
                <a:cs typeface="Arial"/>
              </a:rPr>
              <a:t>para o líder inclusivo </a:t>
            </a:r>
            <a:r>
              <a:rPr sz="1700" b="1" spc="-5" dirty="0">
                <a:solidFill>
                  <a:srgbClr val="FFFFFF"/>
                </a:solidFill>
                <a:latin typeface="Arial"/>
                <a:cs typeface="Arial"/>
              </a:rPr>
              <a:t>em momentos </a:t>
            </a:r>
            <a:r>
              <a:rPr sz="1700" b="1" dirty="0">
                <a:solidFill>
                  <a:srgbClr val="FFFFFF"/>
                </a:solidFill>
                <a:latin typeface="Arial"/>
                <a:cs typeface="Arial"/>
              </a:rPr>
              <a:t>de escolha</a:t>
            </a:r>
            <a:r>
              <a:rPr sz="17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5" dirty="0">
                <a:solidFill>
                  <a:srgbClr val="FFFFFF"/>
                </a:solidFill>
                <a:latin typeface="Arial"/>
                <a:cs typeface="Arial"/>
              </a:rPr>
              <a:t>importantes</a:t>
            </a:r>
            <a:endParaRPr sz="1700" dirty="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565803" y="31285"/>
            <a:ext cx="434339" cy="4343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xfrm>
            <a:off x="434804" y="9758834"/>
            <a:ext cx="1685925" cy="154529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© </a:t>
            </a:r>
            <a:r>
              <a:rPr spc="-5" dirty="0"/>
              <a:t>Copyright 2018, </a:t>
            </a:r>
            <a:r>
              <a:rPr dirty="0"/>
              <a:t>Korn</a:t>
            </a:r>
            <a:r>
              <a:rPr spc="-80" dirty="0"/>
              <a:t> </a:t>
            </a:r>
            <a:r>
              <a:rPr dirty="0"/>
              <a:t>Ferry</a:t>
            </a:r>
          </a:p>
        </p:txBody>
      </p:sp>
      <p:sp>
        <p:nvSpPr>
          <p:cNvPr id="18" name="object 17">
            <a:extLst>
              <a:ext uri="{FF2B5EF4-FFF2-40B4-BE49-F238E27FC236}">
                <a16:creationId xmlns:a16="http://schemas.microsoft.com/office/drawing/2014/main" id="{325A34D5-65FA-4B75-9631-1E615A4E0B05}"/>
              </a:ext>
            </a:extLst>
          </p:cNvPr>
          <p:cNvSpPr txBox="1">
            <a:spLocks/>
          </p:cNvSpPr>
          <p:nvPr/>
        </p:nvSpPr>
        <p:spPr>
          <a:xfrm>
            <a:off x="2971800" y="9771945"/>
            <a:ext cx="4605019" cy="154529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rgbClr val="545C5C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spcBef>
                <a:spcPts val="5"/>
              </a:spcBef>
            </a:pPr>
            <a:r>
              <a:rPr lang="en-US" dirty="0"/>
              <a:t>Dicas para o líder inclusivo em momentos de escolha importantes, página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3058" y="502977"/>
            <a:ext cx="34747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5" dirty="0">
                <a:solidFill>
                  <a:srgbClr val="173059"/>
                </a:solidFill>
                <a:latin typeface="Arial"/>
                <a:cs typeface="Arial"/>
              </a:rPr>
              <a:t>Desempenho/calibração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3059" y="984307"/>
            <a:ext cx="3474720" cy="111312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Desempenho/potencial (inclinados para determinados “tipos”)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Reveja os critérios atuais (formais ou informais) para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avaliar os níveis de desempenho e o potencial.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Estabeleça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expetativas transparentes e objetivas centradas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em resultados que não dão preferência a determinados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grupos ou tipos de pessoas.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3059" y="2192300"/>
            <a:ext cx="3474720" cy="111312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Métodos de avaliação (falta de métodos objetivos para medir o desempenho e o potencial)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As ferramentas estão a ser utilizadas para determinar quem tem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potencial e para medir o desempenho das pessoas de forma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clara,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objetiva e transparente? Encontre formas de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remover possíveis preconceitos e subjetividade do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processo.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53059" y="3400292"/>
            <a:ext cx="3474720" cy="1690206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Classificações/feedback (grupos diferentes avaliados com padrões diferentes)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Olhe para as classificações de desempenho dos indivíduos na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zona que lidera. Existe algum padrão que possa indicar que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preconceitos inconscientes (ou outros) possam estar a afetar a forma como 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desempenho de algumas pessoas está a ser avaliado?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Pense nas palavras que usa nas avaliações – existem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diferenças naquilo em que tende a concentrar-se ou/e diz sobre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determinados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grupos/tipos de pessoas (sexo, idade, estilo de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pensamento, etc.)?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53058" y="5185366"/>
            <a:ext cx="3474720" cy="1882567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Sessões de calibração de grupo (tendenciosas devido ao pensamento do grupo, vozes mais audíveis, opiniões de membros seniores)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Implemente regras básicas para as sessões de calibração de grupo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para garantir o contributo eficaz de vários pontos de vista.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Inclua regras sobre o contributo equilibrado relativamente a todas as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pessoas que estão a ser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avaliadas e encorajamento para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solicitarem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“provas” para apoiar as suas avaliações.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Use um facilitar de processo imparcial/externo para sessões de calibração.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53059" y="7162800"/>
            <a:ext cx="3474720" cy="1292662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Atribuição de projetos (oportunidades diferentes oferecidas a grupos diferentes com base em preconceitos)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Resista à tentação de pensar automaticamente na sua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pessoa “habitual” no que toca a oportunidades de desenvolvimento ou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crescimento. Certifique-se de que não está a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reforçar o velho ditado: “Quem conhece é mais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importante do que aquilo que sabe”.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102099" y="502977"/>
            <a:ext cx="34747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5" dirty="0">
                <a:solidFill>
                  <a:srgbClr val="173059"/>
                </a:solidFill>
                <a:latin typeface="Arial"/>
                <a:cs typeface="Arial"/>
              </a:rPr>
              <a:t>Reuniões/interações</a:t>
            </a:r>
            <a:r>
              <a:rPr sz="1800" spc="-145" dirty="0">
                <a:solidFill>
                  <a:srgbClr val="173059"/>
                </a:solidFill>
                <a:latin typeface="Arial"/>
                <a:cs typeface="Arial"/>
              </a:rPr>
              <a:t> </a:t>
            </a:r>
            <a:r>
              <a:rPr sz="1800" spc="-55" dirty="0">
                <a:solidFill>
                  <a:srgbClr val="173059"/>
                </a:solidFill>
                <a:latin typeface="Arial"/>
                <a:cs typeface="Arial"/>
              </a:rPr>
              <a:t>diárias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02100" y="1002086"/>
            <a:ext cx="3474720" cy="8356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Participantes das reuniões (quem é </a:t>
            </a:r>
            <a:r>
              <a:rPr lang="en-US" sz="1200" spc="-35" dirty="0" err="1">
                <a:solidFill>
                  <a:srgbClr val="00ADE6"/>
                </a:solidFill>
                <a:latin typeface="Arial"/>
                <a:cs typeface="Arial"/>
              </a:rPr>
              <a:t>escolhido</a:t>
            </a: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 para </a:t>
            </a:r>
            <a:r>
              <a:rPr lang="en-US" sz="1200" spc="-35" dirty="0" err="1">
                <a:solidFill>
                  <a:srgbClr val="00ADE6"/>
                </a:solidFill>
                <a:latin typeface="Arial"/>
                <a:cs typeface="Arial"/>
              </a:rPr>
              <a:t>participar</a:t>
            </a: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, quando, como)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Amplie a lista de quem é convidado para reuniões para garantir que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um leque diverso de perspetivas e ideias têm a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oportunidade de ser representadas e potenciadas.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102099" y="1910368"/>
            <a:ext cx="3474720" cy="2741776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Funcionamento das reuniões (quem é incluído, onde se sentam, linguagem corporal entre o líder e os participantes)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Estabeleça regras básicas partilhadas que garantem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um leque alargado de contributos e partilhas de perspetivas e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a atribuição correta de créditos pelas contribuições feitas.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Tenha atenção às interrupções. Se acontecerem, peça respeitosamente que a outra pessoa tenha a oportunidade de terminar o seu pensamento. Responsabilizem-se mutuamente.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Procure proativamente oportunidades para solicitar novas ideias em vez de se fechar quando lhe apresentam uma nova perspetiva ou forma de trabalhar (tenham atenção às micromensagens). Se não concordar, ouça e faça perguntas para esclarecer as suas dúvidas e, depois, dê uma resposta construtiva.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Preste atenção a pistas não verbais e, se parecer que alguém não concorda, peça feedback/opiniões.</a:t>
            </a:r>
            <a:endParaRPr sz="1000" spc="-5" dirty="0">
              <a:solidFill>
                <a:srgbClr val="545C5B"/>
              </a:solidFill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02100" y="4724766"/>
            <a:ext cx="3474720" cy="15260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Tomada de decisões/contributos (quem tem voz, como)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Peça o contributo daqueles que parecem ser calados ou precisem de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tempo para pensar e processar. Avise antecipadamente toda a gente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sobre o que pretende discutir; ofereça opções para as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pessoas contribuírem para além da sua forma preferida ou da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do seu grupo.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Reflita sobre como as decisões são tomadas – há uma pessoa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que influencia sempre mais ou tem maior controlo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sobre a discussão? Como pode incluir outras pessoas?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102099" y="6323447"/>
            <a:ext cx="3474720" cy="1151597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Atividades sociais – formais e informais (quem se reúne, onde, quando – preferência por determinados “tipos”?)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Planeie atividades sociais (formais e informais) em que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todos possam participar. Considere o tipo de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espaço, local e atividade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 altere-os para que não excluam inadvertidamente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alguém de participar.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102099" y="7547667"/>
            <a:ext cx="3474720" cy="1985159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Interações diárias – corredor, etc. (linguagem corporal, tom, micromensagens)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Envolva-se em conversas com colaboradores de diferentes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origens e culturas para saber mais sobre as suas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experiências.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Faça um esforço para passar tempo com uma variedade de pessoas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(sentar-se ao lado em reuniões, almoçar e falar casualmente) em vez daquelas com quem tende a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conviver mais.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Identifique um ou vários indivíduos que você ou outras pessoas estejam a tratar com pouca tolerância e determine formas específicas de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começar a tratá-los com aceitação e/ou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apreço.</a:t>
            </a:r>
          </a:p>
        </p:txBody>
      </p:sp>
      <p:sp>
        <p:nvSpPr>
          <p:cNvPr id="18" name="object 18"/>
          <p:cNvSpPr/>
          <p:nvPr/>
        </p:nvSpPr>
        <p:spPr>
          <a:xfrm>
            <a:off x="3541328" y="73187"/>
            <a:ext cx="434339" cy="4343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7">
            <a:extLst>
              <a:ext uri="{FF2B5EF4-FFF2-40B4-BE49-F238E27FC236}">
                <a16:creationId xmlns:a16="http://schemas.microsoft.com/office/drawing/2014/main" id="{61A1FACF-01D6-463A-B584-66AEC3FAE50B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434804" y="9758834"/>
            <a:ext cx="1685925" cy="154529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© </a:t>
            </a:r>
            <a:r>
              <a:rPr spc="-5" dirty="0"/>
              <a:t>Copyright 2018, </a:t>
            </a:r>
            <a:r>
              <a:rPr dirty="0"/>
              <a:t>Korn</a:t>
            </a:r>
            <a:r>
              <a:rPr spc="-80" dirty="0"/>
              <a:t> </a:t>
            </a:r>
            <a:r>
              <a:rPr dirty="0"/>
              <a:t>Ferry</a:t>
            </a:r>
          </a:p>
        </p:txBody>
      </p:sp>
      <p:sp>
        <p:nvSpPr>
          <p:cNvPr id="21" name="object 17">
            <a:extLst>
              <a:ext uri="{FF2B5EF4-FFF2-40B4-BE49-F238E27FC236}">
                <a16:creationId xmlns:a16="http://schemas.microsoft.com/office/drawing/2014/main" id="{350D4A94-3C3A-40F6-8ECF-3C90326A4A3B}"/>
              </a:ext>
            </a:extLst>
          </p:cNvPr>
          <p:cNvSpPr txBox="1">
            <a:spLocks/>
          </p:cNvSpPr>
          <p:nvPr/>
        </p:nvSpPr>
        <p:spPr>
          <a:xfrm>
            <a:off x="2895600" y="9771945"/>
            <a:ext cx="4681219" cy="154529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rgbClr val="545C5C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spcBef>
                <a:spcPts val="5"/>
              </a:spcBef>
            </a:pPr>
            <a:r>
              <a:rPr lang="en-US" dirty="0"/>
              <a:t>Dicas para o líder inclusivo em momentos de escolha importantes, </a:t>
            </a:r>
            <a:r>
              <a:rPr lang="en-US" dirty="0" err="1"/>
              <a:t>página</a:t>
            </a:r>
            <a:r>
              <a:rPr lang="en-US" dirty="0"/>
              <a:t> 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1552</Words>
  <Application>Microsoft Office PowerPoint</Application>
  <PresentationFormat>Custom</PresentationFormat>
  <Paragraphs>65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Rosengren, Maria F</cp:lastModifiedBy>
  <cp:revision>12</cp:revision>
  <dcterms:created xsi:type="dcterms:W3CDTF">2020-11-10T16:38:09Z</dcterms:created>
  <dcterms:modified xsi:type="dcterms:W3CDTF">2020-11-18T19:57:02Z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2018-09-14T00:00:00Z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2020-11-10T00:00:00Z</vt:filetime>
  </property>
</Properties>
</file>