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152" y="-18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20339" y="9791906"/>
            <a:ext cx="1685925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059" y="1241862"/>
            <a:ext cx="588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173059"/>
                </a:solidFill>
                <a:latin typeface="Arial"/>
                <a:cs typeface="Arial"/>
              </a:rPr>
              <a:t>Hiring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059" y="1740972"/>
            <a:ext cx="3281679" cy="8356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Hiring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criteria/job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postings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(skewed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to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certain  “types”)</a:t>
            </a:r>
            <a:endParaRPr sz="1300">
              <a:latin typeface="Arial"/>
              <a:cs typeface="Arial"/>
            </a:endParaRPr>
          </a:p>
          <a:p>
            <a:pPr marL="183515" marR="5080" indent="-171450">
              <a:lnSpc>
                <a:spcPts val="1100"/>
              </a:lnSpc>
              <a:spcBef>
                <a:spcPts val="12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Review hiring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criteria/postings 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ensure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aren’t  overly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restrictive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include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requirements that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unneces-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sarily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give preference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certain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groups or</a:t>
            </a:r>
            <a:r>
              <a:rPr sz="1000" spc="-4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types.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3059" y="2739193"/>
            <a:ext cx="3257550" cy="6959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Sourcing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(looking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for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candidates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in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all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the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same  places)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Identify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opportunities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reach 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broader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mix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</a:t>
            </a:r>
            <a:r>
              <a:rPr sz="1000" spc="-13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quali-</a:t>
            </a:r>
            <a:endParaRPr sz="1000">
              <a:latin typeface="Arial"/>
              <a:cs typeface="Arial"/>
            </a:endParaRPr>
          </a:p>
          <a:p>
            <a:pPr marL="183515">
              <a:lnSpc>
                <a:spcPts val="115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fied candidates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by expanding beyond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“same</a:t>
            </a:r>
            <a:r>
              <a:rPr sz="1000" spc="-8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old”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3059" y="3397051"/>
            <a:ext cx="3180080" cy="31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>
              <a:lnSpc>
                <a:spcPts val="1150"/>
              </a:lnSpc>
              <a:spcBef>
                <a:spcPts val="100"/>
              </a:spcBef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schools,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groups,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referrals.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Work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get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diverse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slate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qualified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candidates</a:t>
            </a:r>
            <a:r>
              <a:rPr sz="1000" spc="-1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509" y="3676451"/>
            <a:ext cx="210121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consideration for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each open</a:t>
            </a:r>
            <a:r>
              <a:rPr sz="1000" spc="-8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position.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059" y="4016811"/>
            <a:ext cx="3020695" cy="65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Hiring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team (no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diverse</a:t>
            </a:r>
            <a:r>
              <a:rPr sz="1300" spc="-25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representation)</a:t>
            </a:r>
            <a:endParaRPr sz="1300">
              <a:latin typeface="Arial"/>
              <a:cs typeface="Arial"/>
            </a:endParaRPr>
          </a:p>
          <a:p>
            <a:pPr marL="183515" marR="5080" indent="-171450" algn="just">
              <a:lnSpc>
                <a:spcPts val="1100"/>
              </a:lnSpc>
              <a:spcBef>
                <a:spcPts val="14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Ensure that 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interview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team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includes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range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 people with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different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backgrounds, demographics,  and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experiences.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3059" y="4837231"/>
            <a:ext cx="3152140" cy="12547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715">
              <a:lnSpc>
                <a:spcPts val="1400"/>
              </a:lnSpc>
              <a:spcBef>
                <a:spcPts val="280"/>
              </a:spcBef>
            </a:pP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Interview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process (lack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of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objective</a:t>
            </a:r>
            <a:r>
              <a:rPr sz="1300" spc="-27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questions,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response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to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diverse</a:t>
            </a:r>
            <a:r>
              <a:rPr sz="1300" spc="-1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candidates)</a:t>
            </a:r>
            <a:endParaRPr sz="13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Encourage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hiring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teams to “screen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in”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differences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complement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enhance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mix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team,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not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“screen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out” due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lack 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similarity (aka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“fit”).</a:t>
            </a:r>
            <a:endParaRPr sz="1000">
              <a:latin typeface="Arial"/>
              <a:cs typeface="Arial"/>
            </a:endParaRPr>
          </a:p>
          <a:p>
            <a:pPr marL="184150" marR="194945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Use behavior-based interviewing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ensure an  objective, job-related and inclusive process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all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candidates.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3059" y="6254551"/>
            <a:ext cx="3240405" cy="22694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403225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Decision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making/offers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(bias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in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decision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process,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failure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to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recognize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and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address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concerns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of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diverse</a:t>
            </a:r>
            <a:r>
              <a:rPr sz="1300" spc="-20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candidates)</a:t>
            </a:r>
            <a:endParaRPr sz="1300">
              <a:latin typeface="Arial"/>
              <a:cs typeface="Arial"/>
            </a:endParaRPr>
          </a:p>
          <a:p>
            <a:pPr marL="126364" marR="5080" indent="57785">
              <a:lnSpc>
                <a:spcPts val="1100"/>
              </a:lnSpc>
              <a:spcBef>
                <a:spcPts val="105"/>
              </a:spcBef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Ensure the views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all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members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interview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team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are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heard.</a:t>
            </a:r>
            <a:endParaRPr sz="1000">
              <a:latin typeface="Arial"/>
              <a:cs typeface="Arial"/>
            </a:endParaRPr>
          </a:p>
          <a:p>
            <a:pPr marL="126364" marR="74295" indent="57785">
              <a:lnSpc>
                <a:spcPts val="1100"/>
              </a:lnSpc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Confirm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hiring decisions are based on objective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criteria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accurate assessment 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candidates’ capa-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bilities, not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subjective/unsubstantiated view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“fit”  (aka “like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us/not like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us”).</a:t>
            </a:r>
            <a:endParaRPr sz="1000">
              <a:latin typeface="Arial"/>
              <a:cs typeface="Arial"/>
            </a:endParaRPr>
          </a:p>
          <a:p>
            <a:pPr marL="126364" marR="133350" indent="57785">
              <a:lnSpc>
                <a:spcPts val="110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Ask candidates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questions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uncover potential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con-  cerns they may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have about UHG as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place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they can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successful.</a:t>
            </a:r>
            <a:endParaRPr sz="1000">
              <a:latin typeface="Arial"/>
              <a:cs typeface="Arial"/>
            </a:endParaRPr>
          </a:p>
          <a:p>
            <a:pPr marL="126364" marR="54610" indent="57785">
              <a:lnSpc>
                <a:spcPts val="110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Share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information with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candidates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about UHG’s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com-  mitment to make this 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best place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work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everyone.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02100" y="1223574"/>
            <a:ext cx="1309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173059"/>
                </a:solidFill>
                <a:latin typeface="Arial"/>
                <a:cs typeface="Arial"/>
              </a:rPr>
              <a:t>Development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02100" y="1722684"/>
            <a:ext cx="3309620" cy="15722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98450">
              <a:lnSpc>
                <a:spcPts val="1400"/>
              </a:lnSpc>
              <a:spcBef>
                <a:spcPts val="280"/>
              </a:spcBef>
            </a:pP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Expectations regarding capability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(based</a:t>
            </a:r>
            <a:r>
              <a:rPr sz="1300" spc="-17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on  stereotypes </a:t>
            </a:r>
            <a:r>
              <a:rPr sz="1300" dirty="0">
                <a:solidFill>
                  <a:srgbClr val="00ADE6"/>
                </a:solidFill>
                <a:latin typeface="Arial"/>
                <a:cs typeface="Arial"/>
              </a:rPr>
              <a:t>–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e.g., women steered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toward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support roles,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men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toward</a:t>
            </a:r>
            <a:r>
              <a:rPr sz="1300" spc="-229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P&amp;L)</a:t>
            </a:r>
            <a:endParaRPr sz="1300">
              <a:latin typeface="Arial"/>
              <a:cs typeface="Arial"/>
            </a:endParaRPr>
          </a:p>
          <a:p>
            <a:pPr marL="184150" marR="109220" indent="-171450" algn="just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Seek feedback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micro-messages you may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uninten-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tionally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sending 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others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convey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unconscious  bias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for/against certain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differences.</a:t>
            </a:r>
            <a:endParaRPr sz="10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Prior 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each new project/assignment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make, review  requirements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ask,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“Are these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genuine, objective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requirements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are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preferences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unnecessari-  ly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favor certain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groups?”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02100" y="3457505"/>
            <a:ext cx="3335654" cy="25501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325120">
              <a:lnSpc>
                <a:spcPts val="1400"/>
              </a:lnSpc>
              <a:spcBef>
                <a:spcPts val="280"/>
              </a:spcBef>
            </a:pP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Distribution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of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key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stretch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assignments  (preference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for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those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who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00ADE6"/>
                </a:solidFill>
                <a:latin typeface="Arial"/>
                <a:cs typeface="Arial"/>
              </a:rPr>
              <a:t>fit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the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norm,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have 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been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successful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in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the</a:t>
            </a:r>
            <a:r>
              <a:rPr sz="1300" spc="-24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past)</a:t>
            </a:r>
            <a:endParaRPr sz="1300">
              <a:latin typeface="Arial"/>
              <a:cs typeface="Arial"/>
            </a:endParaRPr>
          </a:p>
          <a:p>
            <a:pPr marL="184150" marR="10922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Identify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one or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more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projects in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area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(existing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 new) where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broader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range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perspectives/styles/  background/experiences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could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improve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outcome.  Recruit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diverse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set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team members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who each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may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bring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different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perspective and ensure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they receive  support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necessary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overcome inherent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conflict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 leverage each other’s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differences.</a:t>
            </a:r>
            <a:endParaRPr sz="1000">
              <a:latin typeface="Arial"/>
              <a:cs typeface="Arial"/>
            </a:endParaRPr>
          </a:p>
          <a:p>
            <a:pPr marL="184150" marR="66675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Make 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list of people in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area not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currently receiv-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ing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stretch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and/or high-value assignments, with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special  focus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those from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under</a:t>
            </a:r>
            <a:endParaRPr sz="1000">
              <a:latin typeface="Arial"/>
              <a:cs typeface="Arial"/>
            </a:endParaRPr>
          </a:p>
          <a:p>
            <a:pPr marL="184150" marR="5080">
              <a:lnSpc>
                <a:spcPts val="110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represented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groups.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Ask, “What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assumptions am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 others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making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about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their capabilities? What role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is</a:t>
            </a:r>
            <a:r>
              <a:rPr sz="1000" spc="-114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bias  playing here?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Find a specific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project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will leverage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their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aspect(s) of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diversity.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02100" y="6170225"/>
            <a:ext cx="3306445" cy="15468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71755">
              <a:lnSpc>
                <a:spcPts val="1400"/>
              </a:lnSpc>
              <a:spcBef>
                <a:spcPts val="280"/>
              </a:spcBef>
            </a:pP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Who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seeks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and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accepts</a:t>
            </a:r>
            <a:r>
              <a:rPr sz="1300" spc="-27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opportunities (different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levels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of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confidence,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willingness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to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risk,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etc.)</a:t>
            </a:r>
            <a:endParaRPr sz="13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Review data on who asks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for,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is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offered,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and/or accepts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most critical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visible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assignments.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What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patterns  do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see?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Could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these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 due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unconscious</a:t>
            </a:r>
            <a:r>
              <a:rPr sz="1000" spc="-6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bias?</a:t>
            </a:r>
            <a:endParaRPr sz="1000">
              <a:latin typeface="Arial"/>
              <a:cs typeface="Arial"/>
            </a:endParaRPr>
          </a:p>
          <a:p>
            <a:pPr marL="184150" marR="22860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Identify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one or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more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individuals in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area who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may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 negatively biased about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their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own performance and/  or potential. Hold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1:1 discussion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align.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Encourage 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efforts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grow/improve and express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confidence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</a:t>
            </a:r>
            <a:endParaRPr sz="1000">
              <a:latin typeface="Arial"/>
              <a:cs typeface="Arial"/>
            </a:endParaRPr>
          </a:p>
          <a:p>
            <a:pPr marL="184150">
              <a:lnSpc>
                <a:spcPts val="118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their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ability.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02100" y="7882185"/>
            <a:ext cx="3223895" cy="17246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15265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Feedback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and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coaching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(differences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in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type  provided, micro-messages, </a:t>
            </a:r>
            <a:r>
              <a:rPr sz="1300" spc="-50" dirty="0">
                <a:solidFill>
                  <a:srgbClr val="00ADE6"/>
                </a:solidFill>
                <a:latin typeface="Arial"/>
                <a:cs typeface="Arial"/>
              </a:rPr>
              <a:t>frequency,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and  intent)</a:t>
            </a:r>
            <a:endParaRPr sz="1300">
              <a:latin typeface="Arial"/>
              <a:cs typeface="Arial"/>
            </a:endParaRPr>
          </a:p>
          <a:p>
            <a:pPr marL="125730" marR="40640" indent="57785">
              <a:lnSpc>
                <a:spcPts val="1100"/>
              </a:lnSpc>
              <a:spcBef>
                <a:spcPts val="120"/>
              </a:spcBef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Notice when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have difficulty giving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feedback to  someone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different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from you. Identify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ways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build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 relationship; this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will help establish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trust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necessary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effectively provide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feedback.</a:t>
            </a:r>
            <a:endParaRPr sz="1000">
              <a:latin typeface="Arial"/>
              <a:cs typeface="Arial"/>
            </a:endParaRPr>
          </a:p>
          <a:p>
            <a:pPr marL="184150">
              <a:lnSpc>
                <a:spcPts val="1045"/>
              </a:lnSpc>
            </a:pPr>
            <a:r>
              <a:rPr sz="1000" spc="-35" dirty="0">
                <a:solidFill>
                  <a:srgbClr val="545C5B"/>
                </a:solidFill>
                <a:latin typeface="Arial"/>
                <a:cs typeface="Arial"/>
              </a:rPr>
              <a:t>Take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look at who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find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easier/are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more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likely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</a:t>
            </a:r>
            <a:endParaRPr sz="1000">
              <a:latin typeface="Arial"/>
              <a:cs typeface="Arial"/>
            </a:endParaRPr>
          </a:p>
          <a:p>
            <a:pPr marL="125730">
              <a:lnSpc>
                <a:spcPts val="1165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coach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type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coaching you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provide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</a:t>
            </a:r>
            <a:r>
              <a:rPr sz="1000" spc="-8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different</a:t>
            </a:r>
            <a:endParaRPr sz="1000">
              <a:latin typeface="Arial"/>
              <a:cs typeface="Arial"/>
            </a:endParaRPr>
          </a:p>
          <a:p>
            <a:pPr marL="125730" marR="47625">
              <a:lnSpc>
                <a:spcPct val="77800"/>
              </a:lnSpc>
              <a:spcBef>
                <a:spcPts val="400"/>
              </a:spcBef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people.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What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patterns do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see? What </a:t>
            </a:r>
            <a:r>
              <a:rPr sz="1500" spc="-7" baseline="11111" dirty="0">
                <a:solidFill>
                  <a:srgbClr val="545C5B"/>
                </a:solidFill>
                <a:latin typeface="Arial"/>
                <a:cs typeface="Arial"/>
              </a:rPr>
              <a:t>unconscious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biases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might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 at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play?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2336" y="565912"/>
            <a:ext cx="7004684" cy="421005"/>
          </a:xfrm>
          <a:prstGeom prst="rect">
            <a:avLst/>
          </a:prstGeom>
          <a:solidFill>
            <a:srgbClr val="173059"/>
          </a:solidFill>
        </p:spPr>
        <p:txBody>
          <a:bodyPr vert="horz" wrap="square" lIns="0" tIns="63500" rIns="0" bIns="0" rtlCol="0">
            <a:spAutoFit/>
          </a:bodyPr>
          <a:lstStyle/>
          <a:p>
            <a:pPr marL="140970">
              <a:lnSpc>
                <a:spcPct val="100000"/>
              </a:lnSpc>
              <a:spcBef>
                <a:spcPts val="500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Tips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for the Inclusive Leader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at Key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Moments of</a:t>
            </a:r>
            <a:r>
              <a:rPr sz="20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Choice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565803" y="31285"/>
            <a:ext cx="434339" cy="434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434804" y="9758834"/>
            <a:ext cx="1685925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18" name="object 17">
            <a:extLst>
              <a:ext uri="{FF2B5EF4-FFF2-40B4-BE49-F238E27FC236}">
                <a16:creationId xmlns:a16="http://schemas.microsoft.com/office/drawing/2014/main" id="{325A34D5-65FA-4B75-9631-1E615A4E0B05}"/>
              </a:ext>
            </a:extLst>
          </p:cNvPr>
          <p:cNvSpPr txBox="1">
            <a:spLocks/>
          </p:cNvSpPr>
          <p:nvPr/>
        </p:nvSpPr>
        <p:spPr>
          <a:xfrm>
            <a:off x="3886200" y="9771945"/>
            <a:ext cx="3962400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545C5C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dirty="0"/>
              <a:t>Tips for the Inclusive Leader at Key Moments of Choice, Page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059" y="502977"/>
            <a:ext cx="2308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solidFill>
                  <a:srgbClr val="173059"/>
                </a:solidFill>
                <a:latin typeface="Arial"/>
                <a:cs typeface="Arial"/>
              </a:rPr>
              <a:t>Performance/calibration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059" y="984307"/>
            <a:ext cx="3133090" cy="11150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810895">
              <a:lnSpc>
                <a:spcPts val="1400"/>
              </a:lnSpc>
              <a:spcBef>
                <a:spcPts val="280"/>
              </a:spcBef>
            </a:pP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Performance/potential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(skewed</a:t>
            </a:r>
            <a:r>
              <a:rPr sz="1300" spc="-17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to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certain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“types”)</a:t>
            </a:r>
            <a:endParaRPr sz="1300">
              <a:latin typeface="Arial"/>
              <a:cs typeface="Arial"/>
            </a:endParaRPr>
          </a:p>
          <a:p>
            <a:pPr marL="183515" marR="5080" indent="-171450">
              <a:lnSpc>
                <a:spcPts val="1100"/>
              </a:lnSpc>
              <a:spcBef>
                <a:spcPts val="12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Review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current criteria (formal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informal)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evalu-  ating levels of performance and potential.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Establish  transparent,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objective expectations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focused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out-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comes that do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not give preference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to certain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groups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types of</a:t>
            </a:r>
            <a:r>
              <a:rPr sz="1000" spc="-3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people.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3059" y="2261927"/>
            <a:ext cx="3211830" cy="9753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9525">
              <a:lnSpc>
                <a:spcPts val="1400"/>
              </a:lnSpc>
              <a:spcBef>
                <a:spcPts val="280"/>
              </a:spcBef>
            </a:pP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Evaluation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methods (lack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of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objective</a:t>
            </a:r>
            <a:r>
              <a:rPr sz="1300" spc="-27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methods 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of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measuring performance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and</a:t>
            </a:r>
            <a:r>
              <a:rPr sz="1300" spc="-22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potential)</a:t>
            </a:r>
            <a:endParaRPr sz="1300">
              <a:latin typeface="Arial"/>
              <a:cs typeface="Arial"/>
            </a:endParaRPr>
          </a:p>
          <a:p>
            <a:pPr marL="183515" marR="5080" indent="-171450">
              <a:lnSpc>
                <a:spcPts val="1100"/>
              </a:lnSpc>
              <a:spcBef>
                <a:spcPts val="12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Are the tools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being used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determine who has poten-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tial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measure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how people are performing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clear,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objective, 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transparent? Find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ways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remove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po-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tential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bias 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subjectivity from the</a:t>
            </a:r>
            <a:r>
              <a:rPr sz="1000" spc="-3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process.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3059" y="3399847"/>
            <a:ext cx="3302000" cy="13944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423545">
              <a:lnSpc>
                <a:spcPts val="1400"/>
              </a:lnSpc>
              <a:spcBef>
                <a:spcPts val="280"/>
              </a:spcBef>
            </a:pP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Ratings/feedback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(different groups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held</a:t>
            </a:r>
            <a:r>
              <a:rPr sz="1300" spc="-26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to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different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standards)</a:t>
            </a:r>
            <a:endParaRPr sz="13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Look at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performance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ratings for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individuals in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area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lead.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Are there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any patterns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might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indi-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cate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unconscious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(or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other) bias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 impacting how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performance 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some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people is being</a:t>
            </a:r>
            <a:r>
              <a:rPr sz="1000" spc="-4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judged?</a:t>
            </a:r>
            <a:endParaRPr sz="1000">
              <a:latin typeface="Arial"/>
              <a:cs typeface="Arial"/>
            </a:endParaRPr>
          </a:p>
          <a:p>
            <a:pPr marL="184150" marR="36830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Look at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words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use in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reviews –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there  </a:t>
            </a:r>
            <a:r>
              <a:rPr sz="1000" spc="-20" dirty="0">
                <a:solidFill>
                  <a:srgbClr val="545C5B"/>
                </a:solidFill>
                <a:latin typeface="Arial"/>
                <a:cs typeface="Arial"/>
              </a:rPr>
              <a:t>differences</a:t>
            </a:r>
            <a:r>
              <a:rPr sz="1000" spc="-6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in</a:t>
            </a:r>
            <a:r>
              <a:rPr sz="1000" spc="-5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what</a:t>
            </a:r>
            <a:r>
              <a:rPr sz="1000" spc="-5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545C5B"/>
                </a:solidFill>
                <a:latin typeface="Arial"/>
                <a:cs typeface="Arial"/>
              </a:rPr>
              <a:t>you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545C5B"/>
                </a:solidFill>
                <a:latin typeface="Arial"/>
                <a:cs typeface="Arial"/>
              </a:rPr>
              <a:t>tend</a:t>
            </a:r>
            <a:r>
              <a:rPr sz="1000" spc="-5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to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545C5B"/>
                </a:solidFill>
                <a:latin typeface="Arial"/>
                <a:cs typeface="Arial"/>
              </a:rPr>
              <a:t>focus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on/say</a:t>
            </a:r>
            <a:r>
              <a:rPr sz="1000" spc="-5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about</a:t>
            </a:r>
            <a:r>
              <a:rPr sz="1000" spc="-6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certain  </a:t>
            </a:r>
            <a:r>
              <a:rPr sz="1000" spc="-30" dirty="0">
                <a:solidFill>
                  <a:srgbClr val="545C5B"/>
                </a:solidFill>
                <a:latin typeface="Arial"/>
                <a:cs typeface="Arial"/>
              </a:rPr>
              <a:t>groups/types</a:t>
            </a:r>
            <a:r>
              <a:rPr sz="1000" spc="-6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of</a:t>
            </a:r>
            <a:r>
              <a:rPr sz="1000" spc="-5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people</a:t>
            </a:r>
            <a:r>
              <a:rPr sz="1000" spc="-5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545C5B"/>
                </a:solidFill>
                <a:latin typeface="Arial"/>
                <a:cs typeface="Arial"/>
              </a:rPr>
              <a:t>(gender,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age,</a:t>
            </a:r>
            <a:r>
              <a:rPr sz="1000" spc="-5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thinking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style,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545C5B"/>
                </a:solidFill>
                <a:latin typeface="Arial"/>
                <a:cs typeface="Arial"/>
              </a:rPr>
              <a:t>etc.)?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059" y="4956867"/>
            <a:ext cx="3218815" cy="12928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90805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Group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calibration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sessions (biased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due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to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group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think,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loudest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voices,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opinions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of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senior  members)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Implement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ground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rules for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group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calibration</a:t>
            </a:r>
            <a:r>
              <a:rPr sz="1000" spc="-13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sessions</a:t>
            </a:r>
            <a:endParaRPr sz="1000">
              <a:latin typeface="Arial"/>
              <a:cs typeface="Arial"/>
            </a:endParaRPr>
          </a:p>
          <a:p>
            <a:pPr marL="183515">
              <a:lnSpc>
                <a:spcPts val="110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ensure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effective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input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from multiple</a:t>
            </a:r>
            <a:r>
              <a:rPr sz="1000" spc="-3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perspectives.</a:t>
            </a:r>
            <a:endParaRPr sz="1000">
              <a:latin typeface="Arial"/>
              <a:cs typeface="Arial"/>
            </a:endParaRPr>
          </a:p>
          <a:p>
            <a:pPr marL="183515">
              <a:lnSpc>
                <a:spcPts val="110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Include rules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 balanced input on</a:t>
            </a:r>
            <a:r>
              <a:rPr sz="1000" spc="-2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all</a:t>
            </a:r>
            <a:endParaRPr sz="1000">
              <a:latin typeface="Arial"/>
              <a:cs typeface="Arial"/>
            </a:endParaRPr>
          </a:p>
          <a:p>
            <a:pPr marL="183515" marR="104775">
              <a:lnSpc>
                <a:spcPts val="1100"/>
              </a:lnSpc>
              <a:spcBef>
                <a:spcPts val="70"/>
              </a:spcBef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persons being evaluated and encouragement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ask  each other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059" y="6211627"/>
            <a:ext cx="3260725" cy="31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>
              <a:lnSpc>
                <a:spcPts val="1150"/>
              </a:lnSpc>
              <a:spcBef>
                <a:spcPts val="100"/>
              </a:spcBef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“evidence” to support their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evaluations.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Use an impartial/external process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facilitator for</a:t>
            </a:r>
            <a:r>
              <a:rPr sz="1000" spc="-12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calibra-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4509" y="6491027"/>
            <a:ext cx="7956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tion</a:t>
            </a:r>
            <a:r>
              <a:rPr sz="1000" spc="-7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sessions.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3059" y="6831386"/>
            <a:ext cx="3267710" cy="11150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320675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Project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assignment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(different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opportunities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provided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to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different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groups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based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on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bias)</a:t>
            </a:r>
            <a:endParaRPr sz="1300">
              <a:latin typeface="Arial"/>
              <a:cs typeface="Arial"/>
            </a:endParaRPr>
          </a:p>
          <a:p>
            <a:pPr marL="183515" marR="5080" indent="-171450">
              <a:lnSpc>
                <a:spcPts val="1100"/>
              </a:lnSpc>
              <a:spcBef>
                <a:spcPts val="12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Resist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temptation 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automatically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think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your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usual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“go to”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person when it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comes 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development or  growth opportunities.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Be sure that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what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you’re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doing  isn’t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reinforcing 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old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saying, “Who you know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is</a:t>
            </a:r>
            <a:r>
              <a:rPr sz="1000" spc="-9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more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important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than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what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know.”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02100" y="502977"/>
            <a:ext cx="3109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solidFill>
                  <a:srgbClr val="173059"/>
                </a:solidFill>
                <a:latin typeface="Arial"/>
                <a:cs typeface="Arial"/>
              </a:rPr>
              <a:t>Meetings/day-to-day</a:t>
            </a:r>
            <a:r>
              <a:rPr sz="1800" spc="-145" dirty="0">
                <a:solidFill>
                  <a:srgbClr val="173059"/>
                </a:solidFill>
                <a:latin typeface="Arial"/>
                <a:cs typeface="Arial"/>
              </a:rPr>
              <a:t> </a:t>
            </a:r>
            <a:r>
              <a:rPr sz="1800" spc="-55" dirty="0">
                <a:solidFill>
                  <a:srgbClr val="173059"/>
                </a:solidFill>
                <a:latin typeface="Arial"/>
                <a:cs typeface="Arial"/>
              </a:rPr>
              <a:t>interactions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02100" y="1002086"/>
            <a:ext cx="3253104" cy="8356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38735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Meeting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participants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(who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gets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selected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to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join, 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when,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how)</a:t>
            </a:r>
            <a:endParaRPr sz="13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Broaden the list of who is invited to meetings to ensure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diverse range of perspectives and ideas have the  opportunity to be represented and</a:t>
            </a:r>
            <a:r>
              <a:rPr sz="1000" spc="-5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leveraged.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02100" y="2000307"/>
            <a:ext cx="3282315" cy="8737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71145" algn="just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Meeting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functioning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(who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is</a:t>
            </a:r>
            <a:r>
              <a:rPr sz="1300" spc="-27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included, where 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they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sit,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body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language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between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leader</a:t>
            </a:r>
            <a:r>
              <a:rPr sz="1300" spc="-9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and  participants)</a:t>
            </a:r>
            <a:endParaRPr sz="13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Establish shared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ground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rules for meetings that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ensure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broad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range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input 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sharing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perspectives</a:t>
            </a:r>
            <a:r>
              <a:rPr sz="1000" spc="-7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02100" y="2835967"/>
            <a:ext cx="3246120" cy="31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>
              <a:lnSpc>
                <a:spcPts val="1150"/>
              </a:lnSpc>
              <a:spcBef>
                <a:spcPts val="100"/>
              </a:spcBef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appropriate attribution of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credit for contributions</a:t>
            </a:r>
            <a:r>
              <a:rPr sz="1000" spc="-8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Watch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out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interruptions.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If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it happens,</a:t>
            </a:r>
            <a:r>
              <a:rPr sz="1000" spc="-8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respectfully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02100" y="3115367"/>
            <a:ext cx="3288665" cy="129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>
              <a:lnSpc>
                <a:spcPts val="1150"/>
              </a:lnSpc>
              <a:spcBef>
                <a:spcPts val="100"/>
              </a:spcBef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request that 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other person has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opportunity</a:t>
            </a:r>
            <a:r>
              <a:rPr sz="1000" spc="-8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</a:t>
            </a:r>
            <a:endParaRPr sz="1000">
              <a:latin typeface="Arial"/>
              <a:cs typeface="Arial"/>
            </a:endParaRPr>
          </a:p>
          <a:p>
            <a:pPr marL="184150">
              <a:lnSpc>
                <a:spcPts val="1100"/>
              </a:lnSpc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finish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his/her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thought.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Hold each other</a:t>
            </a:r>
            <a:r>
              <a:rPr sz="1000" spc="-8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accountable.</a:t>
            </a:r>
            <a:endParaRPr sz="1000">
              <a:latin typeface="Arial"/>
              <a:cs typeface="Arial"/>
            </a:endParaRPr>
          </a:p>
          <a:p>
            <a:pPr marL="184150" marR="74930" indent="-171450">
              <a:lnSpc>
                <a:spcPts val="1100"/>
              </a:lnSpc>
              <a:spcBef>
                <a:spcPts val="7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Proactively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look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for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opportunities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solicit new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ideas 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versus shutting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down when presented with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new per-  spective or way of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working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(watch for micro-  messages).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If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you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disagree, listen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and ask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questions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to  clarify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understanding,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and then respond</a:t>
            </a:r>
            <a:r>
              <a:rPr sz="1000" spc="-10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45C5B"/>
                </a:solidFill>
                <a:latin typeface="Arial"/>
                <a:cs typeface="Arial"/>
              </a:rPr>
              <a:t>constructively.</a:t>
            </a:r>
            <a:endParaRPr sz="10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Pay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attention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non-verbal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cues,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if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someone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looks  like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don’t agree,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solicit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feedback/opinions.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02100" y="4573327"/>
            <a:ext cx="3316604" cy="1356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Decision</a:t>
            </a:r>
            <a:r>
              <a:rPr sz="1300" spc="-9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making/input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(who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gets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00ADE6"/>
                </a:solidFill>
                <a:latin typeface="Arial"/>
                <a:cs typeface="Arial"/>
              </a:rPr>
              <a:t>a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voice,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how)</a:t>
            </a:r>
            <a:endParaRPr sz="1300">
              <a:latin typeface="Arial"/>
              <a:cs typeface="Arial"/>
            </a:endParaRPr>
          </a:p>
          <a:p>
            <a:pPr marL="184150" marR="130810" indent="-171450">
              <a:lnSpc>
                <a:spcPts val="1100"/>
              </a:lnSpc>
              <a:spcBef>
                <a:spcPts val="14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Solicit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input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from those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who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seem 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 quiet or need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time to think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process.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Give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everyone advance  notice of what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you’ll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want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discuss;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offer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options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people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contribute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other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than your/the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group’s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pre-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ferred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545C5B"/>
                </a:solidFill>
                <a:latin typeface="Arial"/>
                <a:cs typeface="Arial"/>
              </a:rPr>
              <a:t>way.</a:t>
            </a:r>
            <a:endParaRPr sz="10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Reflect on how decisions are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made –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does one person  always influence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most strongly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have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most control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over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discussion? How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can you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include</a:t>
            </a:r>
            <a:r>
              <a:rPr sz="1000" spc="-4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others?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02100" y="6092247"/>
            <a:ext cx="3268979" cy="12928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280"/>
              </a:spcBef>
            </a:pP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Social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activities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00ADE6"/>
                </a:solidFill>
                <a:latin typeface="Arial"/>
                <a:cs typeface="Arial"/>
              </a:rPr>
              <a:t>–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formal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and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informal</a:t>
            </a:r>
            <a:r>
              <a:rPr sz="1300" spc="-8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(who</a:t>
            </a:r>
            <a:r>
              <a:rPr sz="1300" spc="-8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gets  </a:t>
            </a:r>
            <a:r>
              <a:rPr sz="1300" spc="-45" dirty="0">
                <a:solidFill>
                  <a:srgbClr val="00ADE6"/>
                </a:solidFill>
                <a:latin typeface="Arial"/>
                <a:cs typeface="Arial"/>
              </a:rPr>
              <a:t>together,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where,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when </a:t>
            </a:r>
            <a:r>
              <a:rPr sz="1300" dirty="0">
                <a:solidFill>
                  <a:srgbClr val="00ADE6"/>
                </a:solidFill>
                <a:latin typeface="Arial"/>
                <a:cs typeface="Arial"/>
              </a:rPr>
              <a:t>–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preference </a:t>
            </a:r>
            <a:r>
              <a:rPr sz="1300" spc="-20" dirty="0">
                <a:solidFill>
                  <a:srgbClr val="00ADE6"/>
                </a:solidFill>
                <a:latin typeface="Arial"/>
                <a:cs typeface="Arial"/>
              </a:rPr>
              <a:t>to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certain  “types”?)</a:t>
            </a:r>
            <a:endParaRPr sz="1300">
              <a:latin typeface="Arial"/>
              <a:cs typeface="Arial"/>
            </a:endParaRPr>
          </a:p>
          <a:p>
            <a:pPr marL="184150" marR="41275" indent="-171450">
              <a:lnSpc>
                <a:spcPts val="1100"/>
              </a:lnSpc>
              <a:spcBef>
                <a:spcPts val="120"/>
              </a:spcBef>
            </a:pPr>
            <a:r>
              <a:rPr sz="1000" dirty="0">
                <a:solidFill>
                  <a:srgbClr val="00ADE6"/>
                </a:solidFill>
                <a:latin typeface="Wingdings"/>
                <a:cs typeface="Wingdings"/>
              </a:rPr>
              <a:t></a:t>
            </a:r>
            <a:r>
              <a:rPr sz="1000" dirty="0">
                <a:solidFill>
                  <a:srgbClr val="00ADE6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Plan social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activities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(both formal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informal)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allow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everyone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participate. Consider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 type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venue,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location, and activity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that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will be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taking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place  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vary them so that they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don’t inadvertently exclude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some from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participating.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02100" y="7547667"/>
            <a:ext cx="3281679" cy="19532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48920">
              <a:lnSpc>
                <a:spcPts val="1400"/>
              </a:lnSpc>
              <a:spcBef>
                <a:spcPts val="280"/>
              </a:spcBef>
            </a:pP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Day-to-day interactions </a:t>
            </a:r>
            <a:r>
              <a:rPr sz="1300" dirty="0">
                <a:solidFill>
                  <a:srgbClr val="00ADE6"/>
                </a:solidFill>
                <a:latin typeface="Arial"/>
                <a:cs typeface="Arial"/>
              </a:rPr>
              <a:t>– </a:t>
            </a:r>
            <a:r>
              <a:rPr sz="1300" spc="-50" dirty="0">
                <a:solidFill>
                  <a:srgbClr val="00ADE6"/>
                </a:solidFill>
                <a:latin typeface="Arial"/>
                <a:cs typeface="Arial"/>
              </a:rPr>
              <a:t>hallway, </a:t>
            </a:r>
            <a:r>
              <a:rPr sz="1300" spc="-30" dirty="0">
                <a:solidFill>
                  <a:srgbClr val="00ADE6"/>
                </a:solidFill>
                <a:latin typeface="Arial"/>
                <a:cs typeface="Arial"/>
              </a:rPr>
              <a:t>etc.</a:t>
            </a:r>
            <a:r>
              <a:rPr sz="1300" spc="-270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(body  language, </a:t>
            </a:r>
            <a:r>
              <a:rPr sz="1300" spc="-35" dirty="0">
                <a:solidFill>
                  <a:srgbClr val="00ADE6"/>
                </a:solidFill>
                <a:latin typeface="Arial"/>
                <a:cs typeface="Arial"/>
              </a:rPr>
              <a:t>tone,</a:t>
            </a:r>
            <a:r>
              <a:rPr sz="1300" spc="-125" dirty="0">
                <a:solidFill>
                  <a:srgbClr val="00ADE6"/>
                </a:solidFill>
                <a:latin typeface="Arial"/>
                <a:cs typeface="Arial"/>
              </a:rPr>
              <a:t> </a:t>
            </a:r>
            <a:r>
              <a:rPr sz="1300" spc="-40" dirty="0">
                <a:solidFill>
                  <a:srgbClr val="00ADE6"/>
                </a:solidFill>
                <a:latin typeface="Arial"/>
                <a:cs typeface="Arial"/>
              </a:rPr>
              <a:t>micro-messaging)</a:t>
            </a:r>
            <a:endParaRPr sz="1300">
              <a:latin typeface="Arial"/>
              <a:cs typeface="Arial"/>
            </a:endParaRPr>
          </a:p>
          <a:p>
            <a:pPr marL="184150" marR="117475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Engage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conversations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with employees of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different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backgrounds 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cultures to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learn about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their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experi-  ences.</a:t>
            </a:r>
            <a:endParaRPr sz="1000">
              <a:latin typeface="Arial"/>
              <a:cs typeface="Arial"/>
            </a:endParaRPr>
          </a:p>
          <a:p>
            <a:pPr marL="184150" marR="148590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Make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 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effort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spend time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with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a variety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of people 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(to sit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beside at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meetings,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have lunch with, and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ca-  sually stop to talk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with)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rather than those you tend</a:t>
            </a:r>
            <a:r>
              <a:rPr sz="1000" spc="-9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gravitate</a:t>
            </a:r>
            <a:r>
              <a:rPr sz="1000" spc="-10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toward.</a:t>
            </a:r>
            <a:endParaRPr sz="1000"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Identify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one or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more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individuals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you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or others are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treat- 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ing with low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tolerance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and determine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specific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ways </a:t>
            </a:r>
            <a:r>
              <a:rPr sz="1000" dirty="0">
                <a:solidFill>
                  <a:srgbClr val="545C5B"/>
                </a:solidFill>
                <a:latin typeface="Arial"/>
                <a:cs typeface="Arial"/>
              </a:rPr>
              <a:t>to  start treating them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with acceptance and/or  appreciation.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541328" y="73187"/>
            <a:ext cx="434339" cy="434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id="{61A1FACF-01D6-463A-B584-66AEC3FAE50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34804" y="9758834"/>
            <a:ext cx="1685925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350D4A94-3C3A-40F6-8ECF-3C90326A4A3B}"/>
              </a:ext>
            </a:extLst>
          </p:cNvPr>
          <p:cNvSpPr txBox="1">
            <a:spLocks/>
          </p:cNvSpPr>
          <p:nvPr/>
        </p:nvSpPr>
        <p:spPr>
          <a:xfrm>
            <a:off x="3886200" y="9771945"/>
            <a:ext cx="3962400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545C5C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dirty="0"/>
              <a:t>Tips for the Inclusive Leader at Key Moments of Choice, </a:t>
            </a:r>
            <a:r>
              <a:rPr lang="en-US"/>
              <a:t>Page 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1513</Words>
  <Application>Microsoft Office PowerPoint</Application>
  <PresentationFormat>Custom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Rosengren, Maria F</cp:lastModifiedBy>
  <cp:revision>1</cp:revision>
  <dcterms:created xsi:type="dcterms:W3CDTF">2020-11-10T16:38:09Z</dcterms:created>
  <dcterms:modified xsi:type="dcterms:W3CDTF">2020-11-12T14:15:24Z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2018-09-14T00:00:00Z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2020-11-10T00:00:00Z</vt:filetime>
  </property>
</Properties>
</file>