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71" r:id="rId2"/>
    <p:sldId id="278" r:id="rId3"/>
    <p:sldId id="283" r:id="rId4"/>
    <p:sldId id="284" r:id="rId5"/>
    <p:sldId id="285" r:id="rId6"/>
    <p:sldId id="286" r:id="rId7"/>
    <p:sldId id="287" r:id="rId8"/>
    <p:sldId id="288" r:id="rId9"/>
    <p:sldId id="310" r:id="rId10"/>
    <p:sldId id="316" r:id="rId11"/>
    <p:sldId id="320" r:id="rId12"/>
    <p:sldId id="281" r:id="rId13"/>
    <p:sldId id="321" r:id="rId14"/>
    <p:sldId id="322" r:id="rId15"/>
    <p:sldId id="323" r:id="rId16"/>
    <p:sldId id="315" r:id="rId17"/>
    <p:sldId id="289" r:id="rId18"/>
    <p:sldId id="290" r:id="rId19"/>
    <p:sldId id="291" r:id="rId20"/>
    <p:sldId id="293" r:id="rId21"/>
    <p:sldId id="294" r:id="rId22"/>
    <p:sldId id="292" r:id="rId23"/>
    <p:sldId id="295" r:id="rId24"/>
    <p:sldId id="296" r:id="rId25"/>
    <p:sldId id="298" r:id="rId26"/>
    <p:sldId id="297" r:id="rId27"/>
    <p:sldId id="299" r:id="rId28"/>
    <p:sldId id="300" r:id="rId29"/>
    <p:sldId id="325" r:id="rId30"/>
    <p:sldId id="301" r:id="rId31"/>
    <p:sldId id="302" r:id="rId32"/>
    <p:sldId id="303" r:id="rId33"/>
    <p:sldId id="304" r:id="rId34"/>
    <p:sldId id="309" r:id="rId35"/>
    <p:sldId id="312" r:id="rId36"/>
    <p:sldId id="313" r:id="rId37"/>
    <p:sldId id="261" r:id="rId3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ndrea Gomez Ardila" initials="MGA" lastIdx="1" clrIdx="0">
    <p:extLst>
      <p:ext uri="{19B8F6BF-5375-455C-9EA6-DF929625EA0E}">
        <p15:presenceInfo xmlns:p15="http://schemas.microsoft.com/office/powerpoint/2012/main" userId="S-1-5-21-1512356742-4179362801-837463038-4087" providerId="AD"/>
      </p:ext>
    </p:extLst>
  </p:cmAuthor>
  <p:cmAuthor id="2" name="Monica Holguin - Analista De Talento Y Cultura" initials="MH-ADTYC" lastIdx="2" clrIdx="1">
    <p:extLst>
      <p:ext uri="{19B8F6BF-5375-455C-9EA6-DF929625EA0E}">
        <p15:presenceInfo xmlns:p15="http://schemas.microsoft.com/office/powerpoint/2012/main" userId="S-1-5-21-3652050018-1797552498-2700154433-368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242"/>
    <a:srgbClr val="0077F5"/>
    <a:srgbClr val="003C72"/>
    <a:srgbClr val="EEEEEE"/>
    <a:srgbClr val="94BBE4"/>
    <a:srgbClr val="6CA2D0"/>
    <a:srgbClr val="5F95C1"/>
    <a:srgbClr val="6298C4"/>
    <a:srgbClr val="549BD2"/>
    <a:srgbClr val="89B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F0CA"/>
          </a:solidFill>
        </a:fill>
      </a:tcStyle>
    </a:wholeTbl>
    <a:band2H>
      <a:tcTxStyle/>
      <a:tcStyle>
        <a:tcBdr/>
        <a:fill>
          <a:solidFill>
            <a:srgbClr val="FEF8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99" autoAdjust="0"/>
    <p:restoredTop sz="95394" autoAdjust="0"/>
  </p:normalViewPr>
  <p:slideViewPr>
    <p:cSldViewPr snapToGrid="0">
      <p:cViewPr varScale="1">
        <p:scale>
          <a:sx n="72" d="100"/>
          <a:sy n="72" d="100"/>
        </p:scale>
        <p:origin x="7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74"/>
    </p:cViewPr>
  </p:sorterViewPr>
  <p:notesViewPr>
    <p:cSldViewPr snapToGrid="0">
      <p:cViewPr varScale="1">
        <p:scale>
          <a:sx n="86" d="100"/>
          <a:sy n="86" d="100"/>
        </p:scale>
        <p:origin x="378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ulamc\Documents\JEFATURA%20RELACIONES%20LABORALES\DISCIPLINARIOS\INFORMES\INFORMES%20AREAS%202020\INFORME%20MEDICI&#211;N%202020\RESUMEN%20MEDICI&#211;N%20INFO%20COLM&#201;DICA\08%20Resumen%20medicion%20info%20a%20Agosto%20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ulamc\Documents\JEFATURA%20RELACIONES%20LABORALES\DISCIPLINARIOS\INFORMES\INFORMES%20AREAS%202020\INFORME%20MEDICI&#211;N%202020\RESUMEN%20MEDICI&#211;N%20INFO%20CL&#205;NICAS\08-%20Resumen%20medicion%20info%20a%20Agosto%2020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ulamc\Desktop\INFORMES%20SONIA\INFORME%20INCLUSIONES\PLANTA%20Y%20PROF%20SALUD%20RESUME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ulamc\Desktop\INFORMES%20SONIA\INFORME%20INCLUSIONES\PLANTA%20Y%20PROF%20SALUD%20RESUME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Asegurador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'Resumen todas las empresas 2020'!$A$79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'Resumen todas las empresas 2020'!$B$74:$C$74</c:f>
              <c:strCache>
                <c:ptCount val="2"/>
                <c:pt idx="0">
                  <c:v>Mujer</c:v>
                </c:pt>
                <c:pt idx="1">
                  <c:v>Hombre</c:v>
                </c:pt>
              </c:strCache>
            </c:strRef>
          </c:cat>
          <c:val>
            <c:numRef>
              <c:f>'Resumen todas las empresas 2020'!$B$79:$C$79</c:f>
              <c:numCache>
                <c:formatCode>0.0%</c:formatCode>
                <c:ptCount val="2"/>
                <c:pt idx="0">
                  <c:v>0.73319502074688792</c:v>
                </c:pt>
                <c:pt idx="1">
                  <c:v>0.26680497925311203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6C-4B33-B65B-251623D930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65553312"/>
        <c:axId val="1165545152"/>
      </c:barChart>
      <c:catAx>
        <c:axId val="1165553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65545152"/>
        <c:crosses val="autoZero"/>
        <c:auto val="1"/>
        <c:lblAlgn val="ctr"/>
        <c:lblOffset val="100"/>
        <c:noMultiLvlLbl val="0"/>
      </c:catAx>
      <c:valAx>
        <c:axId val="1165545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65553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2060"/>
          </a:solidFill>
        </a:defRPr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s-ES" b="1" dirty="0"/>
              <a:t>Prestador</a:t>
            </a:r>
            <a:endParaRPr lang="es-CO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20315935708188049"/>
          <c:y val="0.20403092413915655"/>
          <c:w val="0.75244408305722399"/>
          <c:h val="0.618967328810218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'RESUMEN 2020'!$A$39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'RESUMEN 2020'!$B$38:$C$38</c:f>
              <c:strCache>
                <c:ptCount val="2"/>
                <c:pt idx="0">
                  <c:v>Mujer</c:v>
                </c:pt>
                <c:pt idx="1">
                  <c:v>Hombre</c:v>
                </c:pt>
              </c:strCache>
            </c:strRef>
          </c:cat>
          <c:val>
            <c:numRef>
              <c:f>'RESUMEN 2020'!$B$39:$C$39</c:f>
              <c:numCache>
                <c:formatCode>0.0%</c:formatCode>
                <c:ptCount val="2"/>
                <c:pt idx="0">
                  <c:v>0.78479381443298968</c:v>
                </c:pt>
                <c:pt idx="1">
                  <c:v>0.21520618556701032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8C-44DD-A828-593183741B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65550048"/>
        <c:axId val="1165547328"/>
      </c:barChart>
      <c:catAx>
        <c:axId val="116555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65547328"/>
        <c:crosses val="autoZero"/>
        <c:auto val="1"/>
        <c:lblAlgn val="ctr"/>
        <c:lblOffset val="100"/>
        <c:noMultiLvlLbl val="0"/>
      </c:catAx>
      <c:valAx>
        <c:axId val="1165547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65550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2060"/>
          </a:solidFill>
        </a:defRPr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kern="1200" spc="0" baseline="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Total Colombia</a:t>
            </a:r>
          </a:p>
        </c:rich>
      </c:tx>
      <c:layout>
        <c:manualLayout>
          <c:xMode val="edge"/>
          <c:yMode val="edge"/>
          <c:x val="0.36057989491144238"/>
          <c:y val="4.56995631553569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'Resumen todas las empresas 2020'!$A$79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'Resumen todas las empresas 2020'!$B$74:$C$74</c:f>
              <c:strCache>
                <c:ptCount val="2"/>
                <c:pt idx="0">
                  <c:v>Mujer</c:v>
                </c:pt>
                <c:pt idx="1">
                  <c:v>Hombre</c:v>
                </c:pt>
              </c:strCache>
            </c:strRef>
          </c:cat>
          <c:val>
            <c:numRef>
              <c:f>'Resumen todas las empresas 2020'!$B$79:$C$79</c:f>
              <c:numCache>
                <c:formatCode>0.0%</c:formatCode>
                <c:ptCount val="2"/>
                <c:pt idx="0">
                  <c:v>0.75854791051076409</c:v>
                </c:pt>
                <c:pt idx="1">
                  <c:v>0.24145208948923597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6E-422A-90F0-126967B406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65553856"/>
        <c:axId val="1165547872"/>
      </c:barChart>
      <c:catAx>
        <c:axId val="116555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65547872"/>
        <c:crosses val="autoZero"/>
        <c:auto val="1"/>
        <c:lblAlgn val="ctr"/>
        <c:lblOffset val="100"/>
        <c:noMultiLvlLbl val="0"/>
      </c:catAx>
      <c:valAx>
        <c:axId val="1165547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65553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2060"/>
          </a:solidFill>
        </a:defRPr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800" b="1" dirty="0">
                <a:solidFill>
                  <a:schemeClr val="tx1"/>
                </a:solidFill>
              </a:rPr>
              <a:t>Prestadores</a:t>
            </a:r>
            <a:endParaRPr lang="es-CO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523989555745101E-3"/>
                  <c:y val="4.4366269757400347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2383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6F1-416E-9D5C-A13AB02B6BA7}"/>
                </c:ext>
              </c:extLst>
            </c:dLbl>
            <c:dLbl>
              <c:idx val="1"/>
              <c:layout>
                <c:manualLayout>
                  <c:x val="1.6571968667235305E-2"/>
                  <c:y val="-3.105638883018024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6F1-416E-9D5C-A13AB02B6B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'Hoja2 (2)'!$F$5:$G$5</c:f>
              <c:strCache>
                <c:ptCount val="2"/>
                <c:pt idx="0">
                  <c:v>PLANTA</c:v>
                </c:pt>
                <c:pt idx="1">
                  <c:v>DISCAPACITADOS</c:v>
                </c:pt>
              </c:strCache>
            </c:strRef>
          </c:cat>
          <c:val>
            <c:numRef>
              <c:f>'Hoja2 (2)'!$F$6:$G$6</c:f>
              <c:numCache>
                <c:formatCode>General</c:formatCode>
                <c:ptCount val="2"/>
                <c:pt idx="0">
                  <c:v>2328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F1-416E-9D5C-A13AB02B6B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65548416"/>
        <c:axId val="1165554400"/>
      </c:barChart>
      <c:catAx>
        <c:axId val="116554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65554400"/>
        <c:crosses val="autoZero"/>
        <c:auto val="1"/>
        <c:lblAlgn val="ctr"/>
        <c:lblOffset val="100"/>
        <c:noMultiLvlLbl val="0"/>
      </c:catAx>
      <c:valAx>
        <c:axId val="1165554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6554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 err="1">
                <a:effectLst/>
              </a:rPr>
              <a:t>Aseguradoras</a:t>
            </a:r>
            <a:endParaRPr lang="es-CO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7055389162724196E-3"/>
                  <c:y val="1.73226837474693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2339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FB9-4EF4-9A79-9D5B498666C5}"/>
                </c:ext>
              </c:extLst>
            </c:dLbl>
            <c:dLbl>
              <c:idx val="1"/>
              <c:layout>
                <c:manualLayout>
                  <c:x val="1.6534382923809963E-2"/>
                  <c:y val="-4.441618940959498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BA5-4491-BFA9-5D5BAB4C8F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'Hoja2 (2)'!$F$10:$G$10</c:f>
              <c:strCache>
                <c:ptCount val="2"/>
                <c:pt idx="0">
                  <c:v>PLANTA</c:v>
                </c:pt>
                <c:pt idx="1">
                  <c:v>DISCAPACITADOS</c:v>
                </c:pt>
              </c:strCache>
            </c:strRef>
          </c:cat>
          <c:val>
            <c:numRef>
              <c:f>'Hoja2 (2)'!$F$11:$G$11</c:f>
              <c:numCache>
                <c:formatCode>General</c:formatCode>
                <c:ptCount val="2"/>
                <c:pt idx="0">
                  <c:v>2410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A5-4491-BFA9-5D5BAB4C8F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165557664"/>
        <c:axId val="1539565968"/>
      </c:barChart>
      <c:catAx>
        <c:axId val="116555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539565968"/>
        <c:crosses val="autoZero"/>
        <c:auto val="1"/>
        <c:lblAlgn val="ctr"/>
        <c:lblOffset val="100"/>
        <c:noMultiLvlLbl val="0"/>
      </c:catAx>
      <c:valAx>
        <c:axId val="1539565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65557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2060"/>
          </a:solidFill>
        </a:defRPr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F32194-00DC-4789-B1AD-459D639B0D39}" type="doc">
      <dgm:prSet loTypeId="urn:microsoft.com/office/officeart/2005/8/layout/venn1" loCatId="relationship" qsTypeId="urn:microsoft.com/office/officeart/2005/8/quickstyle/simple4" qsCatId="simple" csTypeId="urn:microsoft.com/office/officeart/2005/8/colors/colorful3" csCatId="colorful" phldr="1"/>
      <dgm:spPr/>
    </dgm:pt>
    <dgm:pt modelId="{43EFAE36-E116-495E-8E0A-368B1F16B30E}">
      <dgm:prSet phldrT="[Text]" custT="1"/>
      <dgm:spPr>
        <a:solidFill>
          <a:schemeClr val="accent3"/>
        </a:solidFill>
      </dgm:spPr>
      <dgm:t>
        <a:bodyPr/>
        <a:lstStyle/>
        <a:p>
          <a:pPr algn="l"/>
          <a:endParaRPr lang="en-US" sz="2400" dirty="0">
            <a:solidFill>
              <a:schemeClr val="bg1"/>
            </a:solidFill>
          </a:endParaRPr>
        </a:p>
      </dgm:t>
    </dgm:pt>
    <dgm:pt modelId="{C3C096DC-9D95-4C98-BB3C-9622078702BD}" type="parTrans" cxnId="{BABBA7A6-B845-417E-BD41-B9D569699D45}">
      <dgm:prSet/>
      <dgm:spPr/>
      <dgm:t>
        <a:bodyPr/>
        <a:lstStyle/>
        <a:p>
          <a:endParaRPr lang="en-US"/>
        </a:p>
      </dgm:t>
    </dgm:pt>
    <dgm:pt modelId="{0900F423-576A-4A47-B235-B12A8218E55C}" type="sibTrans" cxnId="{BABBA7A6-B845-417E-BD41-B9D569699D45}">
      <dgm:prSet/>
      <dgm:spPr/>
      <dgm:t>
        <a:bodyPr/>
        <a:lstStyle/>
        <a:p>
          <a:endParaRPr lang="en-US"/>
        </a:p>
      </dgm:t>
    </dgm:pt>
    <dgm:pt modelId="{645FCA6B-09E7-4C2C-AA71-9D6448EF4380}">
      <dgm:prSet phldrT="[Text]"/>
      <dgm:spPr>
        <a:solidFill>
          <a:schemeClr val="accent4">
            <a:alpha val="75000"/>
          </a:schemeClr>
        </a:solidFill>
      </dgm:spPr>
      <dgm:t>
        <a:bodyPr/>
        <a:lstStyle/>
        <a:p>
          <a:endParaRPr lang="en-US" dirty="0"/>
        </a:p>
      </dgm:t>
    </dgm:pt>
    <dgm:pt modelId="{2DEEF9E2-9888-465B-96AD-6C28C35D9058}" type="sibTrans" cxnId="{894FBA81-22ED-4C74-AEDF-412B331BC2EF}">
      <dgm:prSet/>
      <dgm:spPr/>
      <dgm:t>
        <a:bodyPr/>
        <a:lstStyle/>
        <a:p>
          <a:endParaRPr lang="en-US"/>
        </a:p>
      </dgm:t>
    </dgm:pt>
    <dgm:pt modelId="{4180434E-DDF0-4C3E-82F5-BB24B00F550A}" type="parTrans" cxnId="{894FBA81-22ED-4C74-AEDF-412B331BC2EF}">
      <dgm:prSet/>
      <dgm:spPr/>
      <dgm:t>
        <a:bodyPr/>
        <a:lstStyle/>
        <a:p>
          <a:endParaRPr lang="en-US"/>
        </a:p>
      </dgm:t>
    </dgm:pt>
    <dgm:pt modelId="{242BFE4E-80CE-441E-8CC2-64388FB6B1E0}" type="pres">
      <dgm:prSet presAssocID="{37F32194-00DC-4789-B1AD-459D639B0D39}" presName="compositeShape" presStyleCnt="0">
        <dgm:presLayoutVars>
          <dgm:chMax val="7"/>
          <dgm:dir/>
          <dgm:resizeHandles val="exact"/>
        </dgm:presLayoutVars>
      </dgm:prSet>
      <dgm:spPr/>
    </dgm:pt>
    <dgm:pt modelId="{E7161292-D80C-4DDC-8226-3A68E7E30057}" type="pres">
      <dgm:prSet presAssocID="{43EFAE36-E116-495E-8E0A-368B1F16B30E}" presName="circ1" presStyleLbl="vennNode1" presStyleIdx="0" presStyleCnt="2" custLinFactNeighborY="0"/>
      <dgm:spPr/>
    </dgm:pt>
    <dgm:pt modelId="{5B52985A-DFFC-49A9-AF26-7617DFFE1DE1}" type="pres">
      <dgm:prSet presAssocID="{43EFAE36-E116-495E-8E0A-368B1F16B30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F065BB6-043F-48B7-BBF1-1C8AD360DC56}" type="pres">
      <dgm:prSet presAssocID="{645FCA6B-09E7-4C2C-AA71-9D6448EF4380}" presName="circ2" presStyleLbl="vennNode1" presStyleIdx="1" presStyleCnt="2" custLinFactNeighborX="-10071"/>
      <dgm:spPr/>
    </dgm:pt>
    <dgm:pt modelId="{DD43A0BD-3E08-4567-82A8-40A0D3C7674E}" type="pres">
      <dgm:prSet presAssocID="{645FCA6B-09E7-4C2C-AA71-9D6448EF438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F0EAB3A-D735-46BF-AB77-656C8C6F5B9A}" type="presOf" srcId="{645FCA6B-09E7-4C2C-AA71-9D6448EF4380}" destId="{DD43A0BD-3E08-4567-82A8-40A0D3C7674E}" srcOrd="1" destOrd="0" presId="urn:microsoft.com/office/officeart/2005/8/layout/venn1"/>
    <dgm:cxn modelId="{C01CAC7F-CE25-45DF-B9F4-E67D2A598FC7}" type="presOf" srcId="{43EFAE36-E116-495E-8E0A-368B1F16B30E}" destId="{5B52985A-DFFC-49A9-AF26-7617DFFE1DE1}" srcOrd="1" destOrd="0" presId="urn:microsoft.com/office/officeart/2005/8/layout/venn1"/>
    <dgm:cxn modelId="{894FBA81-22ED-4C74-AEDF-412B331BC2EF}" srcId="{37F32194-00DC-4789-B1AD-459D639B0D39}" destId="{645FCA6B-09E7-4C2C-AA71-9D6448EF4380}" srcOrd="1" destOrd="0" parTransId="{4180434E-DDF0-4C3E-82F5-BB24B00F550A}" sibTransId="{2DEEF9E2-9888-465B-96AD-6C28C35D9058}"/>
    <dgm:cxn modelId="{4F0A9AA3-3570-40D7-9B27-53A41B43B833}" type="presOf" srcId="{37F32194-00DC-4789-B1AD-459D639B0D39}" destId="{242BFE4E-80CE-441E-8CC2-64388FB6B1E0}" srcOrd="0" destOrd="0" presId="urn:microsoft.com/office/officeart/2005/8/layout/venn1"/>
    <dgm:cxn modelId="{BABBA7A6-B845-417E-BD41-B9D569699D45}" srcId="{37F32194-00DC-4789-B1AD-459D639B0D39}" destId="{43EFAE36-E116-495E-8E0A-368B1F16B30E}" srcOrd="0" destOrd="0" parTransId="{C3C096DC-9D95-4C98-BB3C-9622078702BD}" sibTransId="{0900F423-576A-4A47-B235-B12A8218E55C}"/>
    <dgm:cxn modelId="{1CC660C1-BC61-45F8-BA16-6D5AD9FE8C52}" type="presOf" srcId="{43EFAE36-E116-495E-8E0A-368B1F16B30E}" destId="{E7161292-D80C-4DDC-8226-3A68E7E30057}" srcOrd="0" destOrd="0" presId="urn:microsoft.com/office/officeart/2005/8/layout/venn1"/>
    <dgm:cxn modelId="{625C11FB-4229-45EA-A1E2-5985A7B2C14F}" type="presOf" srcId="{645FCA6B-09E7-4C2C-AA71-9D6448EF4380}" destId="{1F065BB6-043F-48B7-BBF1-1C8AD360DC56}" srcOrd="0" destOrd="0" presId="urn:microsoft.com/office/officeart/2005/8/layout/venn1"/>
    <dgm:cxn modelId="{FE9E8710-CB8D-4C3B-9799-9EA084830555}" type="presParOf" srcId="{242BFE4E-80CE-441E-8CC2-64388FB6B1E0}" destId="{E7161292-D80C-4DDC-8226-3A68E7E30057}" srcOrd="0" destOrd="0" presId="urn:microsoft.com/office/officeart/2005/8/layout/venn1"/>
    <dgm:cxn modelId="{358F21D0-7B7D-4C6E-8673-7CEA7ABFFB9D}" type="presParOf" srcId="{242BFE4E-80CE-441E-8CC2-64388FB6B1E0}" destId="{5B52985A-DFFC-49A9-AF26-7617DFFE1DE1}" srcOrd="1" destOrd="0" presId="urn:microsoft.com/office/officeart/2005/8/layout/venn1"/>
    <dgm:cxn modelId="{DE092117-2B6B-4C37-B339-7F7457B1BFF3}" type="presParOf" srcId="{242BFE4E-80CE-441E-8CC2-64388FB6B1E0}" destId="{1F065BB6-043F-48B7-BBF1-1C8AD360DC56}" srcOrd="2" destOrd="0" presId="urn:microsoft.com/office/officeart/2005/8/layout/venn1"/>
    <dgm:cxn modelId="{7FA9274D-7E21-4F3D-B575-F65A454116FC}" type="presParOf" srcId="{242BFE4E-80CE-441E-8CC2-64388FB6B1E0}" destId="{DD43A0BD-3E08-4567-82A8-40A0D3C7674E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161292-D80C-4DDC-8226-3A68E7E30057}">
      <dsp:nvSpPr>
        <dsp:cNvPr id="0" name=""/>
        <dsp:cNvSpPr/>
      </dsp:nvSpPr>
      <dsp:spPr>
        <a:xfrm>
          <a:off x="164913" y="630579"/>
          <a:ext cx="4067865" cy="4067865"/>
        </a:xfrm>
        <a:prstGeom prst="ellipse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schemeClr val="bg1"/>
            </a:solidFill>
          </a:endParaRPr>
        </a:p>
      </dsp:txBody>
      <dsp:txXfrm>
        <a:off x="732948" y="1110267"/>
        <a:ext cx="2345436" cy="3108488"/>
      </dsp:txXfrm>
    </dsp:sp>
    <dsp:sp modelId="{1F065BB6-043F-48B7-BBF1-1C8AD360DC56}">
      <dsp:nvSpPr>
        <dsp:cNvPr id="0" name=""/>
        <dsp:cNvSpPr/>
      </dsp:nvSpPr>
      <dsp:spPr>
        <a:xfrm>
          <a:off x="2687033" y="630579"/>
          <a:ext cx="4067865" cy="4067865"/>
        </a:xfrm>
        <a:prstGeom prst="ellipse">
          <a:avLst/>
        </a:prstGeom>
        <a:solidFill>
          <a:schemeClr val="accent4">
            <a:alpha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3841428" y="1110267"/>
        <a:ext cx="2345436" cy="31084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1569866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Calibri Light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Calibri Light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Calibri Light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Calibri Light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Calibri Light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Calibri Light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Calibri Light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Calibri Light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Calibri Light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.jpeg" descr="image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778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Línea"/>
          <p:cNvSpPr/>
          <p:nvPr userDrawn="1"/>
        </p:nvSpPr>
        <p:spPr>
          <a:xfrm>
            <a:off x="3317359" y="5159465"/>
            <a:ext cx="8409126" cy="0"/>
          </a:xfrm>
          <a:prstGeom prst="line">
            <a:avLst/>
          </a:prstGeom>
          <a:ln w="12700">
            <a:solidFill>
              <a:srgbClr val="112E59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9" name="Línea"/>
          <p:cNvSpPr/>
          <p:nvPr userDrawn="1"/>
        </p:nvSpPr>
        <p:spPr>
          <a:xfrm>
            <a:off x="3317358" y="5800021"/>
            <a:ext cx="8409123" cy="0"/>
          </a:xfrm>
          <a:prstGeom prst="line">
            <a:avLst/>
          </a:prstGeom>
          <a:ln w="12700">
            <a:solidFill>
              <a:srgbClr val="112E59"/>
            </a:solidFill>
            <a:miter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2056" y="5252402"/>
            <a:ext cx="8834424" cy="452432"/>
          </a:xfrm>
        </p:spPr>
        <p:txBody>
          <a:bodyPr/>
          <a:lstStyle>
            <a:lvl1pPr algn="r">
              <a:defRPr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311" y="356399"/>
            <a:ext cx="1883170" cy="72574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60743"/>
            <a:ext cx="12192000" cy="35052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fault">
    <p:bg>
      <p:bgPr>
        <a:solidFill>
          <a:srgbClr val="003B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80839" y="3919085"/>
            <a:ext cx="7030324" cy="81253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442"/>
            <a:ext cx="12192000" cy="358541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640" y="5909097"/>
            <a:ext cx="1746743" cy="6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6616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fault">
    <p:bg>
      <p:bgPr>
        <a:solidFill>
          <a:srgbClr val="003B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059" y="180473"/>
            <a:ext cx="12214059" cy="3609473"/>
          </a:xfrm>
          <a:prstGeom prst="rect">
            <a:avLst/>
          </a:prstGeom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2580839" y="4156498"/>
            <a:ext cx="7030324" cy="81253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640" y="5909097"/>
            <a:ext cx="1746743" cy="6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2256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fault">
    <p:bg>
      <p:bgPr>
        <a:solidFill>
          <a:srgbClr val="003B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442"/>
            <a:ext cx="12192000" cy="3609474"/>
          </a:xfrm>
          <a:prstGeom prst="rect">
            <a:avLst/>
          </a:prstGeom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2580839" y="4156498"/>
            <a:ext cx="7030324" cy="81253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640" y="5909097"/>
            <a:ext cx="1746743" cy="6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798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efault">
    <p:bg>
      <p:bgPr>
        <a:solidFill>
          <a:srgbClr val="003B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580839" y="4156498"/>
            <a:ext cx="7030324" cy="81253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82" y="168443"/>
            <a:ext cx="12210982" cy="359744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640" y="5909097"/>
            <a:ext cx="1746743" cy="6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9157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efault">
    <p:bg>
      <p:bgPr>
        <a:solidFill>
          <a:srgbClr val="003B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757" y="177894"/>
            <a:ext cx="12225515" cy="3597442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2580839" y="4156498"/>
            <a:ext cx="7030324" cy="81253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640" y="5909097"/>
            <a:ext cx="1746743" cy="6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1366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685079" y="6413521"/>
            <a:ext cx="2531292" cy="36933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8200" y="801690"/>
            <a:ext cx="10515600" cy="4524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838200" y="1702692"/>
            <a:ext cx="10515600" cy="143629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2773" y="5855189"/>
            <a:ext cx="1883170" cy="72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5534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.jpeg" descr="image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AE74330-C68A-47FF-9AD2-2AC677C7F6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98" y="2920638"/>
            <a:ext cx="2638205" cy="101672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.jpeg" descr="image.jpe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778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o del título"/>
          <p:cNvSpPr txBox="1">
            <a:spLocks noGrp="1"/>
          </p:cNvSpPr>
          <p:nvPr>
            <p:ph type="title"/>
          </p:nvPr>
        </p:nvSpPr>
        <p:spPr>
          <a:xfrm>
            <a:off x="838200" y="801690"/>
            <a:ext cx="10515600" cy="452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lvl="0" fontAlgn="auto" hangingPunct="0"/>
            <a:r>
              <a:t>Texto del título</a:t>
            </a:r>
          </a:p>
        </p:txBody>
      </p:sp>
      <p:sp>
        <p:nvSpPr>
          <p:cNvPr id="6" name="Nivel de texto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1052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lvl="0" indent="0" fontAlgn="auto" hangingPunct="0">
              <a:lnSpc>
                <a:spcPct val="120000"/>
              </a:lnSpc>
              <a:spcBef>
                <a:spcPts val="0"/>
              </a:spcBef>
              <a:buSzTx/>
              <a:buFontTx/>
              <a:buNone/>
            </a:pPr>
            <a:r>
              <a:rPr dirty="0" err="1"/>
              <a:t>Nivel</a:t>
            </a:r>
            <a:r>
              <a:rPr dirty="0"/>
              <a:t> de </a:t>
            </a:r>
            <a:r>
              <a:rPr dirty="0" err="1"/>
              <a:t>texto</a:t>
            </a:r>
            <a:r>
              <a:rPr dirty="0"/>
              <a:t> 1</a:t>
            </a:r>
          </a:p>
          <a:p>
            <a:pPr marL="0" lvl="1" indent="457200" fontAlgn="auto" hangingPunct="0">
              <a:lnSpc>
                <a:spcPct val="100000"/>
              </a:lnSpc>
              <a:spcBef>
                <a:spcPts val="0"/>
              </a:spcBef>
              <a:buSzTx/>
              <a:buFontTx/>
              <a:buNone/>
            </a:pPr>
            <a:r>
              <a:rPr dirty="0" err="1"/>
              <a:t>Nivel</a:t>
            </a:r>
            <a:r>
              <a:rPr dirty="0"/>
              <a:t> de </a:t>
            </a:r>
            <a:r>
              <a:rPr dirty="0" err="1"/>
              <a:t>texto</a:t>
            </a:r>
            <a:r>
              <a:rPr dirty="0"/>
              <a:t> 2</a:t>
            </a:r>
          </a:p>
          <a:p>
            <a:pPr marL="0" lvl="2" indent="914400" fontAlgn="auto" hangingPunct="0">
              <a:lnSpc>
                <a:spcPct val="100000"/>
              </a:lnSpc>
              <a:spcBef>
                <a:spcPts val="0"/>
              </a:spcBef>
              <a:buSzTx/>
              <a:buFontTx/>
              <a:buNone/>
            </a:pPr>
            <a:r>
              <a:rPr dirty="0" err="1"/>
              <a:t>Nivel</a:t>
            </a:r>
            <a:r>
              <a:rPr dirty="0"/>
              <a:t> de </a:t>
            </a:r>
            <a:r>
              <a:rPr dirty="0" err="1"/>
              <a:t>texto</a:t>
            </a:r>
            <a:r>
              <a:rPr dirty="0"/>
              <a:t> 3</a:t>
            </a:r>
          </a:p>
          <a:p>
            <a:pPr marL="0" lvl="3" indent="1371600" fontAlgn="auto" hangingPunct="0">
              <a:lnSpc>
                <a:spcPct val="100000"/>
              </a:lnSpc>
              <a:spcBef>
                <a:spcPts val="0"/>
              </a:spcBef>
              <a:buSzTx/>
              <a:buFontTx/>
              <a:buNone/>
            </a:pPr>
            <a:r>
              <a:rPr dirty="0" err="1"/>
              <a:t>Nivel</a:t>
            </a:r>
            <a:r>
              <a:rPr dirty="0"/>
              <a:t> de </a:t>
            </a:r>
            <a:r>
              <a:rPr dirty="0" err="1"/>
              <a:t>texto</a:t>
            </a:r>
            <a:r>
              <a:rPr dirty="0"/>
              <a:t> 4</a:t>
            </a:r>
          </a:p>
          <a:p>
            <a:pPr marL="0" lvl="4" indent="1828800" fontAlgn="auto" hangingPunct="0">
              <a:lnSpc>
                <a:spcPct val="100000"/>
              </a:lnSpc>
              <a:spcBef>
                <a:spcPts val="0"/>
              </a:spcBef>
              <a:buSzTx/>
              <a:buFontTx/>
              <a:buNone/>
            </a:pPr>
            <a:r>
              <a:rPr dirty="0" err="1"/>
              <a:t>Nivel</a:t>
            </a:r>
            <a:r>
              <a:rPr dirty="0"/>
              <a:t> de </a:t>
            </a:r>
            <a:r>
              <a:rPr dirty="0" err="1"/>
              <a:t>texto</a:t>
            </a:r>
            <a:r>
              <a:rPr dirty="0"/>
              <a:t>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63" r:id="rId3"/>
    <p:sldLayoutId id="2147483664" r:id="rId4"/>
    <p:sldLayoutId id="2147483665" r:id="rId5"/>
    <p:sldLayoutId id="2147483666" r:id="rId6"/>
    <p:sldLayoutId id="2147483662" r:id="rId7"/>
    <p:sldLayoutId id="2147483656" r:id="rId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sz="2600" b="1" i="0" u="none" strike="noStrike" cap="none" spc="0" normalizeH="0" baseline="0">
          <a:ln>
            <a:noFill/>
          </a:ln>
          <a:solidFill>
            <a:srgbClr val="003B72"/>
          </a:solidFill>
          <a:effectLst/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kumimoji="0" sz="1200" b="0" i="0" u="none" strike="noStrike" cap="none" spc="0" normalizeH="0" baseline="0">
          <a:ln>
            <a:noFill/>
          </a:ln>
          <a:solidFill>
            <a:srgbClr val="3D3D3D"/>
          </a:solidFill>
          <a:effectLst/>
          <a:uFillTx/>
          <a:latin typeface="Arial"/>
          <a:ea typeface="Arial"/>
          <a:cs typeface="Arial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kumimoji="0" sz="1200" b="0" i="0" u="none" strike="noStrike" cap="none" spc="0" normalizeH="0" baseline="0" dirty="0">
          <a:ln>
            <a:noFill/>
          </a:ln>
          <a:solidFill>
            <a:srgbClr val="3D3D3D"/>
          </a:solidFill>
          <a:effectLst/>
          <a:uFillTx/>
          <a:latin typeface="Arial"/>
          <a:ea typeface="Arial"/>
          <a:cs typeface="Arial"/>
          <a:sym typeface="Aria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kumimoji="0" sz="1200" b="0" i="0" u="none" strike="noStrike" cap="none" spc="0" normalizeH="0" baseline="0" dirty="0">
          <a:ln>
            <a:noFill/>
          </a:ln>
          <a:solidFill>
            <a:srgbClr val="3D3D3D"/>
          </a:solidFill>
          <a:effectLst/>
          <a:uFillTx/>
          <a:latin typeface="Arial"/>
          <a:ea typeface="Arial"/>
          <a:cs typeface="Arial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kumimoji="0" sz="1200" b="0" i="0" u="none" strike="noStrike" cap="none" spc="0" normalizeH="0" baseline="0" dirty="0">
          <a:ln>
            <a:noFill/>
          </a:ln>
          <a:solidFill>
            <a:srgbClr val="3D3D3D"/>
          </a:solidFill>
          <a:effectLst/>
          <a:uFillTx/>
          <a:latin typeface="Arial"/>
          <a:ea typeface="Arial"/>
          <a:cs typeface="Arial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kumimoji="0" sz="1200" b="0" i="0" u="none" strike="noStrike" cap="none" spc="0" normalizeH="0" baseline="0" dirty="0">
          <a:ln>
            <a:noFill/>
          </a:ln>
          <a:solidFill>
            <a:srgbClr val="3D3D3D"/>
          </a:solidFill>
          <a:effectLst/>
          <a:uFillTx/>
          <a:latin typeface="Arial"/>
          <a:ea typeface="Arial"/>
          <a:cs typeface="Arial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colmedica-my.sharepoint.com/:v:/g/personal/ivanb_colmedica_onmicrosoft_com/ETSWIJfwzEFEpmrWQKCWvCkBUiTWo0fPLXmZGf5KMjHofw?e=BsDiqQ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colmedica-my.sharepoint.com/:v:/g/personal/ivanb_colmedica_onmicrosoft_com/Ee6_XDWZ89BIkgAL0WNn13sB2gBWfohwL9CkvVUkwnCWsw?e=kfsaip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colmedica-my.sharepoint.com/:v:/g/personal/ivanb_colmedica_onmicrosoft_com/ESyvZKF8-MFNntIpPTRepMMBGUY1lskJRXZKDwGZZzXQBA?e=PLpZ8t" TargetMode="Externa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colmedica-my.sharepoint.com/:v:/g/personal/ivanb_colmedica_onmicrosoft_com/EbsTm1eMyhFHs5lLD8gILEMBrKpp1BmD5FqVbP-PLYXlQw?e=aOFNOw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D.MM.AÑO"/>
          <p:cNvSpPr txBox="1"/>
          <p:nvPr/>
        </p:nvSpPr>
        <p:spPr>
          <a:xfrm>
            <a:off x="6963979" y="5962240"/>
            <a:ext cx="4762501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lnSpc>
                <a:spcPct val="90000"/>
              </a:lnSpc>
              <a:defRPr sz="1400">
                <a:solidFill>
                  <a:srgbClr val="00446F"/>
                </a:solidFill>
              </a:defRPr>
            </a:lvl1pPr>
          </a:lstStyle>
          <a:p>
            <a:r>
              <a:rPr lang="es-CO" dirty="0"/>
              <a:t>10.2020</a:t>
            </a:r>
            <a:endParaRPr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96654" y="5252402"/>
            <a:ext cx="8429826" cy="452432"/>
          </a:xfrm>
        </p:spPr>
        <p:txBody>
          <a:bodyPr/>
          <a:lstStyle/>
          <a:p>
            <a:r>
              <a:rPr lang="es-CO" dirty="0"/>
              <a:t>Mitigación de los sesgos inconscientes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7379"/>
            <a:ext cx="12192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4722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ulo Texto"/>
          <p:cNvSpPr txBox="1"/>
          <p:nvPr/>
        </p:nvSpPr>
        <p:spPr>
          <a:xfrm>
            <a:off x="644886" y="514440"/>
            <a:ext cx="7359949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2600" b="1">
                <a:solidFill>
                  <a:srgbClr val="003B72"/>
                </a:solidFill>
              </a:defRPr>
            </a:lvl1pPr>
          </a:lstStyle>
          <a:p>
            <a:r>
              <a:rPr lang="es-CO" sz="3200" dirty="0"/>
              <a:t>Distribución por género </a:t>
            </a:r>
            <a:endParaRPr sz="2800" dirty="0">
              <a:latin typeface="+mj-lt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719" y="4326183"/>
            <a:ext cx="1515526" cy="1436889"/>
          </a:xfrm>
          <a:prstGeom prst="rect">
            <a:avLst/>
          </a:prstGeom>
        </p:spPr>
      </p:pic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504965"/>
              </p:ext>
            </p:extLst>
          </p:nvPr>
        </p:nvGraphicFramePr>
        <p:xfrm>
          <a:off x="7015445" y="3133459"/>
          <a:ext cx="3373782" cy="53214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892547">
                  <a:extLst>
                    <a:ext uri="{9D8B030D-6E8A-4147-A177-3AD203B41FA5}">
                      <a16:colId xmlns:a16="http://schemas.microsoft.com/office/drawing/2014/main" val="1800445238"/>
                    </a:ext>
                  </a:extLst>
                </a:gridCol>
                <a:gridCol w="698516">
                  <a:extLst>
                    <a:ext uri="{9D8B030D-6E8A-4147-A177-3AD203B41FA5}">
                      <a16:colId xmlns:a16="http://schemas.microsoft.com/office/drawing/2014/main" val="3325027320"/>
                    </a:ext>
                  </a:extLst>
                </a:gridCol>
                <a:gridCol w="1073644">
                  <a:extLst>
                    <a:ext uri="{9D8B030D-6E8A-4147-A177-3AD203B41FA5}">
                      <a16:colId xmlns:a16="http://schemas.microsoft.com/office/drawing/2014/main" val="2711597041"/>
                    </a:ext>
                  </a:extLst>
                </a:gridCol>
                <a:gridCol w="709075">
                  <a:extLst>
                    <a:ext uri="{9D8B030D-6E8A-4147-A177-3AD203B41FA5}">
                      <a16:colId xmlns:a16="http://schemas.microsoft.com/office/drawing/2014/main" val="2875282473"/>
                    </a:ext>
                  </a:extLst>
                </a:gridCol>
              </a:tblGrid>
              <a:tr h="2483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Mujer</a:t>
                      </a:r>
                      <a:endParaRPr lang="es-CO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Hombre</a:t>
                      </a:r>
                      <a:endParaRPr lang="es-CO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s-CO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11215"/>
                  </a:ext>
                </a:extLst>
              </a:tr>
              <a:tr h="28242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 dirty="0">
                          <a:effectLst/>
                        </a:rPr>
                        <a:t>2020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                        1.767</a:t>
                      </a:r>
                      <a:endParaRPr lang="es-CO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                            643</a:t>
                      </a:r>
                      <a:endParaRPr lang="es-CO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                     2.410 </a:t>
                      </a:r>
                      <a:endParaRPr lang="es-CO" sz="9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8420234"/>
                  </a:ext>
                </a:extLst>
              </a:tr>
            </a:tbl>
          </a:graphicData>
        </a:graphic>
      </p:graphicFrame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916370"/>
              </p:ext>
            </p:extLst>
          </p:nvPr>
        </p:nvGraphicFramePr>
        <p:xfrm>
          <a:off x="1783424" y="3133459"/>
          <a:ext cx="3373782" cy="53072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892547">
                  <a:extLst>
                    <a:ext uri="{9D8B030D-6E8A-4147-A177-3AD203B41FA5}">
                      <a16:colId xmlns:a16="http://schemas.microsoft.com/office/drawing/2014/main" val="1800445238"/>
                    </a:ext>
                  </a:extLst>
                </a:gridCol>
                <a:gridCol w="698516">
                  <a:extLst>
                    <a:ext uri="{9D8B030D-6E8A-4147-A177-3AD203B41FA5}">
                      <a16:colId xmlns:a16="http://schemas.microsoft.com/office/drawing/2014/main" val="3325027320"/>
                    </a:ext>
                  </a:extLst>
                </a:gridCol>
                <a:gridCol w="1073644">
                  <a:extLst>
                    <a:ext uri="{9D8B030D-6E8A-4147-A177-3AD203B41FA5}">
                      <a16:colId xmlns:a16="http://schemas.microsoft.com/office/drawing/2014/main" val="2711597041"/>
                    </a:ext>
                  </a:extLst>
                </a:gridCol>
                <a:gridCol w="709075">
                  <a:extLst>
                    <a:ext uri="{9D8B030D-6E8A-4147-A177-3AD203B41FA5}">
                      <a16:colId xmlns:a16="http://schemas.microsoft.com/office/drawing/2014/main" val="2875282473"/>
                    </a:ext>
                  </a:extLst>
                </a:gridCol>
              </a:tblGrid>
              <a:tr h="2468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Mujer</a:t>
                      </a:r>
                      <a:endParaRPr lang="es-CO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Hombre</a:t>
                      </a:r>
                      <a:endParaRPr lang="es-CO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s-CO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11215"/>
                  </a:ext>
                </a:extLst>
              </a:tr>
              <a:tr h="236971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 dirty="0">
                          <a:effectLst/>
                        </a:rPr>
                        <a:t>2020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                        1.827</a:t>
                      </a:r>
                      <a:endParaRPr lang="es-CO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                            501 </a:t>
                      </a:r>
                      <a:endParaRPr lang="es-CO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                     2.328 </a:t>
                      </a:r>
                      <a:endParaRPr lang="es-CO" sz="9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8420234"/>
                  </a:ext>
                </a:extLst>
              </a:tr>
            </a:tbl>
          </a:graphicData>
        </a:graphic>
      </p:graphicFrame>
      <p:graphicFrame>
        <p:nvGraphicFramePr>
          <p:cNvPr id="19" name="Grá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5981871"/>
              </p:ext>
            </p:extLst>
          </p:nvPr>
        </p:nvGraphicFramePr>
        <p:xfrm>
          <a:off x="6742366" y="1297219"/>
          <a:ext cx="3919940" cy="1857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Gráfico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2936815"/>
              </p:ext>
            </p:extLst>
          </p:nvPr>
        </p:nvGraphicFramePr>
        <p:xfrm>
          <a:off x="2040024" y="1297219"/>
          <a:ext cx="2860582" cy="1935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Gráfico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8192495"/>
              </p:ext>
            </p:extLst>
          </p:nvPr>
        </p:nvGraphicFramePr>
        <p:xfrm>
          <a:off x="3868355" y="4007672"/>
          <a:ext cx="4455290" cy="1945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Tabla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314058"/>
              </p:ext>
            </p:extLst>
          </p:nvPr>
        </p:nvGraphicFramePr>
        <p:xfrm>
          <a:off x="4266811" y="5960083"/>
          <a:ext cx="3373782" cy="536546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892547">
                  <a:extLst>
                    <a:ext uri="{9D8B030D-6E8A-4147-A177-3AD203B41FA5}">
                      <a16:colId xmlns:a16="http://schemas.microsoft.com/office/drawing/2014/main" val="1800445238"/>
                    </a:ext>
                  </a:extLst>
                </a:gridCol>
                <a:gridCol w="698516">
                  <a:extLst>
                    <a:ext uri="{9D8B030D-6E8A-4147-A177-3AD203B41FA5}">
                      <a16:colId xmlns:a16="http://schemas.microsoft.com/office/drawing/2014/main" val="3325027320"/>
                    </a:ext>
                  </a:extLst>
                </a:gridCol>
                <a:gridCol w="1073644">
                  <a:extLst>
                    <a:ext uri="{9D8B030D-6E8A-4147-A177-3AD203B41FA5}">
                      <a16:colId xmlns:a16="http://schemas.microsoft.com/office/drawing/2014/main" val="2711597041"/>
                    </a:ext>
                  </a:extLst>
                </a:gridCol>
                <a:gridCol w="709075">
                  <a:extLst>
                    <a:ext uri="{9D8B030D-6E8A-4147-A177-3AD203B41FA5}">
                      <a16:colId xmlns:a16="http://schemas.microsoft.com/office/drawing/2014/main" val="2875282473"/>
                    </a:ext>
                  </a:extLst>
                </a:gridCol>
              </a:tblGrid>
              <a:tr h="252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Mujer</a:t>
                      </a:r>
                      <a:endParaRPr lang="es-CO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Hombre</a:t>
                      </a:r>
                      <a:endParaRPr lang="es-CO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s-CO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11215"/>
                  </a:ext>
                </a:extLst>
              </a:tr>
              <a:tr h="260922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 dirty="0">
                          <a:effectLst/>
                        </a:rPr>
                        <a:t>2020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                        3.594</a:t>
                      </a:r>
                      <a:endParaRPr lang="es-CO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                            1.144 </a:t>
                      </a:r>
                      <a:endParaRPr lang="es-CO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                     4.738 </a:t>
                      </a:r>
                      <a:endParaRPr lang="es-CO" sz="9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8420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56489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8059A62-4894-4AD2-8710-6FA1B63E504D}"/>
              </a:ext>
            </a:extLst>
          </p:cNvPr>
          <p:cNvSpPr/>
          <p:nvPr/>
        </p:nvSpPr>
        <p:spPr>
          <a:xfrm>
            <a:off x="628650" y="726421"/>
            <a:ext cx="5654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400" b="1" dirty="0">
                <a:solidFill>
                  <a:schemeClr val="tx1"/>
                </a:solidFill>
              </a:rPr>
              <a:t>Posiciones de liderazgo en Prestador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FA0FE53-6578-40CA-9220-8A7B103478D5}"/>
              </a:ext>
            </a:extLst>
          </p:cNvPr>
          <p:cNvSpPr/>
          <p:nvPr/>
        </p:nvSpPr>
        <p:spPr>
          <a:xfrm>
            <a:off x="565150" y="3380721"/>
            <a:ext cx="594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400" b="1" dirty="0">
                <a:solidFill>
                  <a:schemeClr val="tx1"/>
                </a:solidFill>
              </a:rPr>
              <a:t>Posiciones de liderazgo en Asegurador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EBD70270-9B0F-4CE7-9596-6B0437E45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211570"/>
              </p:ext>
            </p:extLst>
          </p:nvPr>
        </p:nvGraphicFramePr>
        <p:xfrm>
          <a:off x="628650" y="1267656"/>
          <a:ext cx="8044293" cy="1786890"/>
        </p:xfrm>
        <a:graphic>
          <a:graphicData uri="http://schemas.openxmlformats.org/drawingml/2006/table">
            <a:tbl>
              <a:tblPr/>
              <a:tblGrid>
                <a:gridCol w="936601">
                  <a:extLst>
                    <a:ext uri="{9D8B030D-6E8A-4147-A177-3AD203B41FA5}">
                      <a16:colId xmlns:a16="http://schemas.microsoft.com/office/drawing/2014/main" val="483061451"/>
                    </a:ext>
                  </a:extLst>
                </a:gridCol>
                <a:gridCol w="1343284">
                  <a:extLst>
                    <a:ext uri="{9D8B030D-6E8A-4147-A177-3AD203B41FA5}">
                      <a16:colId xmlns:a16="http://schemas.microsoft.com/office/drawing/2014/main" val="2878456719"/>
                    </a:ext>
                  </a:extLst>
                </a:gridCol>
                <a:gridCol w="739422">
                  <a:extLst>
                    <a:ext uri="{9D8B030D-6E8A-4147-A177-3AD203B41FA5}">
                      <a16:colId xmlns:a16="http://schemas.microsoft.com/office/drawing/2014/main" val="1239036680"/>
                    </a:ext>
                  </a:extLst>
                </a:gridCol>
                <a:gridCol w="1318636">
                  <a:extLst>
                    <a:ext uri="{9D8B030D-6E8A-4147-A177-3AD203B41FA5}">
                      <a16:colId xmlns:a16="http://schemas.microsoft.com/office/drawing/2014/main" val="1077897479"/>
                    </a:ext>
                  </a:extLst>
                </a:gridCol>
                <a:gridCol w="1506572">
                  <a:extLst>
                    <a:ext uri="{9D8B030D-6E8A-4147-A177-3AD203B41FA5}">
                      <a16:colId xmlns:a16="http://schemas.microsoft.com/office/drawing/2014/main" val="1709892915"/>
                    </a:ext>
                  </a:extLst>
                </a:gridCol>
                <a:gridCol w="1099889">
                  <a:extLst>
                    <a:ext uri="{9D8B030D-6E8A-4147-A177-3AD203B41FA5}">
                      <a16:colId xmlns:a16="http://schemas.microsoft.com/office/drawing/2014/main" val="3538074194"/>
                    </a:ext>
                  </a:extLst>
                </a:gridCol>
                <a:gridCol w="1099889">
                  <a:extLst>
                    <a:ext uri="{9D8B030D-6E8A-4147-A177-3AD203B41FA5}">
                      <a16:colId xmlns:a16="http://schemas.microsoft.com/office/drawing/2014/main" val="2003161268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Género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Enfermero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Médico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Profesional Asistencial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Profesional Administrativo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% Sobre El Total De</a:t>
                      </a:r>
                      <a:r>
                        <a:rPr lang="es-ES" sz="12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Planta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419048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Femenino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 dirty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5%</a:t>
                      </a:r>
                      <a:endParaRPr lang="es-CO" sz="1200" b="0" i="0" u="none" strike="noStrike" dirty="0">
                        <a:solidFill>
                          <a:srgbClr val="4242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2914660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Masculino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 dirty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9%</a:t>
                      </a:r>
                      <a:endParaRPr lang="es-CO" sz="1200" b="0" i="0" u="none" strike="noStrike" dirty="0">
                        <a:solidFill>
                          <a:srgbClr val="4242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2231638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1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 dirty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141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s-CO" sz="1200" b="1" i="0" u="none" strike="noStrike" dirty="0">
                        <a:solidFill>
                          <a:srgbClr val="4242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829907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B824F0E0-54F2-4E55-B270-C1E25C85C8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876286"/>
              </p:ext>
            </p:extLst>
          </p:nvPr>
        </p:nvGraphicFramePr>
        <p:xfrm>
          <a:off x="767193" y="4090414"/>
          <a:ext cx="7905751" cy="1786890"/>
        </p:xfrm>
        <a:graphic>
          <a:graphicData uri="http://schemas.openxmlformats.org/drawingml/2006/table">
            <a:tbl>
              <a:tblPr/>
              <a:tblGrid>
                <a:gridCol w="920472">
                  <a:extLst>
                    <a:ext uri="{9D8B030D-6E8A-4147-A177-3AD203B41FA5}">
                      <a16:colId xmlns:a16="http://schemas.microsoft.com/office/drawing/2014/main" val="2710488365"/>
                    </a:ext>
                  </a:extLst>
                </a:gridCol>
                <a:gridCol w="1171485">
                  <a:extLst>
                    <a:ext uri="{9D8B030D-6E8A-4147-A177-3AD203B41FA5}">
                      <a16:colId xmlns:a16="http://schemas.microsoft.com/office/drawing/2014/main" val="1814993833"/>
                    </a:ext>
                  </a:extLst>
                </a:gridCol>
                <a:gridCol w="875351">
                  <a:extLst>
                    <a:ext uri="{9D8B030D-6E8A-4147-A177-3AD203B41FA5}">
                      <a16:colId xmlns:a16="http://schemas.microsoft.com/office/drawing/2014/main" val="49008323"/>
                    </a:ext>
                  </a:extLst>
                </a:gridCol>
                <a:gridCol w="1295926">
                  <a:extLst>
                    <a:ext uri="{9D8B030D-6E8A-4147-A177-3AD203B41FA5}">
                      <a16:colId xmlns:a16="http://schemas.microsoft.com/office/drawing/2014/main" val="4066640408"/>
                    </a:ext>
                  </a:extLst>
                </a:gridCol>
                <a:gridCol w="1480625">
                  <a:extLst>
                    <a:ext uri="{9D8B030D-6E8A-4147-A177-3AD203B41FA5}">
                      <a16:colId xmlns:a16="http://schemas.microsoft.com/office/drawing/2014/main" val="2116103194"/>
                    </a:ext>
                  </a:extLst>
                </a:gridCol>
                <a:gridCol w="1080946">
                  <a:extLst>
                    <a:ext uri="{9D8B030D-6E8A-4147-A177-3AD203B41FA5}">
                      <a16:colId xmlns:a16="http://schemas.microsoft.com/office/drawing/2014/main" val="3069426009"/>
                    </a:ext>
                  </a:extLst>
                </a:gridCol>
                <a:gridCol w="1080946">
                  <a:extLst>
                    <a:ext uri="{9D8B030D-6E8A-4147-A177-3AD203B41FA5}">
                      <a16:colId xmlns:a16="http://schemas.microsoft.com/office/drawing/2014/main" val="2311084130"/>
                    </a:ext>
                  </a:extLst>
                </a:gridCol>
              </a:tblGrid>
              <a:tr h="44767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Género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Enfermero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Médico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Profesional Asistencial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Profesional Administrativo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% Sobre El Total De</a:t>
                      </a:r>
                      <a:r>
                        <a:rPr lang="es-ES" sz="12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Planta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15733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Femenino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 dirty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2%</a:t>
                      </a:r>
                      <a:endParaRPr lang="es-CO" sz="1200" b="0" i="0" u="none" strike="noStrike" dirty="0">
                        <a:solidFill>
                          <a:srgbClr val="4242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855849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0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Masculino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1 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3 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 dirty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200" b="0" i="0" u="none" strike="noStrike" dirty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  <a:endParaRPr lang="es-CO" sz="1200" b="0" i="0" u="none" strike="noStrike" dirty="0">
                        <a:solidFill>
                          <a:srgbClr val="4242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1373794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b="1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 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28 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1" i="0" u="none" strike="noStrike" dirty="0">
                          <a:solidFill>
                            <a:srgbClr val="424242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s-CO" sz="1200" b="1" i="0" u="none" strike="noStrike" dirty="0">
                        <a:solidFill>
                          <a:srgbClr val="4242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807478"/>
                  </a:ext>
                </a:extLst>
              </a:tr>
            </a:tbl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F5E47D0C-39E1-445A-92E8-F50E21DE9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738" y="2571271"/>
            <a:ext cx="1618951" cy="1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5712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Esfuerzos en Colombia</a:t>
            </a:r>
            <a:br>
              <a:rPr lang="es-CO" dirty="0"/>
            </a:br>
            <a:r>
              <a:rPr lang="es-CO" dirty="0"/>
              <a:t>Diversidad e Inclusión</a:t>
            </a:r>
          </a:p>
        </p:txBody>
      </p:sp>
    </p:spTree>
    <p:extLst>
      <p:ext uri="{BB962C8B-B14F-4D97-AF65-F5344CB8AC3E}">
        <p14:creationId xmlns:p14="http://schemas.microsoft.com/office/powerpoint/2010/main" val="7556506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D9200C63-AD85-4BEE-8343-80FDFC7648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1271901"/>
              </p:ext>
            </p:extLst>
          </p:nvPr>
        </p:nvGraphicFramePr>
        <p:xfrm>
          <a:off x="1012305" y="1956182"/>
          <a:ext cx="4598126" cy="2862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30D504F-C898-4C7E-89E3-0D4C0F754A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0702512"/>
              </p:ext>
            </p:extLst>
          </p:nvPr>
        </p:nvGraphicFramePr>
        <p:xfrm>
          <a:off x="6710809" y="1921164"/>
          <a:ext cx="4376524" cy="2932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63D96440-C5CD-49F5-B4F9-B74650881AA8}"/>
              </a:ext>
            </a:extLst>
          </p:cNvPr>
          <p:cNvSpPr/>
          <p:nvPr/>
        </p:nvSpPr>
        <p:spPr>
          <a:xfrm>
            <a:off x="702365" y="421621"/>
            <a:ext cx="7938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>
                <a:solidFill>
                  <a:srgbClr val="003B72"/>
                </a:solidFill>
              </a:rPr>
              <a:t>Colaboradores con discapacidad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08027CB-9074-4E93-88AB-DFE1DBD74724}"/>
              </a:ext>
            </a:extLst>
          </p:cNvPr>
          <p:cNvSpPr/>
          <p:nvPr/>
        </p:nvSpPr>
        <p:spPr>
          <a:xfrm>
            <a:off x="3120307" y="4498730"/>
            <a:ext cx="245772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CO" sz="1200" dirty="0">
                <a:solidFill>
                  <a:schemeClr val="accent1">
                    <a:lumMod val="50000"/>
                  </a:schemeClr>
                </a:solidFill>
              </a:rPr>
              <a:t>Colaboradores con discapacidad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D21493B-2F36-4AC2-AB3A-0DB693ED08EE}"/>
              </a:ext>
            </a:extLst>
          </p:cNvPr>
          <p:cNvSpPr/>
          <p:nvPr/>
        </p:nvSpPr>
        <p:spPr>
          <a:xfrm>
            <a:off x="2166200" y="4517823"/>
            <a:ext cx="789435" cy="2856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Planta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5FB0150-2BC3-4290-95D7-1E9A26CF10C3}"/>
              </a:ext>
            </a:extLst>
          </p:cNvPr>
          <p:cNvSpPr/>
          <p:nvPr/>
        </p:nvSpPr>
        <p:spPr>
          <a:xfrm>
            <a:off x="8899071" y="4596597"/>
            <a:ext cx="245772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CO" sz="1200" dirty="0">
                <a:solidFill>
                  <a:schemeClr val="accent1">
                    <a:lumMod val="50000"/>
                  </a:schemeClr>
                </a:solidFill>
              </a:rPr>
              <a:t>Colaboradores con discapacidad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551EF49-9C11-4E24-8814-4AF491FCDBD6}"/>
              </a:ext>
            </a:extLst>
          </p:cNvPr>
          <p:cNvSpPr/>
          <p:nvPr/>
        </p:nvSpPr>
        <p:spPr>
          <a:xfrm>
            <a:off x="7835680" y="4587214"/>
            <a:ext cx="61908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Planta</a:t>
            </a:r>
          </a:p>
        </p:txBody>
      </p:sp>
    </p:spTree>
    <p:extLst>
      <p:ext uri="{BB962C8B-B14F-4D97-AF65-F5344CB8AC3E}">
        <p14:creationId xmlns:p14="http://schemas.microsoft.com/office/powerpoint/2010/main" val="298680538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97DC8-CD67-41BC-8876-45D0E8AE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0141"/>
            <a:ext cx="10515600" cy="535531"/>
          </a:xfrm>
        </p:spPr>
        <p:txBody>
          <a:bodyPr/>
          <a:lstStyle/>
          <a:p>
            <a:r>
              <a:rPr lang="es-CO" sz="3200" dirty="0"/>
              <a:t>Organizaciones aliadas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FA6963-CFEB-4E3F-BFB5-58E868770E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09927"/>
            <a:ext cx="10515600" cy="1363450"/>
          </a:xfrm>
        </p:spPr>
        <p:txBody>
          <a:bodyPr/>
          <a:lstStyle/>
          <a:p>
            <a:pPr lvl="0"/>
            <a:r>
              <a:rPr lang="es-CO" sz="1600" dirty="0"/>
              <a:t>La Fundación Arcángeles</a:t>
            </a:r>
          </a:p>
          <a:p>
            <a:pPr lvl="0"/>
            <a:r>
              <a:rPr lang="es-CO" sz="1600" dirty="0"/>
              <a:t>La Secretaría de Integración Social </a:t>
            </a:r>
          </a:p>
          <a:p>
            <a:pPr lvl="0"/>
            <a:r>
              <a:rPr lang="es-CO" sz="1600" dirty="0"/>
              <a:t>El CRI</a:t>
            </a:r>
          </a:p>
          <a:p>
            <a:endParaRPr lang="es-CO" sz="1600" dirty="0"/>
          </a:p>
        </p:txBody>
      </p:sp>
      <p:pic>
        <p:nvPicPr>
          <p:cNvPr id="1026" name="Picture 2" descr="Home - Arcangeles">
            <a:extLst>
              <a:ext uri="{FF2B5EF4-FFF2-40B4-BE49-F238E27FC236}">
                <a16:creationId xmlns:a16="http://schemas.microsoft.com/office/drawing/2014/main" id="{A42E9147-BF5C-4588-931B-57F535EC4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311" y="3107583"/>
            <a:ext cx="2419141" cy="158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ADF0AFC-7022-48F2-889A-38A260BE6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807" y="3429000"/>
            <a:ext cx="471487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1563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9E7062-2D9A-4A4D-B0D0-B6DA66332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0141"/>
            <a:ext cx="10515600" cy="535531"/>
          </a:xfrm>
        </p:spPr>
        <p:txBody>
          <a:bodyPr/>
          <a:lstStyle/>
          <a:p>
            <a:r>
              <a:rPr lang="es-CO" sz="3200" dirty="0"/>
              <a:t>Desarrollo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564B8B-41A2-459F-9790-576E738C7F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09928"/>
            <a:ext cx="5006009" cy="3707682"/>
          </a:xfrm>
          <a:solidFill>
            <a:srgbClr val="003C72"/>
          </a:solidFill>
        </p:spPr>
        <p:txBody>
          <a:bodyPr/>
          <a:lstStyle/>
          <a:p>
            <a:pPr marL="0" indent="0">
              <a:buNone/>
            </a:pPr>
            <a:r>
              <a:rPr lang="es-CO" sz="1600" b="1" dirty="0">
                <a:solidFill>
                  <a:schemeClr val="bg1"/>
                </a:solidFill>
              </a:rPr>
              <a:t>Aseguradoras:</a:t>
            </a:r>
          </a:p>
          <a:p>
            <a:pPr lvl="0"/>
            <a:r>
              <a:rPr lang="es-CO" sz="1600" dirty="0">
                <a:solidFill>
                  <a:schemeClr val="bg1"/>
                </a:solidFill>
              </a:rPr>
              <a:t>Recorridos de observación en 3 instalaciones (sede de la calle 93 y los dos edificios de la calle 63) para identificar acceso a la infraestructura física/transporte y a la información.</a:t>
            </a:r>
          </a:p>
          <a:p>
            <a:pPr lvl="0"/>
            <a:r>
              <a:rPr lang="es-CO" sz="1600" dirty="0">
                <a:solidFill>
                  <a:schemeClr val="bg1"/>
                </a:solidFill>
              </a:rPr>
              <a:t>Entrevista a 7 gerentes de la organización para identificar el liderazgo directivo y potencial frente a la inclusión laboral de </a:t>
            </a:r>
            <a:r>
              <a:rPr lang="es-CO" sz="1600" dirty="0" err="1">
                <a:solidFill>
                  <a:schemeClr val="bg1"/>
                </a:solidFill>
              </a:rPr>
              <a:t>PcD</a:t>
            </a:r>
            <a:r>
              <a:rPr lang="es-CO" sz="1600" dirty="0">
                <a:solidFill>
                  <a:schemeClr val="bg1"/>
                </a:solidFill>
              </a:rPr>
              <a:t> en sus áreas.</a:t>
            </a:r>
          </a:p>
          <a:p>
            <a:pPr lvl="0"/>
            <a:r>
              <a:rPr lang="es-CO" sz="1600" dirty="0">
                <a:solidFill>
                  <a:schemeClr val="bg1"/>
                </a:solidFill>
              </a:rPr>
              <a:t>Aplicación encuesta de percepción a una muestra de 50 trabajadores partiendo de la premisa de diversidad e inclusión.</a:t>
            </a:r>
          </a:p>
          <a:p>
            <a:pPr lvl="0"/>
            <a:r>
              <a:rPr lang="es-CO" sz="1600" dirty="0">
                <a:solidFill>
                  <a:schemeClr val="bg1"/>
                </a:solidFill>
              </a:rPr>
              <a:t>Aplicación encuesta de percepción a una muestra de 50 trabajadores partiendo de la premisa de diversidad e inclusión.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E1D89A2-A4A1-4D31-ACA9-BDE3B6278AA3}"/>
              </a:ext>
            </a:extLst>
          </p:cNvPr>
          <p:cNvSpPr/>
          <p:nvPr/>
        </p:nvSpPr>
        <p:spPr>
          <a:xfrm>
            <a:off x="6268281" y="2126766"/>
            <a:ext cx="5208105" cy="2800767"/>
          </a:xfrm>
          <a:prstGeom prst="rect">
            <a:avLst/>
          </a:prstGeom>
          <a:solidFill>
            <a:srgbClr val="0077F5"/>
          </a:solidFill>
        </p:spPr>
        <p:txBody>
          <a:bodyPr wrap="square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</a:rPr>
              <a:t>Prestadores: </a:t>
            </a:r>
          </a:p>
          <a:p>
            <a:endParaRPr lang="es-CO" sz="1600" b="1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chemeClr val="bg1"/>
                </a:solidFill>
              </a:rPr>
              <a:t>Un taller de sensibilización al equipo de Talento Humano, para quienes tendrían contacto directo con la colaboradora que ingresó al área.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chemeClr val="bg1"/>
                </a:solidFill>
              </a:rPr>
              <a:t>Un curso corto de lenguaje de señas.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CO" sz="16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chemeClr val="bg1"/>
                </a:solidFill>
              </a:rPr>
              <a:t>Un taller en junio de 2019 a todos los líderes de las clínicas para el lanzamiento del programa con la Secretaria de Inclusión Social y el CRI. </a:t>
            </a:r>
          </a:p>
        </p:txBody>
      </p:sp>
    </p:spTree>
    <p:extLst>
      <p:ext uri="{BB962C8B-B14F-4D97-AF65-F5344CB8AC3E}">
        <p14:creationId xmlns:p14="http://schemas.microsoft.com/office/powerpoint/2010/main" val="128747632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80839" y="4336547"/>
            <a:ext cx="7030324" cy="452432"/>
          </a:xfrm>
        </p:spPr>
        <p:txBody>
          <a:bodyPr/>
          <a:lstStyle/>
          <a:p>
            <a:r>
              <a:rPr lang="es-CO" dirty="0">
                <a:hlinkClick r:id="rId2"/>
              </a:rPr>
              <a:t>Video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300509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/>
          <p:nvPr/>
        </p:nvSpPr>
        <p:spPr>
          <a:xfrm>
            <a:off x="0" y="166254"/>
            <a:ext cx="12192000" cy="342556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B4E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8"/>
          <p:cNvSpPr/>
          <p:nvPr/>
        </p:nvSpPr>
        <p:spPr>
          <a:xfrm>
            <a:off x="3266925" y="839011"/>
            <a:ext cx="5498756" cy="5498756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B4E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Block Arc 9"/>
          <p:cNvSpPr/>
          <p:nvPr/>
        </p:nvSpPr>
        <p:spPr>
          <a:xfrm flipV="1">
            <a:off x="3268741" y="842745"/>
            <a:ext cx="5495125" cy="5491893"/>
          </a:xfrm>
          <a:prstGeom prst="blockArc">
            <a:avLst>
              <a:gd name="adj1" fmla="val 10800000"/>
              <a:gd name="adj2" fmla="val 21589490"/>
              <a:gd name="adj3" fmla="val 8492"/>
            </a:avLst>
          </a:prstGeom>
          <a:solidFill>
            <a:schemeClr val="tx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DA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val 10"/>
          <p:cNvSpPr/>
          <p:nvPr/>
        </p:nvSpPr>
        <p:spPr>
          <a:xfrm>
            <a:off x="3737168" y="1312686"/>
            <a:ext cx="4558271" cy="4558271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B4E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5"/>
          <p:cNvSpPr txBox="1"/>
          <p:nvPr/>
        </p:nvSpPr>
        <p:spPr>
          <a:xfrm>
            <a:off x="3737167" y="2314180"/>
            <a:ext cx="455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sz="3600" b="1" dirty="0">
                <a:solidFill>
                  <a:srgbClr val="003C72"/>
                </a:solidFill>
              </a:rPr>
              <a:t>Conversemos</a:t>
            </a:r>
          </a:p>
        </p:txBody>
      </p:sp>
      <p:sp>
        <p:nvSpPr>
          <p:cNvPr id="20" name="TextBox 16"/>
          <p:cNvSpPr txBox="1"/>
          <p:nvPr/>
        </p:nvSpPr>
        <p:spPr>
          <a:xfrm>
            <a:off x="3737167" y="3500340"/>
            <a:ext cx="455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424242"/>
                </a:solidFill>
              </a:rPr>
              <a:t>¿Cómo has visto el sesgo inconsciente en tu lugar de trabajo, en tu equipo y/o en tu vida personal?</a:t>
            </a:r>
            <a:endParaRPr lang="en-US" dirty="0">
              <a:solidFill>
                <a:srgbClr val="4242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4935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 txBox="1">
            <a:spLocks/>
          </p:cNvSpPr>
          <p:nvPr/>
        </p:nvSpPr>
        <p:spPr>
          <a:xfrm>
            <a:off x="7283579" y="3447203"/>
            <a:ext cx="3747558" cy="1843698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342900" indent="-1524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-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404812" indent="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None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47713" indent="-176213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–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76313" indent="-228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»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kern="1200" baseline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¿Qué puedes hacer para asegurarte de que se compartan diferentes perspectivas durante una reunión?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7239262" y="2946077"/>
            <a:ext cx="3747558" cy="398858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342900" indent="-1524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-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404812" indent="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None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47713" indent="-176213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–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76313" indent="-228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»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kern="1200" baseline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b="1" dirty="0">
                <a:solidFill>
                  <a:schemeClr val="accent1"/>
                </a:solidFill>
              </a:rPr>
              <a:t>Conversemos:</a:t>
            </a:r>
          </a:p>
        </p:txBody>
      </p:sp>
      <p:pic>
        <p:nvPicPr>
          <p:cNvPr id="10" name="Picture Placeholder 3" descr="A picture containing device&#10;&#10;Description automatically generated">
            <a:extLst>
              <a:ext uri="{FF2B5EF4-FFF2-40B4-BE49-F238E27FC236}">
                <a16:creationId xmlns:a16="http://schemas.microsoft.com/office/drawing/2014/main" id="{BD60AA9F-B6AC-427D-8C2C-504438FA4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0" t="27874" r="14052" b="16234"/>
          <a:stretch/>
        </p:blipFill>
        <p:spPr>
          <a:xfrm>
            <a:off x="1579417" y="1797708"/>
            <a:ext cx="4592054" cy="463674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E257FDD-09B1-4B09-9FCC-2C87A685F3DD}"/>
              </a:ext>
            </a:extLst>
          </p:cNvPr>
          <p:cNvSpPr txBox="1"/>
          <p:nvPr/>
        </p:nvSpPr>
        <p:spPr>
          <a:xfrm>
            <a:off x="663560" y="1157823"/>
            <a:ext cx="8366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s-CO" b="1" dirty="0">
                <a:solidFill>
                  <a:schemeClr val="accent1"/>
                </a:solidFill>
              </a:rPr>
              <a:t>Pista: </a:t>
            </a:r>
            <a:r>
              <a:rPr lang="es-ES" dirty="0">
                <a:solidFill>
                  <a:srgbClr val="424242"/>
                </a:solidFill>
              </a:rPr>
              <a:t>las cosas no siempre son como lo percibo.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80475" y="567615"/>
            <a:ext cx="112437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s-CO" sz="3200" b="1" dirty="0">
                <a:solidFill>
                  <a:srgbClr val="003C72"/>
                </a:solidFill>
              </a:rPr>
              <a:t>¿Cómo los sesgos están afectando mis puntos de vista?</a:t>
            </a:r>
          </a:p>
        </p:txBody>
      </p:sp>
      <p:sp>
        <p:nvSpPr>
          <p:cNvPr id="4" name="Forma libre 3"/>
          <p:cNvSpPr/>
          <p:nvPr/>
        </p:nvSpPr>
        <p:spPr>
          <a:xfrm>
            <a:off x="4565304" y="3453417"/>
            <a:ext cx="210820" cy="472440"/>
          </a:xfrm>
          <a:custGeom>
            <a:avLst/>
            <a:gdLst>
              <a:gd name="connsiteX0" fmla="*/ 210820 w 210820"/>
              <a:gd name="connsiteY0" fmla="*/ 0 h 472440"/>
              <a:gd name="connsiteX1" fmla="*/ 205740 w 210820"/>
              <a:gd name="connsiteY1" fmla="*/ 213360 h 472440"/>
              <a:gd name="connsiteX2" fmla="*/ 205740 w 210820"/>
              <a:gd name="connsiteY2" fmla="*/ 345440 h 472440"/>
              <a:gd name="connsiteX3" fmla="*/ 180340 w 210820"/>
              <a:gd name="connsiteY3" fmla="*/ 452120 h 472440"/>
              <a:gd name="connsiteX4" fmla="*/ 58420 w 210820"/>
              <a:gd name="connsiteY4" fmla="*/ 472440 h 472440"/>
              <a:gd name="connsiteX5" fmla="*/ 0 w 210820"/>
              <a:gd name="connsiteY5" fmla="*/ 375920 h 472440"/>
              <a:gd name="connsiteX6" fmla="*/ 35560 w 210820"/>
              <a:gd name="connsiteY6" fmla="*/ 35560 h 472440"/>
              <a:gd name="connsiteX7" fmla="*/ 210820 w 210820"/>
              <a:gd name="connsiteY7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0820" h="472440">
                <a:moveTo>
                  <a:pt x="210820" y="0"/>
                </a:moveTo>
                <a:lnTo>
                  <a:pt x="205740" y="213360"/>
                </a:lnTo>
                <a:lnTo>
                  <a:pt x="205740" y="345440"/>
                </a:lnTo>
                <a:lnTo>
                  <a:pt x="180340" y="452120"/>
                </a:lnTo>
                <a:lnTo>
                  <a:pt x="58420" y="472440"/>
                </a:lnTo>
                <a:lnTo>
                  <a:pt x="0" y="375920"/>
                </a:lnTo>
                <a:lnTo>
                  <a:pt x="35560" y="35560"/>
                </a:lnTo>
                <a:lnTo>
                  <a:pt x="210820" y="0"/>
                </a:lnTo>
                <a:close/>
              </a:path>
            </a:pathLst>
          </a:custGeom>
          <a:solidFill>
            <a:srgbClr val="89B3D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Forma libre 12"/>
          <p:cNvSpPr/>
          <p:nvPr/>
        </p:nvSpPr>
        <p:spPr>
          <a:xfrm>
            <a:off x="4726791" y="3495962"/>
            <a:ext cx="1407160" cy="1343660"/>
          </a:xfrm>
          <a:custGeom>
            <a:avLst/>
            <a:gdLst>
              <a:gd name="connsiteX0" fmla="*/ 60960 w 1407160"/>
              <a:gd name="connsiteY0" fmla="*/ 0 h 1343660"/>
              <a:gd name="connsiteX1" fmla="*/ 60960 w 1407160"/>
              <a:gd name="connsiteY1" fmla="*/ 0 h 1343660"/>
              <a:gd name="connsiteX2" fmla="*/ 58420 w 1407160"/>
              <a:gd name="connsiteY2" fmla="*/ 114300 h 1343660"/>
              <a:gd name="connsiteX3" fmla="*/ 55880 w 1407160"/>
              <a:gd name="connsiteY3" fmla="*/ 127000 h 1343660"/>
              <a:gd name="connsiteX4" fmla="*/ 53340 w 1407160"/>
              <a:gd name="connsiteY4" fmla="*/ 144780 h 1343660"/>
              <a:gd name="connsiteX5" fmla="*/ 50800 w 1407160"/>
              <a:gd name="connsiteY5" fmla="*/ 167640 h 1343660"/>
              <a:gd name="connsiteX6" fmla="*/ 48260 w 1407160"/>
              <a:gd name="connsiteY6" fmla="*/ 187960 h 1343660"/>
              <a:gd name="connsiteX7" fmla="*/ 45720 w 1407160"/>
              <a:gd name="connsiteY7" fmla="*/ 220980 h 1343660"/>
              <a:gd name="connsiteX8" fmla="*/ 43180 w 1407160"/>
              <a:gd name="connsiteY8" fmla="*/ 302260 h 1343660"/>
              <a:gd name="connsiteX9" fmla="*/ 38100 w 1407160"/>
              <a:gd name="connsiteY9" fmla="*/ 317500 h 1343660"/>
              <a:gd name="connsiteX10" fmla="*/ 35560 w 1407160"/>
              <a:gd name="connsiteY10" fmla="*/ 335280 h 1343660"/>
              <a:gd name="connsiteX11" fmla="*/ 27940 w 1407160"/>
              <a:gd name="connsiteY11" fmla="*/ 358140 h 1343660"/>
              <a:gd name="connsiteX12" fmla="*/ 25400 w 1407160"/>
              <a:gd name="connsiteY12" fmla="*/ 365760 h 1343660"/>
              <a:gd name="connsiteX13" fmla="*/ 22860 w 1407160"/>
              <a:gd name="connsiteY13" fmla="*/ 378460 h 1343660"/>
              <a:gd name="connsiteX14" fmla="*/ 17780 w 1407160"/>
              <a:gd name="connsiteY14" fmla="*/ 393700 h 1343660"/>
              <a:gd name="connsiteX15" fmla="*/ 10160 w 1407160"/>
              <a:gd name="connsiteY15" fmla="*/ 421640 h 1343660"/>
              <a:gd name="connsiteX16" fmla="*/ 5080 w 1407160"/>
              <a:gd name="connsiteY16" fmla="*/ 444500 h 1343660"/>
              <a:gd name="connsiteX17" fmla="*/ 0 w 1407160"/>
              <a:gd name="connsiteY17" fmla="*/ 452120 h 1343660"/>
              <a:gd name="connsiteX18" fmla="*/ 2540 w 1407160"/>
              <a:gd name="connsiteY18" fmla="*/ 551180 h 1343660"/>
              <a:gd name="connsiteX19" fmla="*/ 12700 w 1407160"/>
              <a:gd name="connsiteY19" fmla="*/ 579120 h 1343660"/>
              <a:gd name="connsiteX20" fmla="*/ 17780 w 1407160"/>
              <a:gd name="connsiteY20" fmla="*/ 596900 h 1343660"/>
              <a:gd name="connsiteX21" fmla="*/ 22860 w 1407160"/>
              <a:gd name="connsiteY21" fmla="*/ 604520 h 1343660"/>
              <a:gd name="connsiteX22" fmla="*/ 33020 w 1407160"/>
              <a:gd name="connsiteY22" fmla="*/ 627380 h 1343660"/>
              <a:gd name="connsiteX23" fmla="*/ 40640 w 1407160"/>
              <a:gd name="connsiteY23" fmla="*/ 640080 h 1343660"/>
              <a:gd name="connsiteX24" fmla="*/ 71120 w 1407160"/>
              <a:gd name="connsiteY24" fmla="*/ 673100 h 1343660"/>
              <a:gd name="connsiteX25" fmla="*/ 99060 w 1407160"/>
              <a:gd name="connsiteY25" fmla="*/ 695960 h 1343660"/>
              <a:gd name="connsiteX26" fmla="*/ 119380 w 1407160"/>
              <a:gd name="connsiteY26" fmla="*/ 706120 h 1343660"/>
              <a:gd name="connsiteX27" fmla="*/ 149860 w 1407160"/>
              <a:gd name="connsiteY27" fmla="*/ 718820 h 1343660"/>
              <a:gd name="connsiteX28" fmla="*/ 167640 w 1407160"/>
              <a:gd name="connsiteY28" fmla="*/ 726440 h 1343660"/>
              <a:gd name="connsiteX29" fmla="*/ 198120 w 1407160"/>
              <a:gd name="connsiteY29" fmla="*/ 741680 h 1343660"/>
              <a:gd name="connsiteX30" fmla="*/ 210820 w 1407160"/>
              <a:gd name="connsiteY30" fmla="*/ 744220 h 1343660"/>
              <a:gd name="connsiteX31" fmla="*/ 220980 w 1407160"/>
              <a:gd name="connsiteY31" fmla="*/ 749300 h 1343660"/>
              <a:gd name="connsiteX32" fmla="*/ 236220 w 1407160"/>
              <a:gd name="connsiteY32" fmla="*/ 759460 h 1343660"/>
              <a:gd name="connsiteX33" fmla="*/ 248920 w 1407160"/>
              <a:gd name="connsiteY33" fmla="*/ 762000 h 1343660"/>
              <a:gd name="connsiteX34" fmla="*/ 279400 w 1407160"/>
              <a:gd name="connsiteY34" fmla="*/ 777240 h 1343660"/>
              <a:gd name="connsiteX35" fmla="*/ 289560 w 1407160"/>
              <a:gd name="connsiteY35" fmla="*/ 782320 h 1343660"/>
              <a:gd name="connsiteX36" fmla="*/ 304800 w 1407160"/>
              <a:gd name="connsiteY36" fmla="*/ 792480 h 1343660"/>
              <a:gd name="connsiteX37" fmla="*/ 309880 w 1407160"/>
              <a:gd name="connsiteY37" fmla="*/ 802640 h 1343660"/>
              <a:gd name="connsiteX38" fmla="*/ 317500 w 1407160"/>
              <a:gd name="connsiteY38" fmla="*/ 810260 h 1343660"/>
              <a:gd name="connsiteX39" fmla="*/ 314960 w 1407160"/>
              <a:gd name="connsiteY39" fmla="*/ 922020 h 1343660"/>
              <a:gd name="connsiteX40" fmla="*/ 309880 w 1407160"/>
              <a:gd name="connsiteY40" fmla="*/ 970280 h 1343660"/>
              <a:gd name="connsiteX41" fmla="*/ 307340 w 1407160"/>
              <a:gd name="connsiteY41" fmla="*/ 977900 h 1343660"/>
              <a:gd name="connsiteX42" fmla="*/ 302260 w 1407160"/>
              <a:gd name="connsiteY42" fmla="*/ 998220 h 1343660"/>
              <a:gd name="connsiteX43" fmla="*/ 309880 w 1407160"/>
              <a:gd name="connsiteY43" fmla="*/ 1018540 h 1343660"/>
              <a:gd name="connsiteX44" fmla="*/ 325120 w 1407160"/>
              <a:gd name="connsiteY44" fmla="*/ 1046480 h 1343660"/>
              <a:gd name="connsiteX45" fmla="*/ 332740 w 1407160"/>
              <a:gd name="connsiteY45" fmla="*/ 1054100 h 1343660"/>
              <a:gd name="connsiteX46" fmla="*/ 347980 w 1407160"/>
              <a:gd name="connsiteY46" fmla="*/ 1074420 h 1343660"/>
              <a:gd name="connsiteX47" fmla="*/ 353060 w 1407160"/>
              <a:gd name="connsiteY47" fmla="*/ 1087120 h 1343660"/>
              <a:gd name="connsiteX48" fmla="*/ 375920 w 1407160"/>
              <a:gd name="connsiteY48" fmla="*/ 1112520 h 1343660"/>
              <a:gd name="connsiteX49" fmla="*/ 391160 w 1407160"/>
              <a:gd name="connsiteY49" fmla="*/ 1122680 h 1343660"/>
              <a:gd name="connsiteX50" fmla="*/ 406400 w 1407160"/>
              <a:gd name="connsiteY50" fmla="*/ 1140460 h 1343660"/>
              <a:gd name="connsiteX51" fmla="*/ 424180 w 1407160"/>
              <a:gd name="connsiteY51" fmla="*/ 1163320 h 1343660"/>
              <a:gd name="connsiteX52" fmla="*/ 426720 w 1407160"/>
              <a:gd name="connsiteY52" fmla="*/ 1170940 h 1343660"/>
              <a:gd name="connsiteX53" fmla="*/ 431800 w 1407160"/>
              <a:gd name="connsiteY53" fmla="*/ 1201420 h 1343660"/>
              <a:gd name="connsiteX54" fmla="*/ 436880 w 1407160"/>
              <a:gd name="connsiteY54" fmla="*/ 1216660 h 1343660"/>
              <a:gd name="connsiteX55" fmla="*/ 439420 w 1407160"/>
              <a:gd name="connsiteY55" fmla="*/ 1224280 h 1343660"/>
              <a:gd name="connsiteX56" fmla="*/ 457200 w 1407160"/>
              <a:gd name="connsiteY56" fmla="*/ 1242060 h 1343660"/>
              <a:gd name="connsiteX57" fmla="*/ 469900 w 1407160"/>
              <a:gd name="connsiteY57" fmla="*/ 1254760 h 1343660"/>
              <a:gd name="connsiteX58" fmla="*/ 477520 w 1407160"/>
              <a:gd name="connsiteY58" fmla="*/ 1259840 h 1343660"/>
              <a:gd name="connsiteX59" fmla="*/ 492760 w 1407160"/>
              <a:gd name="connsiteY59" fmla="*/ 1275080 h 1343660"/>
              <a:gd name="connsiteX60" fmla="*/ 513080 w 1407160"/>
              <a:gd name="connsiteY60" fmla="*/ 1290320 h 1343660"/>
              <a:gd name="connsiteX61" fmla="*/ 535940 w 1407160"/>
              <a:gd name="connsiteY61" fmla="*/ 1295400 h 1343660"/>
              <a:gd name="connsiteX62" fmla="*/ 543560 w 1407160"/>
              <a:gd name="connsiteY62" fmla="*/ 1300480 h 1343660"/>
              <a:gd name="connsiteX63" fmla="*/ 558800 w 1407160"/>
              <a:gd name="connsiteY63" fmla="*/ 1313180 h 1343660"/>
              <a:gd name="connsiteX64" fmla="*/ 568960 w 1407160"/>
              <a:gd name="connsiteY64" fmla="*/ 1315720 h 1343660"/>
              <a:gd name="connsiteX65" fmla="*/ 586740 w 1407160"/>
              <a:gd name="connsiteY65" fmla="*/ 1320800 h 1343660"/>
              <a:gd name="connsiteX66" fmla="*/ 599440 w 1407160"/>
              <a:gd name="connsiteY66" fmla="*/ 1325880 h 1343660"/>
              <a:gd name="connsiteX67" fmla="*/ 635000 w 1407160"/>
              <a:gd name="connsiteY67" fmla="*/ 1328420 h 1343660"/>
              <a:gd name="connsiteX68" fmla="*/ 652780 w 1407160"/>
              <a:gd name="connsiteY68" fmla="*/ 1330960 h 1343660"/>
              <a:gd name="connsiteX69" fmla="*/ 693420 w 1407160"/>
              <a:gd name="connsiteY69" fmla="*/ 1336040 h 1343660"/>
              <a:gd name="connsiteX70" fmla="*/ 744220 w 1407160"/>
              <a:gd name="connsiteY70" fmla="*/ 1343660 h 1343660"/>
              <a:gd name="connsiteX71" fmla="*/ 1071880 w 1407160"/>
              <a:gd name="connsiteY71" fmla="*/ 1341120 h 1343660"/>
              <a:gd name="connsiteX72" fmla="*/ 1092200 w 1407160"/>
              <a:gd name="connsiteY72" fmla="*/ 1333500 h 1343660"/>
              <a:gd name="connsiteX73" fmla="*/ 1120140 w 1407160"/>
              <a:gd name="connsiteY73" fmla="*/ 1310640 h 1343660"/>
              <a:gd name="connsiteX74" fmla="*/ 1150620 w 1407160"/>
              <a:gd name="connsiteY74" fmla="*/ 1285240 h 1343660"/>
              <a:gd name="connsiteX75" fmla="*/ 1155700 w 1407160"/>
              <a:gd name="connsiteY75" fmla="*/ 1267460 h 1343660"/>
              <a:gd name="connsiteX76" fmla="*/ 1148080 w 1407160"/>
              <a:gd name="connsiteY76" fmla="*/ 1216660 h 1343660"/>
              <a:gd name="connsiteX77" fmla="*/ 1143000 w 1407160"/>
              <a:gd name="connsiteY77" fmla="*/ 1188720 h 1343660"/>
              <a:gd name="connsiteX78" fmla="*/ 1153160 w 1407160"/>
              <a:gd name="connsiteY78" fmla="*/ 1097280 h 1343660"/>
              <a:gd name="connsiteX79" fmla="*/ 1160780 w 1407160"/>
              <a:gd name="connsiteY79" fmla="*/ 1089660 h 1343660"/>
              <a:gd name="connsiteX80" fmla="*/ 1186180 w 1407160"/>
              <a:gd name="connsiteY80" fmla="*/ 1069340 h 1343660"/>
              <a:gd name="connsiteX81" fmla="*/ 1198880 w 1407160"/>
              <a:gd name="connsiteY81" fmla="*/ 1061720 h 1343660"/>
              <a:gd name="connsiteX82" fmla="*/ 1206500 w 1407160"/>
              <a:gd name="connsiteY82" fmla="*/ 1056640 h 1343660"/>
              <a:gd name="connsiteX83" fmla="*/ 1219200 w 1407160"/>
              <a:gd name="connsiteY83" fmla="*/ 1051560 h 1343660"/>
              <a:gd name="connsiteX84" fmla="*/ 1229360 w 1407160"/>
              <a:gd name="connsiteY84" fmla="*/ 1043940 h 1343660"/>
              <a:gd name="connsiteX85" fmla="*/ 1244600 w 1407160"/>
              <a:gd name="connsiteY85" fmla="*/ 1041400 h 1343660"/>
              <a:gd name="connsiteX86" fmla="*/ 1275080 w 1407160"/>
              <a:gd name="connsiteY86" fmla="*/ 1028700 h 1343660"/>
              <a:gd name="connsiteX87" fmla="*/ 1295400 w 1407160"/>
              <a:gd name="connsiteY87" fmla="*/ 1021080 h 1343660"/>
              <a:gd name="connsiteX88" fmla="*/ 1313180 w 1407160"/>
              <a:gd name="connsiteY88" fmla="*/ 1018540 h 1343660"/>
              <a:gd name="connsiteX89" fmla="*/ 1323340 w 1407160"/>
              <a:gd name="connsiteY89" fmla="*/ 1013460 h 1343660"/>
              <a:gd name="connsiteX90" fmla="*/ 1346200 w 1407160"/>
              <a:gd name="connsiteY90" fmla="*/ 1003300 h 1343660"/>
              <a:gd name="connsiteX91" fmla="*/ 1353820 w 1407160"/>
              <a:gd name="connsiteY91" fmla="*/ 998220 h 1343660"/>
              <a:gd name="connsiteX92" fmla="*/ 1363980 w 1407160"/>
              <a:gd name="connsiteY92" fmla="*/ 980440 h 1343660"/>
              <a:gd name="connsiteX93" fmla="*/ 1374140 w 1407160"/>
              <a:gd name="connsiteY93" fmla="*/ 965200 h 1343660"/>
              <a:gd name="connsiteX94" fmla="*/ 1379220 w 1407160"/>
              <a:gd name="connsiteY94" fmla="*/ 957580 h 1343660"/>
              <a:gd name="connsiteX95" fmla="*/ 1384300 w 1407160"/>
              <a:gd name="connsiteY95" fmla="*/ 939800 h 1343660"/>
              <a:gd name="connsiteX96" fmla="*/ 1391920 w 1407160"/>
              <a:gd name="connsiteY96" fmla="*/ 924560 h 1343660"/>
              <a:gd name="connsiteX97" fmla="*/ 1394460 w 1407160"/>
              <a:gd name="connsiteY97" fmla="*/ 904240 h 1343660"/>
              <a:gd name="connsiteX98" fmla="*/ 1399540 w 1407160"/>
              <a:gd name="connsiteY98" fmla="*/ 896620 h 1343660"/>
              <a:gd name="connsiteX99" fmla="*/ 1402080 w 1407160"/>
              <a:gd name="connsiteY99" fmla="*/ 881380 h 1343660"/>
              <a:gd name="connsiteX100" fmla="*/ 1397000 w 1407160"/>
              <a:gd name="connsiteY100" fmla="*/ 810260 h 1343660"/>
              <a:gd name="connsiteX101" fmla="*/ 1379220 w 1407160"/>
              <a:gd name="connsiteY101" fmla="*/ 777240 h 1343660"/>
              <a:gd name="connsiteX102" fmla="*/ 1358900 w 1407160"/>
              <a:gd name="connsiteY102" fmla="*/ 756920 h 1343660"/>
              <a:gd name="connsiteX103" fmla="*/ 1320800 w 1407160"/>
              <a:gd name="connsiteY103" fmla="*/ 731520 h 1343660"/>
              <a:gd name="connsiteX104" fmla="*/ 1308100 w 1407160"/>
              <a:gd name="connsiteY104" fmla="*/ 716280 h 1343660"/>
              <a:gd name="connsiteX105" fmla="*/ 1292860 w 1407160"/>
              <a:gd name="connsiteY105" fmla="*/ 706120 h 1343660"/>
              <a:gd name="connsiteX106" fmla="*/ 1280160 w 1407160"/>
              <a:gd name="connsiteY106" fmla="*/ 695960 h 1343660"/>
              <a:gd name="connsiteX107" fmla="*/ 1264920 w 1407160"/>
              <a:gd name="connsiteY107" fmla="*/ 685800 h 1343660"/>
              <a:gd name="connsiteX108" fmla="*/ 1247140 w 1407160"/>
              <a:gd name="connsiteY108" fmla="*/ 662940 h 1343660"/>
              <a:gd name="connsiteX109" fmla="*/ 1239520 w 1407160"/>
              <a:gd name="connsiteY109" fmla="*/ 652780 h 1343660"/>
              <a:gd name="connsiteX110" fmla="*/ 1231900 w 1407160"/>
              <a:gd name="connsiteY110" fmla="*/ 627380 h 1343660"/>
              <a:gd name="connsiteX111" fmla="*/ 1229360 w 1407160"/>
              <a:gd name="connsiteY111" fmla="*/ 581660 h 1343660"/>
              <a:gd name="connsiteX112" fmla="*/ 1226820 w 1407160"/>
              <a:gd name="connsiteY112" fmla="*/ 558800 h 1343660"/>
              <a:gd name="connsiteX113" fmla="*/ 1231900 w 1407160"/>
              <a:gd name="connsiteY113" fmla="*/ 406400 h 1343660"/>
              <a:gd name="connsiteX114" fmla="*/ 1249680 w 1407160"/>
              <a:gd name="connsiteY114" fmla="*/ 373380 h 1343660"/>
              <a:gd name="connsiteX115" fmla="*/ 1264920 w 1407160"/>
              <a:gd name="connsiteY115" fmla="*/ 355600 h 1343660"/>
              <a:gd name="connsiteX116" fmla="*/ 1277620 w 1407160"/>
              <a:gd name="connsiteY116" fmla="*/ 345440 h 1343660"/>
              <a:gd name="connsiteX117" fmla="*/ 1287780 w 1407160"/>
              <a:gd name="connsiteY117" fmla="*/ 335280 h 1343660"/>
              <a:gd name="connsiteX118" fmla="*/ 1297940 w 1407160"/>
              <a:gd name="connsiteY118" fmla="*/ 330200 h 1343660"/>
              <a:gd name="connsiteX119" fmla="*/ 1313180 w 1407160"/>
              <a:gd name="connsiteY119" fmla="*/ 320040 h 1343660"/>
              <a:gd name="connsiteX120" fmla="*/ 1328420 w 1407160"/>
              <a:gd name="connsiteY120" fmla="*/ 309880 h 1343660"/>
              <a:gd name="connsiteX121" fmla="*/ 1338580 w 1407160"/>
              <a:gd name="connsiteY121" fmla="*/ 302260 h 1343660"/>
              <a:gd name="connsiteX122" fmla="*/ 1361440 w 1407160"/>
              <a:gd name="connsiteY122" fmla="*/ 292100 h 1343660"/>
              <a:gd name="connsiteX123" fmla="*/ 1369060 w 1407160"/>
              <a:gd name="connsiteY123" fmla="*/ 289560 h 1343660"/>
              <a:gd name="connsiteX124" fmla="*/ 1394460 w 1407160"/>
              <a:gd name="connsiteY124" fmla="*/ 276860 h 1343660"/>
              <a:gd name="connsiteX125" fmla="*/ 1404620 w 1407160"/>
              <a:gd name="connsiteY125" fmla="*/ 256540 h 1343660"/>
              <a:gd name="connsiteX126" fmla="*/ 1407160 w 1407160"/>
              <a:gd name="connsiteY126" fmla="*/ 241300 h 1343660"/>
              <a:gd name="connsiteX127" fmla="*/ 1404620 w 1407160"/>
              <a:gd name="connsiteY127" fmla="*/ 195580 h 1343660"/>
              <a:gd name="connsiteX128" fmla="*/ 1389380 w 1407160"/>
              <a:gd name="connsiteY128" fmla="*/ 172720 h 1343660"/>
              <a:gd name="connsiteX129" fmla="*/ 1376680 w 1407160"/>
              <a:gd name="connsiteY129" fmla="*/ 157480 h 1343660"/>
              <a:gd name="connsiteX130" fmla="*/ 1330960 w 1407160"/>
              <a:gd name="connsiteY130" fmla="*/ 137160 h 1343660"/>
              <a:gd name="connsiteX131" fmla="*/ 1303020 w 1407160"/>
              <a:gd name="connsiteY131" fmla="*/ 132080 h 1343660"/>
              <a:gd name="connsiteX132" fmla="*/ 1282700 w 1407160"/>
              <a:gd name="connsiteY132" fmla="*/ 124460 h 1343660"/>
              <a:gd name="connsiteX133" fmla="*/ 1267460 w 1407160"/>
              <a:gd name="connsiteY133" fmla="*/ 121920 h 1343660"/>
              <a:gd name="connsiteX134" fmla="*/ 1206500 w 1407160"/>
              <a:gd name="connsiteY134" fmla="*/ 116840 h 1343660"/>
              <a:gd name="connsiteX135" fmla="*/ 1094740 w 1407160"/>
              <a:gd name="connsiteY135" fmla="*/ 106680 h 1343660"/>
              <a:gd name="connsiteX136" fmla="*/ 490220 w 1407160"/>
              <a:gd name="connsiteY136" fmla="*/ 101600 h 1343660"/>
              <a:gd name="connsiteX137" fmla="*/ 436880 w 1407160"/>
              <a:gd name="connsiteY137" fmla="*/ 93980 h 1343660"/>
              <a:gd name="connsiteX138" fmla="*/ 386080 w 1407160"/>
              <a:gd name="connsiteY138" fmla="*/ 88900 h 1343660"/>
              <a:gd name="connsiteX139" fmla="*/ 373380 w 1407160"/>
              <a:gd name="connsiteY139" fmla="*/ 83820 h 1343660"/>
              <a:gd name="connsiteX140" fmla="*/ 358140 w 1407160"/>
              <a:gd name="connsiteY140" fmla="*/ 81280 h 1343660"/>
              <a:gd name="connsiteX141" fmla="*/ 309880 w 1407160"/>
              <a:gd name="connsiteY141" fmla="*/ 68580 h 1343660"/>
              <a:gd name="connsiteX142" fmla="*/ 251460 w 1407160"/>
              <a:gd name="connsiteY142" fmla="*/ 53340 h 1343660"/>
              <a:gd name="connsiteX143" fmla="*/ 223520 w 1407160"/>
              <a:gd name="connsiteY143" fmla="*/ 48260 h 1343660"/>
              <a:gd name="connsiteX144" fmla="*/ 187960 w 1407160"/>
              <a:gd name="connsiteY144" fmla="*/ 38100 h 1343660"/>
              <a:gd name="connsiteX145" fmla="*/ 170180 w 1407160"/>
              <a:gd name="connsiteY145" fmla="*/ 30480 h 1343660"/>
              <a:gd name="connsiteX146" fmla="*/ 60960 w 1407160"/>
              <a:gd name="connsiteY146" fmla="*/ 0 h 134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1407160" h="1343660">
                <a:moveTo>
                  <a:pt x="60960" y="0"/>
                </a:moveTo>
                <a:lnTo>
                  <a:pt x="60960" y="0"/>
                </a:lnTo>
                <a:cubicBezTo>
                  <a:pt x="60113" y="38100"/>
                  <a:pt x="59943" y="76221"/>
                  <a:pt x="58420" y="114300"/>
                </a:cubicBezTo>
                <a:cubicBezTo>
                  <a:pt x="58247" y="118614"/>
                  <a:pt x="56590" y="122742"/>
                  <a:pt x="55880" y="127000"/>
                </a:cubicBezTo>
                <a:cubicBezTo>
                  <a:pt x="54896" y="132905"/>
                  <a:pt x="54083" y="138839"/>
                  <a:pt x="53340" y="144780"/>
                </a:cubicBezTo>
                <a:cubicBezTo>
                  <a:pt x="52389" y="152388"/>
                  <a:pt x="51696" y="160026"/>
                  <a:pt x="50800" y="167640"/>
                </a:cubicBezTo>
                <a:cubicBezTo>
                  <a:pt x="50002" y="174419"/>
                  <a:pt x="48907" y="181165"/>
                  <a:pt x="48260" y="187960"/>
                </a:cubicBezTo>
                <a:cubicBezTo>
                  <a:pt x="47213" y="198949"/>
                  <a:pt x="46567" y="209973"/>
                  <a:pt x="45720" y="220980"/>
                </a:cubicBezTo>
                <a:cubicBezTo>
                  <a:pt x="44873" y="248073"/>
                  <a:pt x="45313" y="275238"/>
                  <a:pt x="43180" y="302260"/>
                </a:cubicBezTo>
                <a:cubicBezTo>
                  <a:pt x="42759" y="307598"/>
                  <a:pt x="38100" y="317500"/>
                  <a:pt x="38100" y="317500"/>
                </a:cubicBezTo>
                <a:cubicBezTo>
                  <a:pt x="37253" y="323427"/>
                  <a:pt x="36906" y="329446"/>
                  <a:pt x="35560" y="335280"/>
                </a:cubicBezTo>
                <a:lnTo>
                  <a:pt x="27940" y="358140"/>
                </a:lnTo>
                <a:cubicBezTo>
                  <a:pt x="27093" y="360680"/>
                  <a:pt x="25925" y="363135"/>
                  <a:pt x="25400" y="365760"/>
                </a:cubicBezTo>
                <a:cubicBezTo>
                  <a:pt x="24553" y="369993"/>
                  <a:pt x="23996" y="374295"/>
                  <a:pt x="22860" y="378460"/>
                </a:cubicBezTo>
                <a:cubicBezTo>
                  <a:pt x="21451" y="383626"/>
                  <a:pt x="18660" y="388418"/>
                  <a:pt x="17780" y="393700"/>
                </a:cubicBezTo>
                <a:cubicBezTo>
                  <a:pt x="12022" y="428247"/>
                  <a:pt x="19338" y="391047"/>
                  <a:pt x="10160" y="421640"/>
                </a:cubicBezTo>
                <a:cubicBezTo>
                  <a:pt x="8955" y="425658"/>
                  <a:pt x="7034" y="439940"/>
                  <a:pt x="5080" y="444500"/>
                </a:cubicBezTo>
                <a:cubicBezTo>
                  <a:pt x="3877" y="447306"/>
                  <a:pt x="1693" y="449580"/>
                  <a:pt x="0" y="452120"/>
                </a:cubicBezTo>
                <a:cubicBezTo>
                  <a:pt x="847" y="485140"/>
                  <a:pt x="343" y="518222"/>
                  <a:pt x="2540" y="551180"/>
                </a:cubicBezTo>
                <a:cubicBezTo>
                  <a:pt x="2886" y="556369"/>
                  <a:pt x="10890" y="573690"/>
                  <a:pt x="12700" y="579120"/>
                </a:cubicBezTo>
                <a:cubicBezTo>
                  <a:pt x="14328" y="584003"/>
                  <a:pt x="15334" y="592008"/>
                  <a:pt x="17780" y="596900"/>
                </a:cubicBezTo>
                <a:cubicBezTo>
                  <a:pt x="19145" y="599630"/>
                  <a:pt x="21495" y="601790"/>
                  <a:pt x="22860" y="604520"/>
                </a:cubicBezTo>
                <a:cubicBezTo>
                  <a:pt x="36989" y="632779"/>
                  <a:pt x="19554" y="603141"/>
                  <a:pt x="33020" y="627380"/>
                </a:cubicBezTo>
                <a:cubicBezTo>
                  <a:pt x="35418" y="631696"/>
                  <a:pt x="37809" y="636036"/>
                  <a:pt x="40640" y="640080"/>
                </a:cubicBezTo>
                <a:cubicBezTo>
                  <a:pt x="47989" y="650579"/>
                  <a:pt x="62506" y="666052"/>
                  <a:pt x="71120" y="673100"/>
                </a:cubicBezTo>
                <a:cubicBezTo>
                  <a:pt x="80433" y="680720"/>
                  <a:pt x="88297" y="690579"/>
                  <a:pt x="99060" y="695960"/>
                </a:cubicBezTo>
                <a:cubicBezTo>
                  <a:pt x="105833" y="699347"/>
                  <a:pt x="113079" y="701919"/>
                  <a:pt x="119380" y="706120"/>
                </a:cubicBezTo>
                <a:cubicBezTo>
                  <a:pt x="138905" y="719137"/>
                  <a:pt x="128598" y="715276"/>
                  <a:pt x="149860" y="718820"/>
                </a:cubicBezTo>
                <a:cubicBezTo>
                  <a:pt x="155787" y="721360"/>
                  <a:pt x="161813" y="723680"/>
                  <a:pt x="167640" y="726440"/>
                </a:cubicBezTo>
                <a:cubicBezTo>
                  <a:pt x="177906" y="731303"/>
                  <a:pt x="186981" y="739452"/>
                  <a:pt x="198120" y="741680"/>
                </a:cubicBezTo>
                <a:lnTo>
                  <a:pt x="210820" y="744220"/>
                </a:lnTo>
                <a:cubicBezTo>
                  <a:pt x="214207" y="745913"/>
                  <a:pt x="217733" y="747352"/>
                  <a:pt x="220980" y="749300"/>
                </a:cubicBezTo>
                <a:cubicBezTo>
                  <a:pt x="226215" y="752441"/>
                  <a:pt x="230662" y="756934"/>
                  <a:pt x="236220" y="759460"/>
                </a:cubicBezTo>
                <a:cubicBezTo>
                  <a:pt x="240150" y="761246"/>
                  <a:pt x="244687" y="761153"/>
                  <a:pt x="248920" y="762000"/>
                </a:cubicBezTo>
                <a:lnTo>
                  <a:pt x="279400" y="777240"/>
                </a:lnTo>
                <a:cubicBezTo>
                  <a:pt x="282787" y="778933"/>
                  <a:pt x="286410" y="780220"/>
                  <a:pt x="289560" y="782320"/>
                </a:cubicBezTo>
                <a:lnTo>
                  <a:pt x="304800" y="792480"/>
                </a:lnTo>
                <a:cubicBezTo>
                  <a:pt x="306493" y="795867"/>
                  <a:pt x="307679" y="799559"/>
                  <a:pt x="309880" y="802640"/>
                </a:cubicBezTo>
                <a:cubicBezTo>
                  <a:pt x="311968" y="805563"/>
                  <a:pt x="317347" y="806671"/>
                  <a:pt x="317500" y="810260"/>
                </a:cubicBezTo>
                <a:cubicBezTo>
                  <a:pt x="319084" y="847489"/>
                  <a:pt x="316222" y="884778"/>
                  <a:pt x="314960" y="922020"/>
                </a:cubicBezTo>
                <a:cubicBezTo>
                  <a:pt x="314128" y="946553"/>
                  <a:pt x="314975" y="952448"/>
                  <a:pt x="309880" y="970280"/>
                </a:cubicBezTo>
                <a:cubicBezTo>
                  <a:pt x="309144" y="972854"/>
                  <a:pt x="308044" y="975317"/>
                  <a:pt x="307340" y="977900"/>
                </a:cubicBezTo>
                <a:cubicBezTo>
                  <a:pt x="305503" y="984636"/>
                  <a:pt x="302260" y="998220"/>
                  <a:pt x="302260" y="998220"/>
                </a:cubicBezTo>
                <a:cubicBezTo>
                  <a:pt x="306511" y="1019477"/>
                  <a:pt x="301618" y="1003394"/>
                  <a:pt x="309880" y="1018540"/>
                </a:cubicBezTo>
                <a:cubicBezTo>
                  <a:pt x="313533" y="1025237"/>
                  <a:pt x="319013" y="1039151"/>
                  <a:pt x="325120" y="1046480"/>
                </a:cubicBezTo>
                <a:cubicBezTo>
                  <a:pt x="327420" y="1049240"/>
                  <a:pt x="330652" y="1051177"/>
                  <a:pt x="332740" y="1054100"/>
                </a:cubicBezTo>
                <a:cubicBezTo>
                  <a:pt x="350795" y="1079377"/>
                  <a:pt x="321440" y="1047880"/>
                  <a:pt x="347980" y="1074420"/>
                </a:cubicBezTo>
                <a:cubicBezTo>
                  <a:pt x="349673" y="1078653"/>
                  <a:pt x="350846" y="1083134"/>
                  <a:pt x="353060" y="1087120"/>
                </a:cubicBezTo>
                <a:cubicBezTo>
                  <a:pt x="357379" y="1094893"/>
                  <a:pt x="370605" y="1108090"/>
                  <a:pt x="375920" y="1112520"/>
                </a:cubicBezTo>
                <a:cubicBezTo>
                  <a:pt x="380610" y="1116429"/>
                  <a:pt x="387187" y="1118044"/>
                  <a:pt x="391160" y="1122680"/>
                </a:cubicBezTo>
                <a:cubicBezTo>
                  <a:pt x="396240" y="1128607"/>
                  <a:pt x="401716" y="1134215"/>
                  <a:pt x="406400" y="1140460"/>
                </a:cubicBezTo>
                <a:cubicBezTo>
                  <a:pt x="426568" y="1167351"/>
                  <a:pt x="400746" y="1139886"/>
                  <a:pt x="424180" y="1163320"/>
                </a:cubicBezTo>
                <a:cubicBezTo>
                  <a:pt x="425027" y="1165860"/>
                  <a:pt x="426195" y="1168315"/>
                  <a:pt x="426720" y="1170940"/>
                </a:cubicBezTo>
                <a:cubicBezTo>
                  <a:pt x="428740" y="1181040"/>
                  <a:pt x="428543" y="1191648"/>
                  <a:pt x="431800" y="1201420"/>
                </a:cubicBezTo>
                <a:lnTo>
                  <a:pt x="436880" y="1216660"/>
                </a:lnTo>
                <a:cubicBezTo>
                  <a:pt x="437727" y="1219200"/>
                  <a:pt x="437527" y="1222387"/>
                  <a:pt x="439420" y="1224280"/>
                </a:cubicBezTo>
                <a:lnTo>
                  <a:pt x="457200" y="1242060"/>
                </a:lnTo>
                <a:cubicBezTo>
                  <a:pt x="461433" y="1246293"/>
                  <a:pt x="464919" y="1251439"/>
                  <a:pt x="469900" y="1254760"/>
                </a:cubicBezTo>
                <a:cubicBezTo>
                  <a:pt x="472440" y="1256453"/>
                  <a:pt x="475238" y="1257812"/>
                  <a:pt x="477520" y="1259840"/>
                </a:cubicBezTo>
                <a:cubicBezTo>
                  <a:pt x="482890" y="1264613"/>
                  <a:pt x="487305" y="1270405"/>
                  <a:pt x="492760" y="1275080"/>
                </a:cubicBezTo>
                <a:cubicBezTo>
                  <a:pt x="499188" y="1280590"/>
                  <a:pt x="504815" y="1288483"/>
                  <a:pt x="513080" y="1290320"/>
                </a:cubicBezTo>
                <a:lnTo>
                  <a:pt x="535940" y="1295400"/>
                </a:lnTo>
                <a:cubicBezTo>
                  <a:pt x="538480" y="1297093"/>
                  <a:pt x="541215" y="1298526"/>
                  <a:pt x="543560" y="1300480"/>
                </a:cubicBezTo>
                <a:cubicBezTo>
                  <a:pt x="550022" y="1305865"/>
                  <a:pt x="551010" y="1309841"/>
                  <a:pt x="558800" y="1313180"/>
                </a:cubicBezTo>
                <a:cubicBezTo>
                  <a:pt x="562009" y="1314555"/>
                  <a:pt x="565592" y="1314801"/>
                  <a:pt x="568960" y="1315720"/>
                </a:cubicBezTo>
                <a:cubicBezTo>
                  <a:pt x="574907" y="1317342"/>
                  <a:pt x="580892" y="1318851"/>
                  <a:pt x="586740" y="1320800"/>
                </a:cubicBezTo>
                <a:cubicBezTo>
                  <a:pt x="591065" y="1322242"/>
                  <a:pt x="594936" y="1325169"/>
                  <a:pt x="599440" y="1325880"/>
                </a:cubicBezTo>
                <a:cubicBezTo>
                  <a:pt x="611178" y="1327733"/>
                  <a:pt x="623170" y="1327293"/>
                  <a:pt x="635000" y="1328420"/>
                </a:cubicBezTo>
                <a:cubicBezTo>
                  <a:pt x="640960" y="1328988"/>
                  <a:pt x="646843" y="1330186"/>
                  <a:pt x="652780" y="1330960"/>
                </a:cubicBezTo>
                <a:lnTo>
                  <a:pt x="693420" y="1336040"/>
                </a:lnTo>
                <a:cubicBezTo>
                  <a:pt x="710380" y="1338396"/>
                  <a:pt x="744220" y="1343660"/>
                  <a:pt x="744220" y="1343660"/>
                </a:cubicBezTo>
                <a:lnTo>
                  <a:pt x="1071880" y="1341120"/>
                </a:lnTo>
                <a:cubicBezTo>
                  <a:pt x="1079011" y="1341013"/>
                  <a:pt x="1086187" y="1336506"/>
                  <a:pt x="1092200" y="1333500"/>
                </a:cubicBezTo>
                <a:cubicBezTo>
                  <a:pt x="1109893" y="1309910"/>
                  <a:pt x="1086268" y="1338867"/>
                  <a:pt x="1120140" y="1310640"/>
                </a:cubicBezTo>
                <a:lnTo>
                  <a:pt x="1150620" y="1285240"/>
                </a:lnTo>
                <a:cubicBezTo>
                  <a:pt x="1152313" y="1279313"/>
                  <a:pt x="1155700" y="1273624"/>
                  <a:pt x="1155700" y="1267460"/>
                </a:cubicBezTo>
                <a:cubicBezTo>
                  <a:pt x="1155700" y="1236723"/>
                  <a:pt x="1152521" y="1236646"/>
                  <a:pt x="1148080" y="1216660"/>
                </a:cubicBezTo>
                <a:cubicBezTo>
                  <a:pt x="1145713" y="1206010"/>
                  <a:pt x="1144838" y="1199749"/>
                  <a:pt x="1143000" y="1188720"/>
                </a:cubicBezTo>
                <a:cubicBezTo>
                  <a:pt x="1146387" y="1158240"/>
                  <a:pt x="1147742" y="1127465"/>
                  <a:pt x="1153160" y="1097280"/>
                </a:cubicBezTo>
                <a:cubicBezTo>
                  <a:pt x="1153795" y="1093744"/>
                  <a:pt x="1158038" y="1091980"/>
                  <a:pt x="1160780" y="1089660"/>
                </a:cubicBezTo>
                <a:cubicBezTo>
                  <a:pt x="1169057" y="1082656"/>
                  <a:pt x="1176883" y="1074918"/>
                  <a:pt x="1186180" y="1069340"/>
                </a:cubicBezTo>
                <a:cubicBezTo>
                  <a:pt x="1190413" y="1066800"/>
                  <a:pt x="1194694" y="1064337"/>
                  <a:pt x="1198880" y="1061720"/>
                </a:cubicBezTo>
                <a:cubicBezTo>
                  <a:pt x="1201469" y="1060102"/>
                  <a:pt x="1203770" y="1058005"/>
                  <a:pt x="1206500" y="1056640"/>
                </a:cubicBezTo>
                <a:cubicBezTo>
                  <a:pt x="1210578" y="1054601"/>
                  <a:pt x="1215214" y="1053774"/>
                  <a:pt x="1219200" y="1051560"/>
                </a:cubicBezTo>
                <a:cubicBezTo>
                  <a:pt x="1222901" y="1049504"/>
                  <a:pt x="1225429" y="1045512"/>
                  <a:pt x="1229360" y="1043940"/>
                </a:cubicBezTo>
                <a:cubicBezTo>
                  <a:pt x="1234142" y="1042027"/>
                  <a:pt x="1239520" y="1042247"/>
                  <a:pt x="1244600" y="1041400"/>
                </a:cubicBezTo>
                <a:cubicBezTo>
                  <a:pt x="1268276" y="1029562"/>
                  <a:pt x="1251014" y="1037295"/>
                  <a:pt x="1275080" y="1028700"/>
                </a:cubicBezTo>
                <a:cubicBezTo>
                  <a:pt x="1281892" y="1026267"/>
                  <a:pt x="1288410" y="1022944"/>
                  <a:pt x="1295400" y="1021080"/>
                </a:cubicBezTo>
                <a:cubicBezTo>
                  <a:pt x="1301185" y="1019537"/>
                  <a:pt x="1307253" y="1019387"/>
                  <a:pt x="1313180" y="1018540"/>
                </a:cubicBezTo>
                <a:cubicBezTo>
                  <a:pt x="1316567" y="1016847"/>
                  <a:pt x="1319880" y="1014998"/>
                  <a:pt x="1323340" y="1013460"/>
                </a:cubicBezTo>
                <a:cubicBezTo>
                  <a:pt x="1335587" y="1008017"/>
                  <a:pt x="1335258" y="1009553"/>
                  <a:pt x="1346200" y="1003300"/>
                </a:cubicBezTo>
                <a:cubicBezTo>
                  <a:pt x="1348850" y="1001785"/>
                  <a:pt x="1351280" y="999913"/>
                  <a:pt x="1353820" y="998220"/>
                </a:cubicBezTo>
                <a:cubicBezTo>
                  <a:pt x="1371393" y="971861"/>
                  <a:pt x="1344644" y="1012666"/>
                  <a:pt x="1363980" y="980440"/>
                </a:cubicBezTo>
                <a:cubicBezTo>
                  <a:pt x="1367121" y="975205"/>
                  <a:pt x="1370753" y="970280"/>
                  <a:pt x="1374140" y="965200"/>
                </a:cubicBezTo>
                <a:lnTo>
                  <a:pt x="1379220" y="957580"/>
                </a:lnTo>
                <a:cubicBezTo>
                  <a:pt x="1380034" y="954325"/>
                  <a:pt x="1382478" y="943444"/>
                  <a:pt x="1384300" y="939800"/>
                </a:cubicBezTo>
                <a:cubicBezTo>
                  <a:pt x="1394148" y="920105"/>
                  <a:pt x="1385536" y="943713"/>
                  <a:pt x="1391920" y="924560"/>
                </a:cubicBezTo>
                <a:cubicBezTo>
                  <a:pt x="1392767" y="917787"/>
                  <a:pt x="1392664" y="910826"/>
                  <a:pt x="1394460" y="904240"/>
                </a:cubicBezTo>
                <a:cubicBezTo>
                  <a:pt x="1395263" y="901295"/>
                  <a:pt x="1398575" y="899516"/>
                  <a:pt x="1399540" y="896620"/>
                </a:cubicBezTo>
                <a:cubicBezTo>
                  <a:pt x="1401169" y="891734"/>
                  <a:pt x="1401233" y="886460"/>
                  <a:pt x="1402080" y="881380"/>
                </a:cubicBezTo>
                <a:cubicBezTo>
                  <a:pt x="1400387" y="857673"/>
                  <a:pt x="1399777" y="833864"/>
                  <a:pt x="1397000" y="810260"/>
                </a:cubicBezTo>
                <a:cubicBezTo>
                  <a:pt x="1395534" y="797800"/>
                  <a:pt x="1386984" y="786199"/>
                  <a:pt x="1379220" y="777240"/>
                </a:cubicBezTo>
                <a:cubicBezTo>
                  <a:pt x="1372946" y="770001"/>
                  <a:pt x="1366334" y="762960"/>
                  <a:pt x="1358900" y="756920"/>
                </a:cubicBezTo>
                <a:cubicBezTo>
                  <a:pt x="1336443" y="738674"/>
                  <a:pt x="1341397" y="750400"/>
                  <a:pt x="1320800" y="731520"/>
                </a:cubicBezTo>
                <a:cubicBezTo>
                  <a:pt x="1315925" y="727052"/>
                  <a:pt x="1312993" y="720728"/>
                  <a:pt x="1308100" y="716280"/>
                </a:cubicBezTo>
                <a:cubicBezTo>
                  <a:pt x="1303582" y="712173"/>
                  <a:pt x="1297798" y="709711"/>
                  <a:pt x="1292860" y="706120"/>
                </a:cubicBezTo>
                <a:cubicBezTo>
                  <a:pt x="1288476" y="702931"/>
                  <a:pt x="1284544" y="699149"/>
                  <a:pt x="1280160" y="695960"/>
                </a:cubicBezTo>
                <a:cubicBezTo>
                  <a:pt x="1275222" y="692369"/>
                  <a:pt x="1269237" y="690117"/>
                  <a:pt x="1264920" y="685800"/>
                </a:cubicBezTo>
                <a:cubicBezTo>
                  <a:pt x="1258094" y="678974"/>
                  <a:pt x="1253026" y="670592"/>
                  <a:pt x="1247140" y="662940"/>
                </a:cubicBezTo>
                <a:cubicBezTo>
                  <a:pt x="1244559" y="659585"/>
                  <a:pt x="1239520" y="652780"/>
                  <a:pt x="1239520" y="652780"/>
                </a:cubicBezTo>
                <a:cubicBezTo>
                  <a:pt x="1236980" y="644313"/>
                  <a:pt x="1233150" y="636131"/>
                  <a:pt x="1231900" y="627380"/>
                </a:cubicBezTo>
                <a:cubicBezTo>
                  <a:pt x="1229741" y="612270"/>
                  <a:pt x="1230488" y="596882"/>
                  <a:pt x="1229360" y="581660"/>
                </a:cubicBezTo>
                <a:cubicBezTo>
                  <a:pt x="1228794" y="574014"/>
                  <a:pt x="1227667" y="566420"/>
                  <a:pt x="1226820" y="558800"/>
                </a:cubicBezTo>
                <a:cubicBezTo>
                  <a:pt x="1228513" y="508000"/>
                  <a:pt x="1228117" y="457087"/>
                  <a:pt x="1231900" y="406400"/>
                </a:cubicBezTo>
                <a:cubicBezTo>
                  <a:pt x="1232571" y="397407"/>
                  <a:pt x="1244800" y="380351"/>
                  <a:pt x="1249680" y="373380"/>
                </a:cubicBezTo>
                <a:cubicBezTo>
                  <a:pt x="1254949" y="365853"/>
                  <a:pt x="1258130" y="361541"/>
                  <a:pt x="1264920" y="355600"/>
                </a:cubicBezTo>
                <a:cubicBezTo>
                  <a:pt x="1269000" y="352030"/>
                  <a:pt x="1273568" y="349042"/>
                  <a:pt x="1277620" y="345440"/>
                </a:cubicBezTo>
                <a:cubicBezTo>
                  <a:pt x="1281200" y="342258"/>
                  <a:pt x="1283948" y="338154"/>
                  <a:pt x="1287780" y="335280"/>
                </a:cubicBezTo>
                <a:cubicBezTo>
                  <a:pt x="1290809" y="333008"/>
                  <a:pt x="1294859" y="332401"/>
                  <a:pt x="1297940" y="330200"/>
                </a:cubicBezTo>
                <a:cubicBezTo>
                  <a:pt x="1314588" y="318308"/>
                  <a:pt x="1296834" y="325489"/>
                  <a:pt x="1313180" y="320040"/>
                </a:cubicBezTo>
                <a:cubicBezTo>
                  <a:pt x="1330913" y="302307"/>
                  <a:pt x="1311266" y="319682"/>
                  <a:pt x="1328420" y="309880"/>
                </a:cubicBezTo>
                <a:cubicBezTo>
                  <a:pt x="1332096" y="307780"/>
                  <a:pt x="1334853" y="304267"/>
                  <a:pt x="1338580" y="302260"/>
                </a:cubicBezTo>
                <a:cubicBezTo>
                  <a:pt x="1345922" y="298307"/>
                  <a:pt x="1353743" y="295307"/>
                  <a:pt x="1361440" y="292100"/>
                </a:cubicBezTo>
                <a:cubicBezTo>
                  <a:pt x="1363911" y="291070"/>
                  <a:pt x="1366629" y="290682"/>
                  <a:pt x="1369060" y="289560"/>
                </a:cubicBezTo>
                <a:cubicBezTo>
                  <a:pt x="1377655" y="285593"/>
                  <a:pt x="1394460" y="276860"/>
                  <a:pt x="1394460" y="276860"/>
                </a:cubicBezTo>
                <a:cubicBezTo>
                  <a:pt x="1399829" y="268807"/>
                  <a:pt x="1401752" y="267056"/>
                  <a:pt x="1404620" y="256540"/>
                </a:cubicBezTo>
                <a:cubicBezTo>
                  <a:pt x="1405975" y="251571"/>
                  <a:pt x="1406313" y="246380"/>
                  <a:pt x="1407160" y="241300"/>
                </a:cubicBezTo>
                <a:cubicBezTo>
                  <a:pt x="1406313" y="226060"/>
                  <a:pt x="1407129" y="210636"/>
                  <a:pt x="1404620" y="195580"/>
                </a:cubicBezTo>
                <a:cubicBezTo>
                  <a:pt x="1402492" y="182813"/>
                  <a:pt x="1396527" y="180760"/>
                  <a:pt x="1389380" y="172720"/>
                </a:cubicBezTo>
                <a:cubicBezTo>
                  <a:pt x="1384987" y="167778"/>
                  <a:pt x="1382329" y="160918"/>
                  <a:pt x="1376680" y="157480"/>
                </a:cubicBezTo>
                <a:cubicBezTo>
                  <a:pt x="1362434" y="148809"/>
                  <a:pt x="1346491" y="143237"/>
                  <a:pt x="1330960" y="137160"/>
                </a:cubicBezTo>
                <a:cubicBezTo>
                  <a:pt x="1328326" y="136129"/>
                  <a:pt x="1304486" y="132324"/>
                  <a:pt x="1303020" y="132080"/>
                </a:cubicBezTo>
                <a:cubicBezTo>
                  <a:pt x="1296247" y="129540"/>
                  <a:pt x="1289656" y="126447"/>
                  <a:pt x="1282700" y="124460"/>
                </a:cubicBezTo>
                <a:cubicBezTo>
                  <a:pt x="1277748" y="123045"/>
                  <a:pt x="1272575" y="122522"/>
                  <a:pt x="1267460" y="121920"/>
                </a:cubicBezTo>
                <a:cubicBezTo>
                  <a:pt x="1220387" y="116382"/>
                  <a:pt x="1258452" y="122456"/>
                  <a:pt x="1206500" y="116840"/>
                </a:cubicBezTo>
                <a:cubicBezTo>
                  <a:pt x="1149326" y="110659"/>
                  <a:pt x="1148929" y="107310"/>
                  <a:pt x="1094740" y="106680"/>
                </a:cubicBezTo>
                <a:lnTo>
                  <a:pt x="490220" y="101600"/>
                </a:lnTo>
                <a:cubicBezTo>
                  <a:pt x="472440" y="99060"/>
                  <a:pt x="454708" y="96154"/>
                  <a:pt x="436880" y="93980"/>
                </a:cubicBezTo>
                <a:cubicBezTo>
                  <a:pt x="419987" y="91920"/>
                  <a:pt x="402884" y="91589"/>
                  <a:pt x="386080" y="88900"/>
                </a:cubicBezTo>
                <a:cubicBezTo>
                  <a:pt x="381578" y="88180"/>
                  <a:pt x="377779" y="85020"/>
                  <a:pt x="373380" y="83820"/>
                </a:cubicBezTo>
                <a:cubicBezTo>
                  <a:pt x="368411" y="82465"/>
                  <a:pt x="363148" y="82482"/>
                  <a:pt x="358140" y="81280"/>
                </a:cubicBezTo>
                <a:cubicBezTo>
                  <a:pt x="341965" y="77398"/>
                  <a:pt x="325972" y="72794"/>
                  <a:pt x="309880" y="68580"/>
                </a:cubicBezTo>
                <a:cubicBezTo>
                  <a:pt x="290412" y="63481"/>
                  <a:pt x="271194" y="57287"/>
                  <a:pt x="251460" y="53340"/>
                </a:cubicBezTo>
                <a:cubicBezTo>
                  <a:pt x="233710" y="49790"/>
                  <a:pt x="243018" y="51510"/>
                  <a:pt x="223520" y="48260"/>
                </a:cubicBezTo>
                <a:cubicBezTo>
                  <a:pt x="189062" y="31031"/>
                  <a:pt x="229675" y="49224"/>
                  <a:pt x="187960" y="38100"/>
                </a:cubicBezTo>
                <a:cubicBezTo>
                  <a:pt x="181730" y="36439"/>
                  <a:pt x="176503" y="31745"/>
                  <a:pt x="170180" y="30480"/>
                </a:cubicBezTo>
                <a:cubicBezTo>
                  <a:pt x="149038" y="26252"/>
                  <a:pt x="79163" y="5080"/>
                  <a:pt x="60960" y="0"/>
                </a:cubicBezTo>
                <a:close/>
              </a:path>
            </a:pathLst>
          </a:custGeom>
          <a:gradFill>
            <a:gsLst>
              <a:gs pos="14000">
                <a:srgbClr val="6CA2D0"/>
              </a:gs>
              <a:gs pos="100000">
                <a:srgbClr val="5F95C1"/>
              </a:gs>
            </a:gsLst>
            <a:lin ang="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7F05FD6-E6CB-4BB1-B6A1-B4FE4CA24D6F}"/>
              </a:ext>
            </a:extLst>
          </p:cNvPr>
          <p:cNvSpPr txBox="1"/>
          <p:nvPr/>
        </p:nvSpPr>
        <p:spPr>
          <a:xfrm>
            <a:off x="4887755" y="3453417"/>
            <a:ext cx="1719470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s-CO" sz="1200" b="1" dirty="0">
                <a:solidFill>
                  <a:schemeClr val="bg1"/>
                </a:solidFill>
              </a:rPr>
              <a:t>Cómo percibo</a:t>
            </a:r>
          </a:p>
          <a:p>
            <a:pPr marL="171450" indent="-1714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s-CO" sz="1050" dirty="0">
                <a:solidFill>
                  <a:schemeClr val="bg1"/>
                </a:solidFill>
              </a:rPr>
              <a:t>Personas</a:t>
            </a:r>
          </a:p>
          <a:p>
            <a:pPr marL="171450" indent="-1714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s-CO" sz="1050" dirty="0">
                <a:solidFill>
                  <a:schemeClr val="bg1"/>
                </a:solidFill>
              </a:rPr>
              <a:t>Situaciones</a:t>
            </a:r>
          </a:p>
          <a:p>
            <a:pPr marL="171450" indent="-1714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s-CO" sz="1050" dirty="0">
                <a:solidFill>
                  <a:schemeClr val="bg1"/>
                </a:solidFill>
              </a:rPr>
              <a:t>Eventos</a:t>
            </a:r>
          </a:p>
        </p:txBody>
      </p:sp>
      <p:sp>
        <p:nvSpPr>
          <p:cNvPr id="21" name="Forma libre 20"/>
          <p:cNvSpPr/>
          <p:nvPr/>
        </p:nvSpPr>
        <p:spPr>
          <a:xfrm>
            <a:off x="2700084" y="4927709"/>
            <a:ext cx="1300134" cy="1365428"/>
          </a:xfrm>
          <a:custGeom>
            <a:avLst/>
            <a:gdLst>
              <a:gd name="connsiteX0" fmla="*/ 179930 w 1300134"/>
              <a:gd name="connsiteY0" fmla="*/ 47168 h 1365428"/>
              <a:gd name="connsiteX1" fmla="*/ 179930 w 1300134"/>
              <a:gd name="connsiteY1" fmla="*/ 47168 h 1365428"/>
              <a:gd name="connsiteX2" fmla="*/ 860 w 1300134"/>
              <a:gd name="connsiteY2" fmla="*/ 550088 h 1365428"/>
              <a:gd name="connsiteX3" fmla="*/ 4670 w 1300134"/>
              <a:gd name="connsiteY3" fmla="*/ 576758 h 1365428"/>
              <a:gd name="connsiteX4" fmla="*/ 19910 w 1300134"/>
              <a:gd name="connsiteY4" fmla="*/ 603428 h 1365428"/>
              <a:gd name="connsiteX5" fmla="*/ 35150 w 1300134"/>
              <a:gd name="connsiteY5" fmla="*/ 622478 h 1365428"/>
              <a:gd name="connsiteX6" fmla="*/ 46580 w 1300134"/>
              <a:gd name="connsiteY6" fmla="*/ 637718 h 1365428"/>
              <a:gd name="connsiteX7" fmla="*/ 61820 w 1300134"/>
              <a:gd name="connsiteY7" fmla="*/ 664388 h 1365428"/>
              <a:gd name="connsiteX8" fmla="*/ 69440 w 1300134"/>
              <a:gd name="connsiteY8" fmla="*/ 679628 h 1365428"/>
              <a:gd name="connsiteX9" fmla="*/ 80870 w 1300134"/>
              <a:gd name="connsiteY9" fmla="*/ 732968 h 1365428"/>
              <a:gd name="connsiteX10" fmla="*/ 84680 w 1300134"/>
              <a:gd name="connsiteY10" fmla="*/ 748208 h 1365428"/>
              <a:gd name="connsiteX11" fmla="*/ 92300 w 1300134"/>
              <a:gd name="connsiteY11" fmla="*/ 759638 h 1365428"/>
              <a:gd name="connsiteX12" fmla="*/ 96110 w 1300134"/>
              <a:gd name="connsiteY12" fmla="*/ 782498 h 1365428"/>
              <a:gd name="connsiteX13" fmla="*/ 103730 w 1300134"/>
              <a:gd name="connsiteY13" fmla="*/ 812978 h 1365428"/>
              <a:gd name="connsiteX14" fmla="*/ 107540 w 1300134"/>
              <a:gd name="connsiteY14" fmla="*/ 1064438 h 1365428"/>
              <a:gd name="connsiteX15" fmla="*/ 111350 w 1300134"/>
              <a:gd name="connsiteY15" fmla="*/ 1083488 h 1365428"/>
              <a:gd name="connsiteX16" fmla="*/ 115160 w 1300134"/>
              <a:gd name="connsiteY16" fmla="*/ 1106348 h 1365428"/>
              <a:gd name="connsiteX17" fmla="*/ 118970 w 1300134"/>
              <a:gd name="connsiteY17" fmla="*/ 1140638 h 1365428"/>
              <a:gd name="connsiteX18" fmla="*/ 122780 w 1300134"/>
              <a:gd name="connsiteY18" fmla="*/ 1152068 h 1365428"/>
              <a:gd name="connsiteX19" fmla="*/ 126590 w 1300134"/>
              <a:gd name="connsiteY19" fmla="*/ 1174928 h 1365428"/>
              <a:gd name="connsiteX20" fmla="*/ 122780 w 1300134"/>
              <a:gd name="connsiteY20" fmla="*/ 1266368 h 1365428"/>
              <a:gd name="connsiteX21" fmla="*/ 130400 w 1300134"/>
              <a:gd name="connsiteY21" fmla="*/ 1323518 h 1365428"/>
              <a:gd name="connsiteX22" fmla="*/ 138020 w 1300134"/>
              <a:gd name="connsiteY22" fmla="*/ 1334948 h 1365428"/>
              <a:gd name="connsiteX23" fmla="*/ 179930 w 1300134"/>
              <a:gd name="connsiteY23" fmla="*/ 1353998 h 1365428"/>
              <a:gd name="connsiteX24" fmla="*/ 198980 w 1300134"/>
              <a:gd name="connsiteY24" fmla="*/ 1357808 h 1365428"/>
              <a:gd name="connsiteX25" fmla="*/ 370430 w 1300134"/>
              <a:gd name="connsiteY25" fmla="*/ 1361618 h 1365428"/>
              <a:gd name="connsiteX26" fmla="*/ 945740 w 1300134"/>
              <a:gd name="connsiteY26" fmla="*/ 1365428 h 1365428"/>
              <a:gd name="connsiteX27" fmla="*/ 1109570 w 1300134"/>
              <a:gd name="connsiteY27" fmla="*/ 1357808 h 1365428"/>
              <a:gd name="connsiteX28" fmla="*/ 1147670 w 1300134"/>
              <a:gd name="connsiteY28" fmla="*/ 1346378 h 1365428"/>
              <a:gd name="connsiteX29" fmla="*/ 1155290 w 1300134"/>
              <a:gd name="connsiteY29" fmla="*/ 1334948 h 1365428"/>
              <a:gd name="connsiteX30" fmla="*/ 1162910 w 1300134"/>
              <a:gd name="connsiteY30" fmla="*/ 1304468 h 1365428"/>
              <a:gd name="connsiteX31" fmla="*/ 1159100 w 1300134"/>
              <a:gd name="connsiteY31" fmla="*/ 1251128 h 1365428"/>
              <a:gd name="connsiteX32" fmla="*/ 1155290 w 1300134"/>
              <a:gd name="connsiteY32" fmla="*/ 1239698 h 1365428"/>
              <a:gd name="connsiteX33" fmla="*/ 1159100 w 1300134"/>
              <a:gd name="connsiteY33" fmla="*/ 1003478 h 1365428"/>
              <a:gd name="connsiteX34" fmla="*/ 1162910 w 1300134"/>
              <a:gd name="connsiteY34" fmla="*/ 984428 h 1365428"/>
              <a:gd name="connsiteX35" fmla="*/ 1166720 w 1300134"/>
              <a:gd name="connsiteY35" fmla="*/ 950138 h 1365428"/>
              <a:gd name="connsiteX36" fmla="*/ 1162910 w 1300134"/>
              <a:gd name="connsiteY36" fmla="*/ 828218 h 1365428"/>
              <a:gd name="connsiteX37" fmla="*/ 1155290 w 1300134"/>
              <a:gd name="connsiteY37" fmla="*/ 797738 h 1365428"/>
              <a:gd name="connsiteX38" fmla="*/ 1162910 w 1300134"/>
              <a:gd name="connsiteY38" fmla="*/ 698678 h 1365428"/>
              <a:gd name="connsiteX39" fmla="*/ 1201010 w 1300134"/>
              <a:gd name="connsiteY39" fmla="*/ 668198 h 1365428"/>
              <a:gd name="connsiteX40" fmla="*/ 1235300 w 1300134"/>
              <a:gd name="connsiteY40" fmla="*/ 618668 h 1365428"/>
              <a:gd name="connsiteX41" fmla="*/ 1242920 w 1300134"/>
              <a:gd name="connsiteY41" fmla="*/ 588188 h 1365428"/>
              <a:gd name="connsiteX42" fmla="*/ 1254350 w 1300134"/>
              <a:gd name="connsiteY42" fmla="*/ 569138 h 1365428"/>
              <a:gd name="connsiteX43" fmla="*/ 1269590 w 1300134"/>
              <a:gd name="connsiteY43" fmla="*/ 553898 h 1365428"/>
              <a:gd name="connsiteX44" fmla="*/ 1281020 w 1300134"/>
              <a:gd name="connsiteY44" fmla="*/ 538658 h 1365428"/>
              <a:gd name="connsiteX45" fmla="*/ 1284830 w 1300134"/>
              <a:gd name="connsiteY45" fmla="*/ 527228 h 1365428"/>
              <a:gd name="connsiteX46" fmla="*/ 1288640 w 1300134"/>
              <a:gd name="connsiteY46" fmla="*/ 492938 h 1365428"/>
              <a:gd name="connsiteX47" fmla="*/ 1300070 w 1300134"/>
              <a:gd name="connsiteY47" fmla="*/ 473888 h 1365428"/>
              <a:gd name="connsiteX48" fmla="*/ 1296260 w 1300134"/>
              <a:gd name="connsiteY48" fmla="*/ 371018 h 1365428"/>
              <a:gd name="connsiteX49" fmla="*/ 1277210 w 1300134"/>
              <a:gd name="connsiteY49" fmla="*/ 355778 h 1365428"/>
              <a:gd name="connsiteX50" fmla="*/ 1223870 w 1300134"/>
              <a:gd name="connsiteY50" fmla="*/ 298628 h 1365428"/>
              <a:gd name="connsiteX51" fmla="*/ 1140050 w 1300134"/>
              <a:gd name="connsiteY51" fmla="*/ 245288 h 1365428"/>
              <a:gd name="connsiteX52" fmla="*/ 991460 w 1300134"/>
              <a:gd name="connsiteY52" fmla="*/ 172898 h 1365428"/>
              <a:gd name="connsiteX53" fmla="*/ 926690 w 1300134"/>
              <a:gd name="connsiteY53" fmla="*/ 146228 h 1365428"/>
              <a:gd name="connsiteX54" fmla="*/ 880970 w 1300134"/>
              <a:gd name="connsiteY54" fmla="*/ 127178 h 1365428"/>
              <a:gd name="connsiteX55" fmla="*/ 869540 w 1300134"/>
              <a:gd name="connsiteY55" fmla="*/ 119558 h 1365428"/>
              <a:gd name="connsiteX56" fmla="*/ 869540 w 1300134"/>
              <a:gd name="connsiteY56" fmla="*/ 92888 h 1365428"/>
              <a:gd name="connsiteX57" fmla="*/ 907640 w 1300134"/>
              <a:gd name="connsiteY57" fmla="*/ 85268 h 1365428"/>
              <a:gd name="connsiteX58" fmla="*/ 256130 w 1300134"/>
              <a:gd name="connsiteY58" fmla="*/ 66218 h 1365428"/>
              <a:gd name="connsiteX59" fmla="*/ 233270 w 1300134"/>
              <a:gd name="connsiteY59" fmla="*/ 58598 h 1365428"/>
              <a:gd name="connsiteX60" fmla="*/ 179930 w 1300134"/>
              <a:gd name="connsiteY60" fmla="*/ 47168 h 136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300134" h="1365428">
                <a:moveTo>
                  <a:pt x="179930" y="47168"/>
                </a:moveTo>
                <a:lnTo>
                  <a:pt x="179930" y="47168"/>
                </a:lnTo>
                <a:cubicBezTo>
                  <a:pt x="120240" y="214808"/>
                  <a:pt x="56768" y="381149"/>
                  <a:pt x="860" y="550088"/>
                </a:cubicBezTo>
                <a:cubicBezTo>
                  <a:pt x="-1961" y="558614"/>
                  <a:pt x="2909" y="567952"/>
                  <a:pt x="4670" y="576758"/>
                </a:cubicBezTo>
                <a:cubicBezTo>
                  <a:pt x="7315" y="589981"/>
                  <a:pt x="11088" y="591665"/>
                  <a:pt x="19910" y="603428"/>
                </a:cubicBezTo>
                <a:cubicBezTo>
                  <a:pt x="27327" y="625680"/>
                  <a:pt x="17916" y="605244"/>
                  <a:pt x="35150" y="622478"/>
                </a:cubicBezTo>
                <a:cubicBezTo>
                  <a:pt x="39640" y="626968"/>
                  <a:pt x="42770" y="632638"/>
                  <a:pt x="46580" y="637718"/>
                </a:cubicBezTo>
                <a:cubicBezTo>
                  <a:pt x="54065" y="660174"/>
                  <a:pt x="45344" y="638027"/>
                  <a:pt x="61820" y="664388"/>
                </a:cubicBezTo>
                <a:cubicBezTo>
                  <a:pt x="64830" y="669204"/>
                  <a:pt x="66900" y="674548"/>
                  <a:pt x="69440" y="679628"/>
                </a:cubicBezTo>
                <a:cubicBezTo>
                  <a:pt x="77707" y="745760"/>
                  <a:pt x="67298" y="678679"/>
                  <a:pt x="80870" y="732968"/>
                </a:cubicBezTo>
                <a:cubicBezTo>
                  <a:pt x="82140" y="738048"/>
                  <a:pt x="82617" y="743395"/>
                  <a:pt x="84680" y="748208"/>
                </a:cubicBezTo>
                <a:cubicBezTo>
                  <a:pt x="86484" y="752417"/>
                  <a:pt x="89760" y="755828"/>
                  <a:pt x="92300" y="759638"/>
                </a:cubicBezTo>
                <a:cubicBezTo>
                  <a:pt x="93570" y="767258"/>
                  <a:pt x="94491" y="774944"/>
                  <a:pt x="96110" y="782498"/>
                </a:cubicBezTo>
                <a:cubicBezTo>
                  <a:pt x="98304" y="792738"/>
                  <a:pt x="103730" y="812978"/>
                  <a:pt x="103730" y="812978"/>
                </a:cubicBezTo>
                <a:cubicBezTo>
                  <a:pt x="105000" y="896798"/>
                  <a:pt x="105180" y="980642"/>
                  <a:pt x="107540" y="1064438"/>
                </a:cubicBezTo>
                <a:cubicBezTo>
                  <a:pt x="107722" y="1070911"/>
                  <a:pt x="110192" y="1077117"/>
                  <a:pt x="111350" y="1083488"/>
                </a:cubicBezTo>
                <a:cubicBezTo>
                  <a:pt x="112732" y="1091089"/>
                  <a:pt x="114139" y="1098691"/>
                  <a:pt x="115160" y="1106348"/>
                </a:cubicBezTo>
                <a:cubicBezTo>
                  <a:pt x="116680" y="1117747"/>
                  <a:pt x="117079" y="1129294"/>
                  <a:pt x="118970" y="1140638"/>
                </a:cubicBezTo>
                <a:cubicBezTo>
                  <a:pt x="119630" y="1144599"/>
                  <a:pt x="121909" y="1148148"/>
                  <a:pt x="122780" y="1152068"/>
                </a:cubicBezTo>
                <a:cubicBezTo>
                  <a:pt x="124456" y="1159609"/>
                  <a:pt x="125320" y="1167308"/>
                  <a:pt x="126590" y="1174928"/>
                </a:cubicBezTo>
                <a:cubicBezTo>
                  <a:pt x="125320" y="1205408"/>
                  <a:pt x="121998" y="1235872"/>
                  <a:pt x="122780" y="1266368"/>
                </a:cubicBezTo>
                <a:cubicBezTo>
                  <a:pt x="123273" y="1285580"/>
                  <a:pt x="126231" y="1304757"/>
                  <a:pt x="130400" y="1323518"/>
                </a:cubicBezTo>
                <a:cubicBezTo>
                  <a:pt x="131393" y="1327988"/>
                  <a:pt x="134782" y="1331710"/>
                  <a:pt x="138020" y="1334948"/>
                </a:cubicBezTo>
                <a:cubicBezTo>
                  <a:pt x="152039" y="1348967"/>
                  <a:pt x="159702" y="1348941"/>
                  <a:pt x="179930" y="1353998"/>
                </a:cubicBezTo>
                <a:cubicBezTo>
                  <a:pt x="186212" y="1355569"/>
                  <a:pt x="192509" y="1357549"/>
                  <a:pt x="198980" y="1357808"/>
                </a:cubicBezTo>
                <a:cubicBezTo>
                  <a:pt x="256098" y="1360093"/>
                  <a:pt x="313269" y="1361035"/>
                  <a:pt x="370430" y="1361618"/>
                </a:cubicBezTo>
                <a:lnTo>
                  <a:pt x="945740" y="1365428"/>
                </a:lnTo>
                <a:lnTo>
                  <a:pt x="1109570" y="1357808"/>
                </a:lnTo>
                <a:cubicBezTo>
                  <a:pt x="1136511" y="1356192"/>
                  <a:pt x="1130941" y="1357531"/>
                  <a:pt x="1147670" y="1346378"/>
                </a:cubicBezTo>
                <a:cubicBezTo>
                  <a:pt x="1150210" y="1342568"/>
                  <a:pt x="1153725" y="1339251"/>
                  <a:pt x="1155290" y="1334948"/>
                </a:cubicBezTo>
                <a:cubicBezTo>
                  <a:pt x="1158869" y="1325106"/>
                  <a:pt x="1162910" y="1304468"/>
                  <a:pt x="1162910" y="1304468"/>
                </a:cubicBezTo>
                <a:cubicBezTo>
                  <a:pt x="1161640" y="1286688"/>
                  <a:pt x="1161183" y="1268831"/>
                  <a:pt x="1159100" y="1251128"/>
                </a:cubicBezTo>
                <a:cubicBezTo>
                  <a:pt x="1158631" y="1247139"/>
                  <a:pt x="1155290" y="1243714"/>
                  <a:pt x="1155290" y="1239698"/>
                </a:cubicBezTo>
                <a:cubicBezTo>
                  <a:pt x="1155290" y="1160948"/>
                  <a:pt x="1156750" y="1082193"/>
                  <a:pt x="1159100" y="1003478"/>
                </a:cubicBezTo>
                <a:cubicBezTo>
                  <a:pt x="1159293" y="997005"/>
                  <a:pt x="1161994" y="990839"/>
                  <a:pt x="1162910" y="984428"/>
                </a:cubicBezTo>
                <a:cubicBezTo>
                  <a:pt x="1164536" y="973043"/>
                  <a:pt x="1165450" y="961568"/>
                  <a:pt x="1166720" y="950138"/>
                </a:cubicBezTo>
                <a:cubicBezTo>
                  <a:pt x="1165450" y="909498"/>
                  <a:pt x="1165951" y="868764"/>
                  <a:pt x="1162910" y="828218"/>
                </a:cubicBezTo>
                <a:cubicBezTo>
                  <a:pt x="1162127" y="817775"/>
                  <a:pt x="1155290" y="797738"/>
                  <a:pt x="1155290" y="797738"/>
                </a:cubicBezTo>
                <a:cubicBezTo>
                  <a:pt x="1157830" y="764718"/>
                  <a:pt x="1154878" y="730807"/>
                  <a:pt x="1162910" y="698678"/>
                </a:cubicBezTo>
                <a:cubicBezTo>
                  <a:pt x="1166749" y="683320"/>
                  <a:pt x="1188273" y="674567"/>
                  <a:pt x="1201010" y="668198"/>
                </a:cubicBezTo>
                <a:cubicBezTo>
                  <a:pt x="1210204" y="656378"/>
                  <a:pt x="1229427" y="636288"/>
                  <a:pt x="1235300" y="618668"/>
                </a:cubicBezTo>
                <a:cubicBezTo>
                  <a:pt x="1238612" y="608733"/>
                  <a:pt x="1237532" y="597168"/>
                  <a:pt x="1242920" y="588188"/>
                </a:cubicBezTo>
                <a:cubicBezTo>
                  <a:pt x="1246730" y="581838"/>
                  <a:pt x="1249804" y="574983"/>
                  <a:pt x="1254350" y="569138"/>
                </a:cubicBezTo>
                <a:cubicBezTo>
                  <a:pt x="1258761" y="563467"/>
                  <a:pt x="1264859" y="559305"/>
                  <a:pt x="1269590" y="553898"/>
                </a:cubicBezTo>
                <a:cubicBezTo>
                  <a:pt x="1273772" y="549119"/>
                  <a:pt x="1277210" y="543738"/>
                  <a:pt x="1281020" y="538658"/>
                </a:cubicBezTo>
                <a:cubicBezTo>
                  <a:pt x="1282290" y="534848"/>
                  <a:pt x="1284170" y="531189"/>
                  <a:pt x="1284830" y="527228"/>
                </a:cubicBezTo>
                <a:cubicBezTo>
                  <a:pt x="1286721" y="515884"/>
                  <a:pt x="1285481" y="503996"/>
                  <a:pt x="1288640" y="492938"/>
                </a:cubicBezTo>
                <a:cubicBezTo>
                  <a:pt x="1290674" y="485818"/>
                  <a:pt x="1296260" y="480238"/>
                  <a:pt x="1300070" y="473888"/>
                </a:cubicBezTo>
                <a:cubicBezTo>
                  <a:pt x="1298800" y="439598"/>
                  <a:pt x="1302780" y="404706"/>
                  <a:pt x="1296260" y="371018"/>
                </a:cubicBezTo>
                <a:cubicBezTo>
                  <a:pt x="1294715" y="363034"/>
                  <a:pt x="1282960" y="361528"/>
                  <a:pt x="1277210" y="355778"/>
                </a:cubicBezTo>
                <a:cubicBezTo>
                  <a:pt x="1252413" y="330981"/>
                  <a:pt x="1264048" y="324196"/>
                  <a:pt x="1223870" y="298628"/>
                </a:cubicBezTo>
                <a:cubicBezTo>
                  <a:pt x="1195930" y="280848"/>
                  <a:pt x="1169209" y="260989"/>
                  <a:pt x="1140050" y="245288"/>
                </a:cubicBezTo>
                <a:cubicBezTo>
                  <a:pt x="1082014" y="214038"/>
                  <a:pt x="1061940" y="201919"/>
                  <a:pt x="991460" y="172898"/>
                </a:cubicBezTo>
                <a:cubicBezTo>
                  <a:pt x="969870" y="164008"/>
                  <a:pt x="948061" y="155631"/>
                  <a:pt x="926690" y="146228"/>
                </a:cubicBezTo>
                <a:cubicBezTo>
                  <a:pt x="880422" y="125870"/>
                  <a:pt x="912349" y="135023"/>
                  <a:pt x="880970" y="127178"/>
                </a:cubicBezTo>
                <a:cubicBezTo>
                  <a:pt x="877160" y="124638"/>
                  <a:pt x="872401" y="123134"/>
                  <a:pt x="869540" y="119558"/>
                </a:cubicBezTo>
                <a:cubicBezTo>
                  <a:pt x="865806" y="114891"/>
                  <a:pt x="862497" y="96729"/>
                  <a:pt x="869540" y="92888"/>
                </a:cubicBezTo>
                <a:cubicBezTo>
                  <a:pt x="880910" y="86686"/>
                  <a:pt x="907640" y="85268"/>
                  <a:pt x="907640" y="85268"/>
                </a:cubicBezTo>
                <a:cubicBezTo>
                  <a:pt x="768027" y="-100883"/>
                  <a:pt x="908105" y="77459"/>
                  <a:pt x="256130" y="66218"/>
                </a:cubicBezTo>
                <a:cubicBezTo>
                  <a:pt x="248099" y="66080"/>
                  <a:pt x="240890" y="61138"/>
                  <a:pt x="233270" y="58598"/>
                </a:cubicBezTo>
                <a:lnTo>
                  <a:pt x="179930" y="47168"/>
                </a:lnTo>
                <a:close/>
              </a:path>
            </a:pathLst>
          </a:custGeom>
          <a:solidFill>
            <a:srgbClr val="94BBE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7D7370D-BE47-4E0B-9126-C8CB4927C455}"/>
              </a:ext>
            </a:extLst>
          </p:cNvPr>
          <p:cNvSpPr txBox="1"/>
          <p:nvPr/>
        </p:nvSpPr>
        <p:spPr>
          <a:xfrm>
            <a:off x="2731691" y="4958282"/>
            <a:ext cx="1236919" cy="1267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s-CO" sz="900" dirty="0">
                <a:solidFill>
                  <a:schemeClr val="bg1"/>
                </a:solidFill>
              </a:rPr>
              <a:t>Experiencias de vida</a:t>
            </a:r>
          </a:p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s-CO" sz="900" dirty="0">
                <a:solidFill>
                  <a:schemeClr val="bg1"/>
                </a:solidFill>
              </a:rPr>
              <a:t>Percepción selectiva</a:t>
            </a:r>
          </a:p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s-CO" sz="900" dirty="0">
                <a:solidFill>
                  <a:schemeClr val="bg1"/>
                </a:solidFill>
              </a:rPr>
              <a:t>Puntos ciegos</a:t>
            </a:r>
          </a:p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s-CO" sz="900" dirty="0">
                <a:solidFill>
                  <a:schemeClr val="bg1"/>
                </a:solidFill>
              </a:rPr>
              <a:t>Hemisferio izquierdo / derecho</a:t>
            </a:r>
          </a:p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s-CO" sz="900" dirty="0" err="1">
                <a:solidFill>
                  <a:schemeClr val="bg1"/>
                </a:solidFill>
              </a:rPr>
              <a:t>Lock</a:t>
            </a:r>
            <a:r>
              <a:rPr lang="es-CO" sz="900" dirty="0">
                <a:solidFill>
                  <a:schemeClr val="bg1"/>
                </a:solidFill>
              </a:rPr>
              <a:t> in/ </a:t>
            </a:r>
            <a:r>
              <a:rPr lang="es-CO" sz="900" dirty="0" err="1">
                <a:solidFill>
                  <a:schemeClr val="bg1"/>
                </a:solidFill>
              </a:rPr>
              <a:t>Lock</a:t>
            </a:r>
            <a:r>
              <a:rPr lang="es-CO" sz="900" dirty="0">
                <a:solidFill>
                  <a:schemeClr val="bg1"/>
                </a:solidFill>
              </a:rPr>
              <a:t> </a:t>
            </a:r>
            <a:r>
              <a:rPr lang="es-CO" sz="900" dirty="0" err="1">
                <a:solidFill>
                  <a:schemeClr val="bg1"/>
                </a:solidFill>
              </a:rPr>
              <a:t>out</a:t>
            </a:r>
            <a:endParaRPr lang="es-CO" sz="900" dirty="0">
              <a:solidFill>
                <a:schemeClr val="bg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3154340" y="6446402"/>
            <a:ext cx="14109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s-CO" sz="1200" b="1" dirty="0">
                <a:solidFill>
                  <a:schemeClr val="tx1"/>
                </a:solidFill>
              </a:rPr>
              <a:t>Principio: </a:t>
            </a:r>
            <a:r>
              <a:rPr lang="es-CO" sz="1200" dirty="0">
                <a:solidFill>
                  <a:srgbClr val="4D4D4D"/>
                </a:solidFill>
              </a:rPr>
              <a:t>Filtros</a:t>
            </a:r>
          </a:p>
        </p:txBody>
      </p:sp>
    </p:spTree>
    <p:extLst>
      <p:ext uri="{BB962C8B-B14F-4D97-AF65-F5344CB8AC3E}">
        <p14:creationId xmlns:p14="http://schemas.microsoft.com/office/powerpoint/2010/main" val="293038967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84944" y="509097"/>
            <a:ext cx="5943600" cy="790578"/>
          </a:xfrm>
        </p:spPr>
        <p:txBody>
          <a:bodyPr anchor="ctr">
            <a:noAutofit/>
          </a:bodyPr>
          <a:lstStyle/>
          <a:p>
            <a:r>
              <a:rPr lang="es-CO" sz="3200" dirty="0"/>
              <a:t>Definición de sesgos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71726851-D2F0-4359-8BDF-23D813723E91}"/>
              </a:ext>
            </a:extLst>
          </p:cNvPr>
          <p:cNvSpPr/>
          <p:nvPr/>
        </p:nvSpPr>
        <p:spPr>
          <a:xfrm>
            <a:off x="1470002" y="1505459"/>
            <a:ext cx="2804932" cy="457822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8623A9F6-07FD-47CF-86A8-389F23D84C8E}"/>
              </a:ext>
            </a:extLst>
          </p:cNvPr>
          <p:cNvSpPr/>
          <p:nvPr/>
        </p:nvSpPr>
        <p:spPr>
          <a:xfrm>
            <a:off x="4274934" y="1505458"/>
            <a:ext cx="2807208" cy="45778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97EC8B90-AA4B-4AE3-8650-5D5490C8637C}"/>
              </a:ext>
            </a:extLst>
          </p:cNvPr>
          <p:cNvSpPr/>
          <p:nvPr/>
        </p:nvSpPr>
        <p:spPr>
          <a:xfrm>
            <a:off x="7079866" y="1505808"/>
            <a:ext cx="2807208" cy="45778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04418404-F436-466D-8E20-C2701D10A29E}"/>
              </a:ext>
            </a:extLst>
          </p:cNvPr>
          <p:cNvSpPr txBox="1"/>
          <p:nvPr/>
        </p:nvSpPr>
        <p:spPr>
          <a:xfrm>
            <a:off x="1688103" y="1643169"/>
            <a:ext cx="236872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b="1" dirty="0">
                <a:solidFill>
                  <a:schemeClr val="tx1"/>
                </a:solidFill>
              </a:rPr>
              <a:t>Sesgos conscientes</a:t>
            </a:r>
          </a:p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n-US" sz="1600" dirty="0">
                <a:solidFill>
                  <a:srgbClr val="4D4D4D"/>
                </a:solidFill>
              </a:rPr>
              <a:t>(</a:t>
            </a:r>
            <a:r>
              <a:rPr lang="es-MX" sz="1600" dirty="0">
                <a:solidFill>
                  <a:srgbClr val="4D4D4D"/>
                </a:solidFill>
              </a:rPr>
              <a:t>también conocido como sesgo explícito</a:t>
            </a:r>
            <a:r>
              <a:rPr lang="en-US" sz="1600" dirty="0">
                <a:solidFill>
                  <a:srgbClr val="4D4D4D"/>
                </a:solidFill>
              </a:rPr>
              <a:t>)</a:t>
            </a:r>
          </a:p>
          <a:p>
            <a:pPr marL="171450" indent="-171450" algn="ctr"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4D4D4D"/>
              </a:solidFill>
            </a:endParaRPr>
          </a:p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sz="1600" dirty="0">
                <a:solidFill>
                  <a:srgbClr val="4D4D4D"/>
                </a:solidFill>
              </a:rPr>
              <a:t>Expresado directamente</a:t>
            </a:r>
          </a:p>
          <a:p>
            <a:pPr algn="ctr">
              <a:spcAft>
                <a:spcPts val="400"/>
              </a:spcAft>
              <a:buClr>
                <a:schemeClr val="accent3"/>
              </a:buClr>
            </a:pPr>
            <a:endParaRPr lang="es-CO" sz="1600" dirty="0">
              <a:solidFill>
                <a:srgbClr val="4D4D4D"/>
              </a:solidFill>
            </a:endParaRPr>
          </a:p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sz="1600" dirty="0">
                <a:solidFill>
                  <a:srgbClr val="4D4D4D"/>
                </a:solidFill>
              </a:rPr>
              <a:t>Consciente del sesgo</a:t>
            </a:r>
          </a:p>
          <a:p>
            <a:pPr algn="ctr">
              <a:spcAft>
                <a:spcPts val="400"/>
              </a:spcAft>
              <a:buClr>
                <a:schemeClr val="accent3"/>
              </a:buClr>
            </a:pPr>
            <a:endParaRPr lang="es-CO" sz="1600" dirty="0">
              <a:solidFill>
                <a:srgbClr val="4D4D4D"/>
              </a:solidFill>
            </a:endParaRPr>
          </a:p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sz="1600" dirty="0">
                <a:solidFill>
                  <a:srgbClr val="4D4D4D"/>
                </a:solidFill>
              </a:rPr>
              <a:t>Opera conscientemente</a:t>
            </a:r>
          </a:p>
          <a:p>
            <a:pPr algn="ctr">
              <a:spcAft>
                <a:spcPts val="400"/>
              </a:spcAft>
              <a:buClr>
                <a:schemeClr val="accent3"/>
              </a:buClr>
            </a:pPr>
            <a:endParaRPr lang="es-CO" sz="1600" dirty="0">
              <a:solidFill>
                <a:srgbClr val="4D4D4D"/>
              </a:solidFill>
            </a:endParaRPr>
          </a:p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sz="1600" dirty="0">
                <a:solidFill>
                  <a:srgbClr val="4D4D4D"/>
                </a:solidFill>
              </a:rPr>
              <a:t>“Me gustan más los colombianos que los extranjeros”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7829C077-E821-44D5-B636-2A2F870753FF}"/>
              </a:ext>
            </a:extLst>
          </p:cNvPr>
          <p:cNvSpPr txBox="1"/>
          <p:nvPr/>
        </p:nvSpPr>
        <p:spPr>
          <a:xfrm>
            <a:off x="4381708" y="1706669"/>
            <a:ext cx="258910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b="1" dirty="0">
                <a:solidFill>
                  <a:schemeClr val="tx1"/>
                </a:solidFill>
              </a:rPr>
              <a:t>Sesgos inconscientes</a:t>
            </a:r>
          </a:p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n-US" sz="1600" dirty="0">
                <a:solidFill>
                  <a:srgbClr val="424242"/>
                </a:solidFill>
              </a:rPr>
              <a:t>(</a:t>
            </a:r>
            <a:r>
              <a:rPr lang="es-CO" sz="1600" dirty="0">
                <a:solidFill>
                  <a:srgbClr val="424242"/>
                </a:solidFill>
              </a:rPr>
              <a:t>también conocido como implícito o escondido</a:t>
            </a:r>
            <a:r>
              <a:rPr lang="en-US" sz="1600" dirty="0">
                <a:solidFill>
                  <a:srgbClr val="424242"/>
                </a:solidFill>
              </a:rPr>
              <a:t>)</a:t>
            </a:r>
          </a:p>
          <a:p>
            <a:pPr marL="171450" indent="-171450" algn="ctr"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424242"/>
              </a:solidFill>
            </a:endParaRPr>
          </a:p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sz="1600" dirty="0">
                <a:solidFill>
                  <a:srgbClr val="424242"/>
                </a:solidFill>
              </a:rPr>
              <a:t>Expresado indirectamente</a:t>
            </a:r>
          </a:p>
          <a:p>
            <a:pPr algn="ctr">
              <a:spcAft>
                <a:spcPts val="400"/>
              </a:spcAft>
              <a:buClr>
                <a:schemeClr val="accent3"/>
              </a:buClr>
            </a:pPr>
            <a:endParaRPr lang="es-CO" sz="1600" dirty="0">
              <a:solidFill>
                <a:srgbClr val="424242"/>
              </a:solidFill>
            </a:endParaRPr>
          </a:p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sz="1600" dirty="0">
                <a:solidFill>
                  <a:srgbClr val="424242"/>
                </a:solidFill>
              </a:rPr>
              <a:t>Inconsciente del sesgo</a:t>
            </a:r>
          </a:p>
          <a:p>
            <a:pPr algn="ctr">
              <a:spcAft>
                <a:spcPts val="400"/>
              </a:spcAft>
              <a:buClr>
                <a:schemeClr val="accent3"/>
              </a:buClr>
            </a:pPr>
            <a:endParaRPr lang="es-CO" sz="1600" dirty="0">
              <a:solidFill>
                <a:srgbClr val="424242"/>
              </a:solidFill>
            </a:endParaRPr>
          </a:p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sz="1600" dirty="0">
                <a:solidFill>
                  <a:srgbClr val="424242"/>
                </a:solidFill>
              </a:rPr>
              <a:t>Opera subconscientemente</a:t>
            </a:r>
          </a:p>
          <a:p>
            <a:pPr algn="ctr">
              <a:spcAft>
                <a:spcPts val="400"/>
              </a:spcAft>
              <a:buClr>
                <a:schemeClr val="accent3"/>
              </a:buClr>
            </a:pPr>
            <a:endParaRPr lang="en-US" sz="1600" dirty="0">
              <a:solidFill>
                <a:srgbClr val="424242"/>
              </a:solidFill>
            </a:endParaRPr>
          </a:p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sz="1600" dirty="0">
                <a:solidFill>
                  <a:srgbClr val="424242"/>
                </a:solidFill>
              </a:rPr>
              <a:t>Sentarse lejos de un extranjero </a:t>
            </a: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BE1F3565-6127-441D-9F02-2934BDF6A358}"/>
              </a:ext>
            </a:extLst>
          </p:cNvPr>
          <p:cNvSpPr txBox="1"/>
          <p:nvPr/>
        </p:nvSpPr>
        <p:spPr>
          <a:xfrm>
            <a:off x="7322246" y="1719369"/>
            <a:ext cx="2368729" cy="3775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b="1" dirty="0">
                <a:solidFill>
                  <a:schemeClr val="tx1"/>
                </a:solidFill>
              </a:rPr>
              <a:t>Características sujetas al sesgo</a:t>
            </a:r>
          </a:p>
          <a:p>
            <a:pPr algn="ctr">
              <a:spcAft>
                <a:spcPts val="400"/>
              </a:spcAft>
              <a:buClr>
                <a:schemeClr val="accent3"/>
              </a:buClr>
            </a:pPr>
            <a:endParaRPr lang="es-CO" b="1" dirty="0">
              <a:solidFill>
                <a:srgbClr val="4D4D4D"/>
              </a:solidFill>
            </a:endParaRPr>
          </a:p>
          <a:p>
            <a:pPr marL="285750" indent="-285750"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424242"/>
                </a:solidFill>
              </a:rPr>
              <a:t>Etnia</a:t>
            </a:r>
          </a:p>
          <a:p>
            <a:pPr marL="285750" indent="-285750"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424242"/>
                </a:solidFill>
              </a:rPr>
              <a:t>Raza </a:t>
            </a:r>
          </a:p>
          <a:p>
            <a:pPr marL="285750" indent="-285750"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424242"/>
                </a:solidFill>
              </a:rPr>
              <a:t>Edad</a:t>
            </a:r>
          </a:p>
          <a:p>
            <a:pPr marL="285750" indent="-285750"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424242"/>
                </a:solidFill>
              </a:rPr>
              <a:t>Genero/identidad</a:t>
            </a:r>
          </a:p>
          <a:p>
            <a:pPr marL="285750" indent="-285750"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424242"/>
                </a:solidFill>
              </a:rPr>
              <a:t>Discapacidades</a:t>
            </a:r>
          </a:p>
          <a:p>
            <a:pPr marL="285750" indent="-285750"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424242"/>
                </a:solidFill>
              </a:rPr>
              <a:t>Religión</a:t>
            </a:r>
          </a:p>
          <a:p>
            <a:pPr marL="285750" indent="-285750"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424242"/>
                </a:solidFill>
              </a:rPr>
              <a:t>Orientación sexual</a:t>
            </a:r>
          </a:p>
          <a:p>
            <a:pPr marL="285750" indent="-285750"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424242"/>
                </a:solidFill>
              </a:rPr>
              <a:t>Peso</a:t>
            </a:r>
          </a:p>
          <a:p>
            <a:pPr marL="285750" indent="-285750"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24242"/>
                </a:solidFill>
              </a:rPr>
              <a:t>Más…</a:t>
            </a:r>
          </a:p>
        </p:txBody>
      </p:sp>
    </p:spTree>
    <p:extLst>
      <p:ext uri="{BB962C8B-B14F-4D97-AF65-F5344CB8AC3E}">
        <p14:creationId xmlns:p14="http://schemas.microsoft.com/office/powerpoint/2010/main" val="288205976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80839" y="4099134"/>
            <a:ext cx="7030324" cy="452432"/>
          </a:xfrm>
        </p:spPr>
        <p:txBody>
          <a:bodyPr/>
          <a:lstStyle/>
          <a:p>
            <a:r>
              <a:rPr lang="es-CO" dirty="0"/>
              <a:t>Mitigación de los sesgos inconscientes</a:t>
            </a:r>
          </a:p>
        </p:txBody>
      </p:sp>
    </p:spTree>
    <p:extLst>
      <p:ext uri="{BB962C8B-B14F-4D97-AF65-F5344CB8AC3E}">
        <p14:creationId xmlns:p14="http://schemas.microsoft.com/office/powerpoint/2010/main" val="39201578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80839" y="4099134"/>
            <a:ext cx="7030324" cy="452432"/>
          </a:xfrm>
        </p:spPr>
        <p:txBody>
          <a:bodyPr/>
          <a:lstStyle/>
          <a:p>
            <a:r>
              <a:rPr lang="es-CO" dirty="0">
                <a:hlinkClick r:id="rId2"/>
              </a:rPr>
              <a:t>Video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5134698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/>
          <p:nvPr/>
        </p:nvSpPr>
        <p:spPr>
          <a:xfrm>
            <a:off x="0" y="166254"/>
            <a:ext cx="12192000" cy="342556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B4E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8"/>
          <p:cNvSpPr/>
          <p:nvPr/>
        </p:nvSpPr>
        <p:spPr>
          <a:xfrm>
            <a:off x="3266925" y="839011"/>
            <a:ext cx="5498756" cy="5498756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B4E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Block Arc 9"/>
          <p:cNvSpPr/>
          <p:nvPr/>
        </p:nvSpPr>
        <p:spPr>
          <a:xfrm flipV="1">
            <a:off x="3268741" y="842745"/>
            <a:ext cx="5495125" cy="5491893"/>
          </a:xfrm>
          <a:prstGeom prst="blockArc">
            <a:avLst>
              <a:gd name="adj1" fmla="val 10800000"/>
              <a:gd name="adj2" fmla="val 21589490"/>
              <a:gd name="adj3" fmla="val 8492"/>
            </a:avLst>
          </a:prstGeom>
          <a:solidFill>
            <a:schemeClr val="tx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DA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val 10"/>
          <p:cNvSpPr/>
          <p:nvPr/>
        </p:nvSpPr>
        <p:spPr>
          <a:xfrm>
            <a:off x="3737168" y="1312686"/>
            <a:ext cx="4558271" cy="4558271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B4E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5"/>
          <p:cNvSpPr txBox="1"/>
          <p:nvPr/>
        </p:nvSpPr>
        <p:spPr>
          <a:xfrm>
            <a:off x="3737167" y="2314180"/>
            <a:ext cx="455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sz="3600" b="1" dirty="0">
                <a:solidFill>
                  <a:srgbClr val="003C72"/>
                </a:solidFill>
              </a:rPr>
              <a:t>Conversemos</a:t>
            </a:r>
          </a:p>
        </p:txBody>
      </p:sp>
      <p:sp>
        <p:nvSpPr>
          <p:cNvPr id="20" name="TextBox 16"/>
          <p:cNvSpPr txBox="1"/>
          <p:nvPr/>
        </p:nvSpPr>
        <p:spPr>
          <a:xfrm>
            <a:off x="3737167" y="3500340"/>
            <a:ext cx="455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424242"/>
                </a:solidFill>
              </a:rPr>
              <a:t>¿Cómo podemos gestionar mejor los estereotipos sociales</a:t>
            </a:r>
          </a:p>
          <a:p>
            <a:pPr algn="ctr"/>
            <a:r>
              <a:rPr lang="es-ES" dirty="0">
                <a:solidFill>
                  <a:srgbClr val="424242"/>
                </a:solidFill>
              </a:rPr>
              <a:t>y todos los sesgos que ocurren naturalmente</a:t>
            </a:r>
          </a:p>
          <a:p>
            <a:pPr algn="ctr"/>
            <a:r>
              <a:rPr lang="es-ES" dirty="0">
                <a:solidFill>
                  <a:srgbClr val="424242"/>
                </a:solidFill>
              </a:rPr>
              <a:t>sobre interacciones futuras? </a:t>
            </a:r>
          </a:p>
        </p:txBody>
      </p:sp>
    </p:spTree>
    <p:extLst>
      <p:ext uri="{BB962C8B-B14F-4D97-AF65-F5344CB8AC3E}">
        <p14:creationId xmlns:p14="http://schemas.microsoft.com/office/powerpoint/2010/main" val="83181283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lipse 30"/>
          <p:cNvSpPr/>
          <p:nvPr/>
        </p:nvSpPr>
        <p:spPr>
          <a:xfrm>
            <a:off x="799185" y="2587383"/>
            <a:ext cx="3269326" cy="32693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6335106" y="1203321"/>
            <a:ext cx="3684208" cy="368420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7184" y="564782"/>
            <a:ext cx="5943600" cy="790578"/>
          </a:xfrm>
        </p:spPr>
        <p:txBody>
          <a:bodyPr anchor="ctr">
            <a:noAutofit/>
          </a:bodyPr>
          <a:lstStyle/>
          <a:p>
            <a:r>
              <a:rPr lang="es-CO" sz="3200" dirty="0"/>
              <a:t>Tipos comunes de sesgos</a:t>
            </a:r>
          </a:p>
        </p:txBody>
      </p:sp>
      <p:sp>
        <p:nvSpPr>
          <p:cNvPr id="14" name="Oval 3">
            <a:extLst>
              <a:ext uri="{FF2B5EF4-FFF2-40B4-BE49-F238E27FC236}">
                <a16:creationId xmlns:a16="http://schemas.microsoft.com/office/drawing/2014/main" id="{9BA98E18-2B38-4CAD-9A0A-687EB76BDA26}"/>
              </a:ext>
            </a:extLst>
          </p:cNvPr>
          <p:cNvSpPr/>
          <p:nvPr/>
        </p:nvSpPr>
        <p:spPr>
          <a:xfrm>
            <a:off x="370124" y="1643306"/>
            <a:ext cx="1771867" cy="161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9">
            <a:extLst>
              <a:ext uri="{FF2B5EF4-FFF2-40B4-BE49-F238E27FC236}">
                <a16:creationId xmlns:a16="http://schemas.microsoft.com/office/drawing/2014/main" id="{60061500-4814-488A-91E6-CD92A35D2B0D}"/>
              </a:ext>
            </a:extLst>
          </p:cNvPr>
          <p:cNvSpPr/>
          <p:nvPr/>
        </p:nvSpPr>
        <p:spPr>
          <a:xfrm>
            <a:off x="8460133" y="4386638"/>
            <a:ext cx="1884676" cy="183119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10">
            <a:extLst>
              <a:ext uri="{FF2B5EF4-FFF2-40B4-BE49-F238E27FC236}">
                <a16:creationId xmlns:a16="http://schemas.microsoft.com/office/drawing/2014/main" id="{A32B1A90-E293-4A29-B861-C4BA154904E3}"/>
              </a:ext>
            </a:extLst>
          </p:cNvPr>
          <p:cNvSpPr/>
          <p:nvPr/>
        </p:nvSpPr>
        <p:spPr>
          <a:xfrm>
            <a:off x="3642395" y="3578598"/>
            <a:ext cx="1620485" cy="161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1FC3639-E854-4611-84DE-E0798023AF7E}"/>
              </a:ext>
            </a:extLst>
          </p:cNvPr>
          <p:cNvSpPr txBox="1"/>
          <p:nvPr/>
        </p:nvSpPr>
        <p:spPr>
          <a:xfrm>
            <a:off x="370123" y="2218051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b="1" dirty="0">
                <a:solidFill>
                  <a:schemeClr val="bg1"/>
                </a:solidFill>
              </a:rPr>
              <a:t>Desempeño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F8FECA2-5DA0-4C87-9DC5-F4201DA38592}"/>
              </a:ext>
            </a:extLst>
          </p:cNvPr>
          <p:cNvSpPr txBox="1"/>
          <p:nvPr/>
        </p:nvSpPr>
        <p:spPr>
          <a:xfrm>
            <a:off x="3491013" y="4143298"/>
            <a:ext cx="177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b="1" dirty="0">
                <a:solidFill>
                  <a:schemeClr val="bg1"/>
                </a:solidFill>
              </a:rPr>
              <a:t>Afinidad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B538181-E364-4183-A68E-77DDE3C674E4}"/>
              </a:ext>
            </a:extLst>
          </p:cNvPr>
          <p:cNvSpPr txBox="1"/>
          <p:nvPr/>
        </p:nvSpPr>
        <p:spPr>
          <a:xfrm>
            <a:off x="8481044" y="4804760"/>
            <a:ext cx="2115582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s-CO" b="1" dirty="0">
                <a:solidFill>
                  <a:schemeClr val="bg1"/>
                </a:solidFill>
              </a:rPr>
              <a:t>Competencia Simpatía</a:t>
            </a:r>
          </a:p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s-CO" b="1" dirty="0">
                <a:solidFill>
                  <a:schemeClr val="bg1"/>
                </a:solidFill>
              </a:rPr>
              <a:t>Compensación </a:t>
            </a:r>
          </a:p>
        </p:txBody>
      </p:sp>
    </p:spTree>
    <p:extLst>
      <p:ext uri="{BB962C8B-B14F-4D97-AF65-F5344CB8AC3E}">
        <p14:creationId xmlns:p14="http://schemas.microsoft.com/office/powerpoint/2010/main" val="274966511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27184" y="589803"/>
            <a:ext cx="5943600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003B72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s-CO" sz="3200" dirty="0"/>
              <a:t>Otros tipos de sesgos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892292" y="2406650"/>
            <a:ext cx="3876673" cy="20447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 dirty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 dirty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 dirty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 dirty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s-CO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Sesgo de ancla</a:t>
            </a:r>
          </a:p>
          <a:p>
            <a:pPr marL="0" indent="0" hangingPunct="1">
              <a:buFont typeface="Arial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1">
              <a:buFont typeface="Arial"/>
              <a:buNone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Cuando tu mente se ancla en la primera información que te dieron sobre una persona o un tema.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B1819CE-AD0B-45E4-9234-7D5F954483CC}"/>
              </a:ext>
            </a:extLst>
          </p:cNvPr>
          <p:cNvSpPr txBox="1">
            <a:spLocks/>
          </p:cNvSpPr>
          <p:nvPr/>
        </p:nvSpPr>
        <p:spPr>
          <a:xfrm>
            <a:off x="1399343" y="2477770"/>
            <a:ext cx="3697166" cy="2044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342900" indent="-1524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-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404812" indent="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None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47713" indent="-176213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–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76313" indent="-228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»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kern="1200" baseline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Sesgo de confirmación</a:t>
            </a:r>
          </a:p>
          <a:p>
            <a:pPr marL="0" indent="0"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Cuando solo escuchamos información que confirma nuestras ideas preconcebidas.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82024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80839" y="4336547"/>
            <a:ext cx="7030324" cy="452432"/>
          </a:xfrm>
        </p:spPr>
        <p:txBody>
          <a:bodyPr/>
          <a:lstStyle/>
          <a:p>
            <a:r>
              <a:rPr lang="es-CO" dirty="0">
                <a:hlinkClick r:id="rId2"/>
              </a:rPr>
              <a:t>Video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2546382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/>
          <p:nvPr/>
        </p:nvSpPr>
        <p:spPr>
          <a:xfrm>
            <a:off x="0" y="166254"/>
            <a:ext cx="12192000" cy="342556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B4E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8"/>
          <p:cNvSpPr/>
          <p:nvPr/>
        </p:nvSpPr>
        <p:spPr>
          <a:xfrm>
            <a:off x="3266925" y="839011"/>
            <a:ext cx="5498756" cy="5498756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B4E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Block Arc 9"/>
          <p:cNvSpPr/>
          <p:nvPr/>
        </p:nvSpPr>
        <p:spPr>
          <a:xfrm flipV="1">
            <a:off x="3268741" y="842745"/>
            <a:ext cx="5495125" cy="5491893"/>
          </a:xfrm>
          <a:prstGeom prst="blockArc">
            <a:avLst>
              <a:gd name="adj1" fmla="val 10800000"/>
              <a:gd name="adj2" fmla="val 21589490"/>
              <a:gd name="adj3" fmla="val 8492"/>
            </a:avLst>
          </a:prstGeom>
          <a:solidFill>
            <a:schemeClr val="tx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DA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val 10"/>
          <p:cNvSpPr/>
          <p:nvPr/>
        </p:nvSpPr>
        <p:spPr>
          <a:xfrm>
            <a:off x="3737168" y="1312686"/>
            <a:ext cx="4558271" cy="4558271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B4E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5"/>
          <p:cNvSpPr txBox="1"/>
          <p:nvPr/>
        </p:nvSpPr>
        <p:spPr>
          <a:xfrm>
            <a:off x="3737167" y="2314180"/>
            <a:ext cx="455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sz="3600" b="1" dirty="0">
                <a:solidFill>
                  <a:srgbClr val="003C72"/>
                </a:solidFill>
              </a:rPr>
              <a:t>Conversemos</a:t>
            </a:r>
          </a:p>
        </p:txBody>
      </p:sp>
      <p:sp>
        <p:nvSpPr>
          <p:cNvPr id="20" name="TextBox 16"/>
          <p:cNvSpPr txBox="1"/>
          <p:nvPr/>
        </p:nvSpPr>
        <p:spPr>
          <a:xfrm>
            <a:off x="3737167" y="3500340"/>
            <a:ext cx="455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424242"/>
                </a:solidFill>
              </a:rPr>
              <a:t>¿Cómo puedes desafiar o cambiar los posibles estereotipos sociales de quién puede ser el adecuado para un rol / profesión / carrera en particular?</a:t>
            </a:r>
          </a:p>
        </p:txBody>
      </p:sp>
    </p:spTree>
    <p:extLst>
      <p:ext uri="{BB962C8B-B14F-4D97-AF65-F5344CB8AC3E}">
        <p14:creationId xmlns:p14="http://schemas.microsoft.com/office/powerpoint/2010/main" val="55354967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9677" y="843803"/>
            <a:ext cx="5943600" cy="535531"/>
          </a:xfrm>
        </p:spPr>
        <p:txBody>
          <a:bodyPr/>
          <a:lstStyle/>
          <a:p>
            <a:r>
              <a:rPr lang="es-CO" sz="3200" dirty="0"/>
              <a:t>Superar los estereotipos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41350" y="2047808"/>
            <a:ext cx="4210050" cy="1898073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 dirty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 dirty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 dirty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 dirty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Los estereotipos pueden influir en nuestra percepción de quién es el "adecuado".</a:t>
            </a:r>
          </a:p>
          <a:p>
            <a:pPr marL="0" indent="0" hangingPunct="1"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Pueden crear un obstáculo en el camino hacia nuestro destino. 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6"/>
          <a:stretch/>
        </p:blipFill>
        <p:spPr>
          <a:xfrm>
            <a:off x="5313872" y="181155"/>
            <a:ext cx="6878128" cy="557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8913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80839" y="4099134"/>
            <a:ext cx="7030324" cy="452432"/>
          </a:xfrm>
        </p:spPr>
        <p:txBody>
          <a:bodyPr/>
          <a:lstStyle/>
          <a:p>
            <a:r>
              <a:rPr lang="es-CO" dirty="0">
                <a:hlinkClick r:id="rId2"/>
              </a:rPr>
              <a:t>Video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8547009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/>
          <p:nvPr/>
        </p:nvSpPr>
        <p:spPr>
          <a:xfrm>
            <a:off x="0" y="166254"/>
            <a:ext cx="12192000" cy="342556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B4E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8"/>
          <p:cNvSpPr/>
          <p:nvPr/>
        </p:nvSpPr>
        <p:spPr>
          <a:xfrm>
            <a:off x="3266925" y="839011"/>
            <a:ext cx="5498756" cy="5498756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B4E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Block Arc 9"/>
          <p:cNvSpPr/>
          <p:nvPr/>
        </p:nvSpPr>
        <p:spPr>
          <a:xfrm flipV="1">
            <a:off x="3268741" y="842745"/>
            <a:ext cx="5495125" cy="5491893"/>
          </a:xfrm>
          <a:prstGeom prst="blockArc">
            <a:avLst>
              <a:gd name="adj1" fmla="val 10800000"/>
              <a:gd name="adj2" fmla="val 21589490"/>
              <a:gd name="adj3" fmla="val 8492"/>
            </a:avLst>
          </a:prstGeom>
          <a:solidFill>
            <a:schemeClr val="tx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DA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val 10"/>
          <p:cNvSpPr/>
          <p:nvPr/>
        </p:nvSpPr>
        <p:spPr>
          <a:xfrm>
            <a:off x="3737168" y="1312686"/>
            <a:ext cx="4558271" cy="4558271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B4E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5"/>
          <p:cNvSpPr txBox="1"/>
          <p:nvPr/>
        </p:nvSpPr>
        <p:spPr>
          <a:xfrm>
            <a:off x="3737167" y="2314180"/>
            <a:ext cx="455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sz="3600" b="1" dirty="0">
                <a:solidFill>
                  <a:srgbClr val="003C72"/>
                </a:solidFill>
              </a:rPr>
              <a:t>Conversemos</a:t>
            </a:r>
          </a:p>
        </p:txBody>
      </p:sp>
      <p:sp>
        <p:nvSpPr>
          <p:cNvPr id="20" name="TextBox 16"/>
          <p:cNvSpPr txBox="1"/>
          <p:nvPr/>
        </p:nvSpPr>
        <p:spPr>
          <a:xfrm>
            <a:off x="3737167" y="3084842"/>
            <a:ext cx="455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 un momento en el que sentiste una conexión inmediata con alguien o tuviste una fuerte preferencia por alguien. ¿Cómo podría haber influido el sesgo de similitud en tu comportamiento hacia               esa persona?</a:t>
            </a:r>
            <a:endParaRPr lang="en-US" dirty="0">
              <a:solidFill>
                <a:srgbClr val="4242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9272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41350" y="742203"/>
            <a:ext cx="5943600" cy="535531"/>
          </a:xfrm>
        </p:spPr>
        <p:txBody>
          <a:bodyPr/>
          <a:lstStyle/>
          <a:p>
            <a:r>
              <a:rPr lang="es-CO" sz="3200" dirty="0"/>
              <a:t>Sesgo de afinidad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41350" y="2526656"/>
            <a:ext cx="4210050" cy="1232544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 dirty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 dirty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 dirty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 dirty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Cuando tienes un sesgo hacia alguien que se parece a ti o tiene antecedentes similares a ti.</a:t>
            </a:r>
            <a:endParaRPr lang="en-US" dirty="0"/>
          </a:p>
        </p:txBody>
      </p:sp>
      <p:pic>
        <p:nvPicPr>
          <p:cNvPr id="7" name="Picture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9F1B415-7EF9-470A-8426-414E76A32D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642" r="9274" b="-16545"/>
          <a:stretch/>
        </p:blipFill>
        <p:spPr>
          <a:xfrm>
            <a:off x="5852160" y="172590"/>
            <a:ext cx="6339840" cy="6339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274504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D7427A9F-C2DA-4388-B3E7-6896900846A2}"/>
              </a:ext>
            </a:extLst>
          </p:cNvPr>
          <p:cNvSpPr txBox="1">
            <a:spLocks/>
          </p:cNvSpPr>
          <p:nvPr/>
        </p:nvSpPr>
        <p:spPr>
          <a:xfrm>
            <a:off x="5241613" y="2842685"/>
            <a:ext cx="6698598" cy="1172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003B72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dirty="0">
                <a:solidFill>
                  <a:schemeClr val="tx1"/>
                </a:solidFill>
              </a:rPr>
              <a:t>Santiago Salazar</a:t>
            </a:r>
            <a:br>
              <a:rPr lang="en-US" dirty="0"/>
            </a:br>
            <a:r>
              <a:rPr lang="en-US" b="0" dirty="0">
                <a:solidFill>
                  <a:srgbClr val="424242"/>
                </a:solidFill>
              </a:rPr>
              <a:t>CEO de </a:t>
            </a:r>
            <a:r>
              <a:rPr lang="en-US" b="0" dirty="0" err="1">
                <a:solidFill>
                  <a:srgbClr val="424242"/>
                </a:solidFill>
              </a:rPr>
              <a:t>Seguros</a:t>
            </a:r>
            <a:r>
              <a:rPr lang="en-US" b="0" dirty="0">
                <a:solidFill>
                  <a:srgbClr val="424242"/>
                </a:solidFill>
              </a:rPr>
              <a:t> de Chile, Perú y Colombia</a:t>
            </a:r>
          </a:p>
          <a:p>
            <a:pPr hangingPunct="1"/>
            <a:r>
              <a:rPr lang="en-US" b="0" dirty="0">
                <a:solidFill>
                  <a:srgbClr val="424242"/>
                </a:solidFill>
              </a:rPr>
              <a:t>Gerente General </a:t>
            </a:r>
            <a:r>
              <a:rPr lang="en-US" b="0" dirty="0" err="1">
                <a:solidFill>
                  <a:srgbClr val="424242"/>
                </a:solidFill>
              </a:rPr>
              <a:t>Banmédica</a:t>
            </a:r>
            <a:r>
              <a:rPr lang="en-US" b="0" dirty="0">
                <a:solidFill>
                  <a:srgbClr val="424242"/>
                </a:solidFill>
              </a:rPr>
              <a:t> Colombia</a:t>
            </a:r>
          </a:p>
        </p:txBody>
      </p:sp>
      <p:sp>
        <p:nvSpPr>
          <p:cNvPr id="9" name="Elipse 8"/>
          <p:cNvSpPr/>
          <p:nvPr/>
        </p:nvSpPr>
        <p:spPr>
          <a:xfrm>
            <a:off x="2411097" y="1963830"/>
            <a:ext cx="2634774" cy="263477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1021855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/>
          <p:cNvSpPr txBox="1">
            <a:spLocks/>
          </p:cNvSpPr>
          <p:nvPr/>
        </p:nvSpPr>
        <p:spPr>
          <a:xfrm>
            <a:off x="527050" y="635381"/>
            <a:ext cx="7772400" cy="978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003B72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s-CO" sz="3200" dirty="0">
                <a:solidFill>
                  <a:schemeClr val="tx1"/>
                </a:solidFill>
              </a:rPr>
              <a:t>Competencia / Simpatía / Compensación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4E9A4890-614B-4250-945B-4FA96A706051}"/>
              </a:ext>
            </a:extLst>
          </p:cNvPr>
          <p:cNvSpPr/>
          <p:nvPr/>
        </p:nvSpPr>
        <p:spPr>
          <a:xfrm>
            <a:off x="527050" y="2578914"/>
            <a:ext cx="5364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Sesgos</a:t>
            </a:r>
            <a:r>
              <a:rPr lang="en-US" sz="20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CO" sz="20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competencia</a:t>
            </a:r>
            <a:r>
              <a:rPr lang="en-US" sz="20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20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simpatía y compensación</a:t>
            </a:r>
            <a:r>
              <a:rPr lang="en-US" sz="20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MX" sz="20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la correlación entre el éxito y la simpatía. El éxito de un hombre tiene una correlación positiva con su simpatía, mientras que las mujeres tienen una correlación negativa.</a:t>
            </a:r>
            <a:endParaRPr lang="en-US" sz="2000" dirty="0">
              <a:solidFill>
                <a:srgbClr val="4D4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6D774C4-A9B7-4C60-8A5F-74D3A850DE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" r="28928"/>
          <a:stretch/>
        </p:blipFill>
        <p:spPr>
          <a:xfrm>
            <a:off x="6614160" y="182880"/>
            <a:ext cx="5577841" cy="557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66491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527050" y="653779"/>
            <a:ext cx="7772400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003B72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s-CO" sz="3200" dirty="0"/>
              <a:t>Sesgo de desempeño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4E9A4890-614B-4250-945B-4FA96A706051}"/>
              </a:ext>
            </a:extLst>
          </p:cNvPr>
          <p:cNvSpPr/>
          <p:nvPr/>
        </p:nvSpPr>
        <p:spPr>
          <a:xfrm>
            <a:off x="527050" y="253827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0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sesgo de desempeño ocurre cuando las personas en un grupo dominante o mayoritario son juzgadas por su potencial, mientras que las minorías deben tener logros comprobados para ser vistos o reconocidos.</a:t>
            </a:r>
            <a:endParaRPr lang="en-US" sz="2000" dirty="0">
              <a:solidFill>
                <a:srgbClr val="4D4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1" r="468" b="10671"/>
          <a:stretch/>
        </p:blipFill>
        <p:spPr>
          <a:xfrm>
            <a:off x="5810491" y="192018"/>
            <a:ext cx="6381509" cy="560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9942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539750" y="627163"/>
            <a:ext cx="7772400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003B72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s-CO" sz="3200" dirty="0">
                <a:solidFill>
                  <a:schemeClr val="tx1"/>
                </a:solidFill>
              </a:rPr>
              <a:t>Impacto de los sesgos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1523D06-67D2-4DA5-8ED5-7E2CB3B38F7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48" y="2045306"/>
            <a:ext cx="835095" cy="835095"/>
          </a:xfrm>
          <a:prstGeom prst="rect">
            <a:avLst/>
          </a:prstGeom>
          <a:noFill/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4ABA4647-C685-42C8-A64D-ECA4DEFB658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533" y="1943943"/>
            <a:ext cx="1086875" cy="1086875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A047190C-DEBD-477A-ADE9-C2532457790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219" y="1935362"/>
            <a:ext cx="1054984" cy="1054984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AAB1B931-B1E8-40CD-9F3B-E6A505AA981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458" y="4010349"/>
            <a:ext cx="1086876" cy="1086876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03B881A3-1043-4F32-8D56-B7458F0EF20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08" y="4029110"/>
            <a:ext cx="1049353" cy="1049353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1C6D017C-B6BD-421B-A746-B8D97AAE52D2}"/>
              </a:ext>
            </a:extLst>
          </p:cNvPr>
          <p:cNvSpPr txBox="1"/>
          <p:nvPr/>
        </p:nvSpPr>
        <p:spPr>
          <a:xfrm>
            <a:off x="328600" y="2963596"/>
            <a:ext cx="36550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Reclutamiento y </a:t>
            </a:r>
          </a:p>
          <a:p>
            <a:pPr algn="ctr"/>
            <a:r>
              <a:rPr lang="es-CO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contratación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48D731DD-E24F-4711-A41E-E5879600F4B6}"/>
              </a:ext>
            </a:extLst>
          </p:cNvPr>
          <p:cNvSpPr txBox="1"/>
          <p:nvPr/>
        </p:nvSpPr>
        <p:spPr>
          <a:xfrm>
            <a:off x="4169456" y="2963596"/>
            <a:ext cx="36550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Desempeño y </a:t>
            </a:r>
          </a:p>
          <a:p>
            <a:pPr algn="ctr"/>
            <a:r>
              <a:rPr lang="es-CO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35B4E561-643C-4CF7-A9B7-E61609236BAC}"/>
              </a:ext>
            </a:extLst>
          </p:cNvPr>
          <p:cNvSpPr txBox="1"/>
          <p:nvPr/>
        </p:nvSpPr>
        <p:spPr>
          <a:xfrm>
            <a:off x="8180197" y="2963596"/>
            <a:ext cx="36550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Promoción y </a:t>
            </a:r>
          </a:p>
          <a:p>
            <a:pPr algn="ctr"/>
            <a:r>
              <a:rPr lang="es-CO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Planes de sucesión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463E1589-4E05-4665-894E-42FC2940C315}"/>
              </a:ext>
            </a:extLst>
          </p:cNvPr>
          <p:cNvSpPr txBox="1"/>
          <p:nvPr/>
        </p:nvSpPr>
        <p:spPr>
          <a:xfrm>
            <a:off x="2179382" y="5020154"/>
            <a:ext cx="36550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6CC2DB80-9FFD-4A44-BB69-AE93F2C6F8D0}"/>
              </a:ext>
            </a:extLst>
          </p:cNvPr>
          <p:cNvSpPr txBox="1"/>
          <p:nvPr/>
        </p:nvSpPr>
        <p:spPr>
          <a:xfrm>
            <a:off x="5996970" y="5104601"/>
            <a:ext cx="36550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Construcción de grupos</a:t>
            </a:r>
          </a:p>
          <a:p>
            <a:pPr algn="ctr"/>
            <a:r>
              <a:rPr lang="es-CO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alto desempeño</a:t>
            </a:r>
          </a:p>
        </p:txBody>
      </p:sp>
    </p:spTree>
    <p:extLst>
      <p:ext uri="{BB962C8B-B14F-4D97-AF65-F5344CB8AC3E}">
        <p14:creationId xmlns:p14="http://schemas.microsoft.com/office/powerpoint/2010/main" val="102621942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27184" y="539003"/>
            <a:ext cx="5943600" cy="535531"/>
          </a:xfrm>
        </p:spPr>
        <p:txBody>
          <a:bodyPr/>
          <a:lstStyle/>
          <a:p>
            <a:r>
              <a:rPr lang="es-CO" sz="3200" dirty="0"/>
              <a:t>Sesgo de desempeño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B1819CE-AD0B-45E4-9234-7D5F954483CC}"/>
              </a:ext>
            </a:extLst>
          </p:cNvPr>
          <p:cNvSpPr txBox="1">
            <a:spLocks/>
          </p:cNvSpPr>
          <p:nvPr/>
        </p:nvSpPr>
        <p:spPr>
          <a:xfrm>
            <a:off x="1267264" y="1562100"/>
            <a:ext cx="4341056" cy="44068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342900" indent="-1524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-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404812" indent="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None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47713" indent="-176213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–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76313" indent="-228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»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kern="1200" baseline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CO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b="1" dirty="0">
              <a:solidFill>
                <a:srgbClr val="003D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4D4D4D"/>
              </a:buClr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No dar las mismas oportunidades.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4D4D4D"/>
              </a:buClr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Razas / géneros sujetos a estándares más estrictos / más altos.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4D4D4D"/>
              </a:buClr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Algunas razas / género contratadas y promovidas en función de lo que han demostrado y logrado, las razas / género contratadas y promovidas según su potencial.</a:t>
            </a:r>
            <a:endParaRPr lang="en-US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6079492" y="1460500"/>
            <a:ext cx="5370828" cy="500062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 dirty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 dirty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 dirty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 dirty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s-CO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Contrarrestar</a:t>
            </a:r>
          </a:p>
          <a:p>
            <a:pPr marL="0" indent="0" hangingPunct="1">
              <a:buFont typeface="Arial"/>
              <a:buNone/>
            </a:pPr>
            <a:endParaRPr lang="en-US" sz="2000" b="1" dirty="0">
              <a:solidFill>
                <a:srgbClr val="003D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4D4D4D"/>
              </a:buClr>
            </a:pPr>
            <a:r>
              <a:rPr lang="es-MX" sz="18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Implementar estándares objetivos para contratar, evaluar el desempeño y asignar oportunidades.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4D4D4D"/>
              </a:buClr>
            </a:pPr>
            <a:r>
              <a:rPr lang="es-CO" sz="18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Establezca estándares por adelantado.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4D4D4D"/>
              </a:buClr>
            </a:pPr>
            <a:r>
              <a:rPr lang="es-MX" sz="18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Cuando sea posible, utilice una evaluación ciega de género y de raza al contratar.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4D4D4D"/>
              </a:buClr>
            </a:pPr>
            <a:r>
              <a:rPr lang="es-MX" sz="18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Hágase responsable a sí mismo y a los demás de explicar siempre las decisiones sobre contratación, evaluación y revisiones por pares.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7554028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696091" y="5524534"/>
            <a:ext cx="2415396" cy="1052423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Oval 63">
            <a:extLst>
              <a:ext uri="{FF2B5EF4-FFF2-40B4-BE49-F238E27FC236}">
                <a16:creationId xmlns:a16="http://schemas.microsoft.com/office/drawing/2014/main" id="{6FF8A25D-DC72-44A0-BB6F-771086C57BE7}"/>
              </a:ext>
            </a:extLst>
          </p:cNvPr>
          <p:cNvSpPr/>
          <p:nvPr/>
        </p:nvSpPr>
        <p:spPr>
          <a:xfrm>
            <a:off x="663721" y="5121544"/>
            <a:ext cx="804673" cy="80467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Oval 62">
            <a:extLst>
              <a:ext uri="{FF2B5EF4-FFF2-40B4-BE49-F238E27FC236}">
                <a16:creationId xmlns:a16="http://schemas.microsoft.com/office/drawing/2014/main" id="{465EB523-848D-4FD6-B507-1102BD8D54DB}"/>
              </a:ext>
            </a:extLst>
          </p:cNvPr>
          <p:cNvSpPr/>
          <p:nvPr/>
        </p:nvSpPr>
        <p:spPr>
          <a:xfrm>
            <a:off x="681336" y="2866470"/>
            <a:ext cx="804673" cy="80467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51C0373C-4EA3-43BD-AA11-BFE7369BAFB8}"/>
              </a:ext>
            </a:extLst>
          </p:cNvPr>
          <p:cNvSpPr txBox="1">
            <a:spLocks/>
          </p:cNvSpPr>
          <p:nvPr/>
        </p:nvSpPr>
        <p:spPr>
          <a:xfrm>
            <a:off x="672514" y="2915362"/>
            <a:ext cx="804672" cy="804672"/>
          </a:xfrm>
          <a:prstGeom prst="rect">
            <a:avLst/>
          </a:prstGeom>
          <a:noFill/>
        </p:spPr>
        <p:txBody>
          <a:bodyPr vert="horz" wrap="none" lIns="0" tIns="0" rIns="0" bIns="123444" rtlCol="0" anchor="ctr" anchorCtr="0">
            <a:no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5333" b="1" i="0" kern="1200">
                <a:solidFill>
                  <a:schemeClr val="accent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292093" indent="-135463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5333" b="0" i="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438140" indent="-135463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5333" b="0" i="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535504" indent="-97364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5333" b="0" i="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694249" indent="-135463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5333" b="0" i="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" name="Oval 60">
            <a:extLst>
              <a:ext uri="{FF2B5EF4-FFF2-40B4-BE49-F238E27FC236}">
                <a16:creationId xmlns:a16="http://schemas.microsoft.com/office/drawing/2014/main" id="{E51A7EF8-A3C4-4BDD-B409-9E5C23A41A0A}"/>
              </a:ext>
            </a:extLst>
          </p:cNvPr>
          <p:cNvSpPr/>
          <p:nvPr/>
        </p:nvSpPr>
        <p:spPr>
          <a:xfrm>
            <a:off x="681336" y="891559"/>
            <a:ext cx="804673" cy="80467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E29C9E44-6022-4C54-B4FD-9FB565531FA0}"/>
              </a:ext>
            </a:extLst>
          </p:cNvPr>
          <p:cNvSpPr txBox="1">
            <a:spLocks/>
          </p:cNvSpPr>
          <p:nvPr/>
        </p:nvSpPr>
        <p:spPr>
          <a:xfrm>
            <a:off x="672514" y="877696"/>
            <a:ext cx="804672" cy="80467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377" rtl="0" eaLnBrk="1" latinLnBrk="0" hangingPunct="1">
              <a:defRPr sz="1067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accent1"/>
              </a:buClr>
            </a:pPr>
            <a:r>
              <a:rPr lang="en-US" sz="40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26" name="Group 33">
            <a:extLst>
              <a:ext uri="{FF2B5EF4-FFF2-40B4-BE49-F238E27FC236}">
                <a16:creationId xmlns:a16="http://schemas.microsoft.com/office/drawing/2014/main" id="{AC3E61E5-4D3E-4799-8BF4-1C68DA572878}"/>
              </a:ext>
            </a:extLst>
          </p:cNvPr>
          <p:cNvGrpSpPr/>
          <p:nvPr/>
        </p:nvGrpSpPr>
        <p:grpSpPr>
          <a:xfrm>
            <a:off x="1714689" y="818091"/>
            <a:ext cx="9290938" cy="1153729"/>
            <a:chOff x="2564150" y="672767"/>
            <a:chExt cx="8895006" cy="1538304"/>
          </a:xfrm>
        </p:grpSpPr>
        <p:sp>
          <p:nvSpPr>
            <p:cNvPr id="27" name="Text Placeholder 19">
              <a:extLst>
                <a:ext uri="{FF2B5EF4-FFF2-40B4-BE49-F238E27FC236}">
                  <a16:creationId xmlns:a16="http://schemas.microsoft.com/office/drawing/2014/main" id="{7DD30760-9D7D-4B6B-9D2F-AF1817E095DF}"/>
                </a:ext>
              </a:extLst>
            </p:cNvPr>
            <p:cNvSpPr txBox="1">
              <a:spLocks/>
            </p:cNvSpPr>
            <p:nvPr/>
          </p:nvSpPr>
          <p:spPr>
            <a:xfrm>
              <a:off x="2564151" y="672767"/>
              <a:ext cx="7483089" cy="787241"/>
            </a:xfrm>
            <a:prstGeom prst="rect">
              <a:avLst/>
            </a:prstGeom>
          </p:spPr>
          <p:txBody>
            <a:bodyPr/>
            <a:lstStyle>
              <a:lvl1pPr marL="156629" indent="-156629" algn="l" defTabSz="914377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1900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292093" indent="-135463" algn="l" defTabSz="91437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System Font Regular"/>
                <a:buChar char="-"/>
                <a:tabLst/>
                <a:defRPr sz="1900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438140" indent="-135463" algn="l" defTabSz="91437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1600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535504" indent="-97364" algn="l" defTabSz="91437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System Font Regular"/>
                <a:buChar char="-"/>
                <a:tabLst/>
                <a:defRPr sz="1500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694249" indent="-135463" algn="l" defTabSz="91437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1400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S" sz="1800" b="1" dirty="0">
                  <a:solidFill>
                    <a:schemeClr val="tx1"/>
                  </a:solidFill>
                </a:rPr>
                <a:t> Crear sensibilización sobre los sesgos inconscientes:</a:t>
              </a:r>
              <a:endParaRPr lang="es-CO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Text Placeholder 20">
              <a:extLst>
                <a:ext uri="{FF2B5EF4-FFF2-40B4-BE49-F238E27FC236}">
                  <a16:creationId xmlns:a16="http://schemas.microsoft.com/office/drawing/2014/main" id="{2F4A1FA3-066D-4162-A771-ADCD9F48698E}"/>
                </a:ext>
              </a:extLst>
            </p:cNvPr>
            <p:cNvSpPr txBox="1">
              <a:spLocks/>
            </p:cNvSpPr>
            <p:nvPr/>
          </p:nvSpPr>
          <p:spPr>
            <a:xfrm>
              <a:off x="2564150" y="1138185"/>
              <a:ext cx="8895006" cy="1072886"/>
            </a:xfrm>
            <a:prstGeom prst="rect">
              <a:avLst/>
            </a:prstGeom>
          </p:spPr>
          <p:txBody>
            <a:bodyPr/>
            <a:lstStyle>
              <a:lvl1pPr marL="156629" indent="-156629" algn="l" defTabSz="914377" rtl="0" eaLnBrk="1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1900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292093" indent="-135463" algn="l" defTabSz="91437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System Font Regular"/>
                <a:buChar char="-"/>
                <a:tabLst/>
                <a:defRPr sz="1900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438140" indent="-135463" algn="l" defTabSz="91437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1600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535504" indent="-97364" algn="l" defTabSz="91437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System Font Regular"/>
                <a:buChar char="-"/>
                <a:tabLst/>
                <a:defRPr sz="1500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694249" indent="-135463" algn="l" defTabSz="914377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1400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400" dirty="0">
                  <a:solidFill>
                    <a:srgbClr val="424242"/>
                  </a:solidFill>
                </a:rPr>
                <a:t>Talleres en cascada para gerentes de primer y segundo nivel a finales de 2020.  </a:t>
              </a:r>
            </a:p>
            <a:p>
              <a:r>
                <a:rPr lang="es-ES" sz="1400" dirty="0">
                  <a:solidFill>
                    <a:srgbClr val="424242"/>
                  </a:solidFill>
                </a:rPr>
                <a:t>Diseñar y lanzar una campaña de comunicación para promover la consciencia.</a:t>
              </a:r>
              <a:endParaRPr lang="en-US" sz="1400" dirty="0">
                <a:solidFill>
                  <a:srgbClr val="424242"/>
                </a:solidFill>
              </a:endParaRPr>
            </a:p>
          </p:txBody>
        </p:sp>
      </p:grp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4CDF0334-2A1D-45ED-ACEA-583D7DD0409E}"/>
              </a:ext>
            </a:extLst>
          </p:cNvPr>
          <p:cNvSpPr txBox="1">
            <a:spLocks/>
          </p:cNvSpPr>
          <p:nvPr/>
        </p:nvSpPr>
        <p:spPr>
          <a:xfrm>
            <a:off x="1705897" y="2059151"/>
            <a:ext cx="9724103" cy="215118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1853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None/>
              <a:tabLst/>
              <a:defRPr sz="19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15895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321725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None/>
              <a:tabLst/>
              <a:defRPr sz="15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414856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b="1" dirty="0">
                <a:solidFill>
                  <a:schemeClr val="tx1"/>
                </a:solidFill>
              </a:rPr>
              <a:t>Crear un ambiente más inclusivo en nuestros lugares de trabajo, centrándonos en nuestros colaboradores con discapacidades: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424242"/>
                </a:solidFill>
              </a:rPr>
              <a:t>Incrementar el número de empleados con discapacidad y adaptar nuestros lugares de trabajo según sea necesario.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424242"/>
                </a:solidFill>
              </a:rPr>
              <a:t>10 nuevas admisiones de personas con discapacidad al 31 de diciembre de 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424242"/>
                </a:solidFill>
              </a:rPr>
              <a:t>Alcanzar el 1% de la contratación del total de la planta en Colombia con personas con discapacidad a diciembre de 2021.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424242"/>
                </a:solidFill>
              </a:rPr>
              <a:t>Diseñar y facilitar planes de desarrollo enfocados para promover su progresión y carreras.</a:t>
            </a:r>
            <a:endParaRPr lang="en-US" sz="1400" dirty="0">
              <a:solidFill>
                <a:srgbClr val="424242"/>
              </a:solidFill>
            </a:endParaRPr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6FAEB67F-17A7-4F82-848E-74F087EF9CFA}"/>
              </a:ext>
            </a:extLst>
          </p:cNvPr>
          <p:cNvSpPr txBox="1">
            <a:spLocks/>
          </p:cNvSpPr>
          <p:nvPr/>
        </p:nvSpPr>
        <p:spPr>
          <a:xfrm>
            <a:off x="663722" y="5188519"/>
            <a:ext cx="804672" cy="804672"/>
          </a:xfrm>
          <a:prstGeom prst="rect">
            <a:avLst/>
          </a:prstGeom>
          <a:noFill/>
        </p:spPr>
        <p:txBody>
          <a:bodyPr vert="horz" wrap="none" lIns="0" tIns="0" rIns="0" bIns="123444" rtlCol="0" anchor="ctr" anchorCtr="0">
            <a:no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5333" b="1" i="0" kern="1200">
                <a:solidFill>
                  <a:schemeClr val="accent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292093" indent="-135463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5333" b="0" i="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438140" indent="-135463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5333" b="0" i="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535504" indent="-97364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5333" b="0" i="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694249" indent="-135463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5333" b="0" i="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1" name="Text Placeholder 19">
            <a:extLst>
              <a:ext uri="{FF2B5EF4-FFF2-40B4-BE49-F238E27FC236}">
                <a16:creationId xmlns:a16="http://schemas.microsoft.com/office/drawing/2014/main" id="{0F9EF9AE-C20B-4DC0-8D49-1A065A0B7B13}"/>
              </a:ext>
            </a:extLst>
          </p:cNvPr>
          <p:cNvSpPr txBox="1">
            <a:spLocks/>
          </p:cNvSpPr>
          <p:nvPr/>
        </p:nvSpPr>
        <p:spPr>
          <a:xfrm>
            <a:off x="1705899" y="4431505"/>
            <a:ext cx="8686611" cy="98320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900" b="1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1853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None/>
              <a:tabLst/>
              <a:defRPr sz="19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15895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321725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None/>
              <a:tabLst/>
              <a:defRPr sz="15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414856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>
                <a:solidFill>
                  <a:schemeClr val="tx1"/>
                </a:solidFill>
              </a:rPr>
              <a:t>Promover una fuerza laboral más diversa y con equilibrio de género: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89FEDE00-E3B7-4AF3-80E3-7BD6993C04A5}"/>
              </a:ext>
            </a:extLst>
          </p:cNvPr>
          <p:cNvSpPr txBox="1">
            <a:spLocks/>
          </p:cNvSpPr>
          <p:nvPr/>
        </p:nvSpPr>
        <p:spPr>
          <a:xfrm>
            <a:off x="1705898" y="4755349"/>
            <a:ext cx="9908741" cy="159244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1853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None/>
              <a:tabLst/>
              <a:defRPr sz="19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15895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321725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None/>
              <a:tabLst/>
              <a:defRPr sz="15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414856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424242"/>
                </a:solidFill>
              </a:rPr>
              <a:t>Estructurar el programa “Mujeres Cabeza de Familia” en Colombia antes del 31 de diciembre de 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424242"/>
                </a:solidFill>
              </a:rPr>
              <a:t>Establecer el objetivo principal.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424242"/>
                </a:solidFill>
              </a:rPr>
              <a:t>Elevación del censo de “Mujeres Cabeza de familia”.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424242"/>
                </a:solidFill>
              </a:rPr>
              <a:t>Determinar la ubicación geográfica de los mismos en las diferentes ciudades del país donde la empresa tiene presencia.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424242"/>
                </a:solidFill>
              </a:rPr>
              <a:t>Establecer los objetivos y plan de acción para 2021.</a:t>
            </a:r>
            <a:endParaRPr lang="en-US" sz="1400" dirty="0">
              <a:solidFill>
                <a:srgbClr val="424242"/>
              </a:solidFill>
            </a:endParaRPr>
          </a:p>
        </p:txBody>
      </p:sp>
      <p:cxnSp>
        <p:nvCxnSpPr>
          <p:cNvPr id="33" name="Straight Connector 57">
            <a:extLst>
              <a:ext uri="{FF2B5EF4-FFF2-40B4-BE49-F238E27FC236}">
                <a16:creationId xmlns:a16="http://schemas.microsoft.com/office/drawing/2014/main" id="{5D3B383E-EDAC-4F9E-A6EC-8D2BDC771293}"/>
              </a:ext>
            </a:extLst>
          </p:cNvPr>
          <p:cNvCxnSpPr>
            <a:cxnSpLocks/>
          </p:cNvCxnSpPr>
          <p:nvPr/>
        </p:nvCxnSpPr>
        <p:spPr>
          <a:xfrm>
            <a:off x="663721" y="1971820"/>
            <a:ext cx="1016173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59">
            <a:extLst>
              <a:ext uri="{FF2B5EF4-FFF2-40B4-BE49-F238E27FC236}">
                <a16:creationId xmlns:a16="http://schemas.microsoft.com/office/drawing/2014/main" id="{05BEAFE4-C34B-4CD7-A0A1-AED945338E93}"/>
              </a:ext>
            </a:extLst>
          </p:cNvPr>
          <p:cNvCxnSpPr>
            <a:cxnSpLocks/>
          </p:cNvCxnSpPr>
          <p:nvPr/>
        </p:nvCxnSpPr>
        <p:spPr>
          <a:xfrm>
            <a:off x="672544" y="4323615"/>
            <a:ext cx="103242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 txBox="1">
            <a:spLocks/>
          </p:cNvSpPr>
          <p:nvPr/>
        </p:nvSpPr>
        <p:spPr>
          <a:xfrm>
            <a:off x="624348" y="93718"/>
            <a:ext cx="5943600" cy="790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003B72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s-CO" sz="3200" dirty="0"/>
              <a:t>MBOS locales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F610CE2-1A5B-4270-9006-4897FE193F2F}"/>
              </a:ext>
            </a:extLst>
          </p:cNvPr>
          <p:cNvSpPr txBox="1"/>
          <p:nvPr/>
        </p:nvSpPr>
        <p:spPr>
          <a:xfrm>
            <a:off x="1798661" y="6414053"/>
            <a:ext cx="868661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CO" b="1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Programa </a:t>
            </a:r>
            <a:r>
              <a:rPr lang="es-CO" b="1" kern="120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Mentoring</a:t>
            </a:r>
            <a:r>
              <a:rPr lang="es-CO" b="1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de Liderazgo para Mujeres</a:t>
            </a:r>
          </a:p>
        </p:txBody>
      </p:sp>
    </p:spTree>
    <p:extLst>
      <p:ext uri="{BB962C8B-B14F-4D97-AF65-F5344CB8AC3E}">
        <p14:creationId xmlns:p14="http://schemas.microsoft.com/office/powerpoint/2010/main" val="115933648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3BD64D40-27EC-4A6C-BD0D-C432B4C41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18" y="638186"/>
            <a:ext cx="7450016" cy="480131"/>
          </a:xfrm>
        </p:spPr>
        <p:txBody>
          <a:bodyPr/>
          <a:lstStyle/>
          <a:p>
            <a:r>
              <a:rPr lang="es-CO" sz="2800" dirty="0"/>
              <a:t>Acciones a las que nos comprometeremos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BD64D40-27EC-4A6C-BD0D-C432B4C41456}"/>
              </a:ext>
            </a:extLst>
          </p:cNvPr>
          <p:cNvSpPr txBox="1">
            <a:spLocks/>
          </p:cNvSpPr>
          <p:nvPr/>
        </p:nvSpPr>
        <p:spPr>
          <a:xfrm>
            <a:off x="1797335" y="3091297"/>
            <a:ext cx="859733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003B72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hangingPunct="1"/>
            <a:r>
              <a:rPr lang="es-CO" sz="2000" b="0" dirty="0">
                <a:solidFill>
                  <a:srgbClr val="424242"/>
                </a:solidFill>
              </a:rPr>
              <a:t>Nos comprometemos a valorar la diversidad y a conocer más sobre las diferentes culturas para continuar creciendo como personas y profesionales.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51532"/>
          <a:stretch/>
        </p:blipFill>
        <p:spPr>
          <a:xfrm>
            <a:off x="0" y="4148096"/>
            <a:ext cx="12222963" cy="150099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b="50139"/>
          <a:stretch/>
        </p:blipFill>
        <p:spPr>
          <a:xfrm>
            <a:off x="0" y="1399477"/>
            <a:ext cx="12222963" cy="154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0804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182899"/>
            <a:ext cx="12192000" cy="6696000"/>
          </a:xfrm>
          <a:prstGeom prst="rect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BD64D40-27EC-4A6C-BD0D-C432B4C41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84" y="217624"/>
            <a:ext cx="7450016" cy="812530"/>
          </a:xfrm>
        </p:spPr>
        <p:txBody>
          <a:bodyPr/>
          <a:lstStyle/>
          <a:p>
            <a:r>
              <a:rPr lang="es-CO" dirty="0"/>
              <a:t>Comentarios de cierre por Santiago Salazar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048000" y="307505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¡Gracias!</a:t>
            </a:r>
            <a:endParaRPr lang="es-CO" sz="4000" b="1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84" y="723374"/>
            <a:ext cx="3622500" cy="54112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723374"/>
            <a:ext cx="3543750" cy="541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2557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3571" y="560252"/>
            <a:ext cx="5943600" cy="790578"/>
          </a:xfrm>
        </p:spPr>
        <p:txBody>
          <a:bodyPr anchor="ctr">
            <a:noAutofit/>
          </a:bodyPr>
          <a:lstStyle/>
          <a:p>
            <a:r>
              <a:rPr lang="en-US" sz="2800" dirty="0" err="1"/>
              <a:t>Facilitadores</a:t>
            </a:r>
            <a:endParaRPr lang="en-US" sz="2800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71670CB-0ABD-485E-90CB-DEC9EE54D79B}"/>
              </a:ext>
            </a:extLst>
          </p:cNvPr>
          <p:cNvSpPr txBox="1"/>
          <p:nvPr/>
        </p:nvSpPr>
        <p:spPr>
          <a:xfrm>
            <a:off x="8600868" y="2059367"/>
            <a:ext cx="200286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1400" b="1" dirty="0">
                <a:solidFill>
                  <a:srgbClr val="003D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Jorge Peláez</a:t>
            </a:r>
          </a:p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Human Capital </a:t>
            </a:r>
            <a:r>
              <a:rPr lang="es-CO" sz="1400" dirty="0" err="1">
                <a:latin typeface="Arial" panose="020B0604020202020204" pitchFamily="34" charset="0"/>
                <a:cs typeface="Arial" panose="020B0604020202020204" pitchFamily="34" charset="0"/>
              </a:rPr>
              <a:t>Partner</a:t>
            </a:r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Empresas Banmédica Colombia y Perú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7A09A747-EB91-4EFD-B8C9-011A3E0D20C2}"/>
              </a:ext>
            </a:extLst>
          </p:cNvPr>
          <p:cNvSpPr txBox="1"/>
          <p:nvPr/>
        </p:nvSpPr>
        <p:spPr>
          <a:xfrm>
            <a:off x="3667151" y="2006995"/>
            <a:ext cx="227152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1400" b="1" dirty="0">
                <a:solidFill>
                  <a:srgbClr val="003D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Velásquez</a:t>
            </a:r>
          </a:p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Gerente Salud</a:t>
            </a:r>
          </a:p>
          <a:p>
            <a:r>
              <a:rPr lang="es-CO" sz="1400" dirty="0" err="1">
                <a:latin typeface="Arial" panose="020B0604020202020204" pitchFamily="34" charset="0"/>
                <a:cs typeface="Arial" panose="020B0604020202020204" pitchFamily="34" charset="0"/>
              </a:rPr>
              <a:t>Colmédica</a:t>
            </a:r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1572237E-8C89-4ED0-9717-C9DA118EDF2E}"/>
              </a:ext>
            </a:extLst>
          </p:cNvPr>
          <p:cNvSpPr txBox="1"/>
          <p:nvPr/>
        </p:nvSpPr>
        <p:spPr>
          <a:xfrm>
            <a:off x="9765255" y="4357039"/>
            <a:ext cx="225134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1400" b="1" dirty="0">
                <a:solidFill>
                  <a:srgbClr val="003D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Sonia Prada</a:t>
            </a:r>
          </a:p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Gerente Talento Humano</a:t>
            </a:r>
          </a:p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Empresas </a:t>
            </a:r>
            <a:r>
              <a:rPr lang="es-CO" sz="1400" dirty="0" err="1">
                <a:latin typeface="Arial" panose="020B0604020202020204" pitchFamily="34" charset="0"/>
                <a:cs typeface="Arial" panose="020B0604020202020204" pitchFamily="34" charset="0"/>
              </a:rPr>
              <a:t>Banmédica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 Colombia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3AA4F08D-44E1-42E0-8FF1-8C91E15744E4}"/>
              </a:ext>
            </a:extLst>
          </p:cNvPr>
          <p:cNvSpPr txBox="1"/>
          <p:nvPr/>
        </p:nvSpPr>
        <p:spPr>
          <a:xfrm>
            <a:off x="2031191" y="4207199"/>
            <a:ext cx="196539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003D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Gloria Molina</a:t>
            </a:r>
          </a:p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Gerente General</a:t>
            </a:r>
          </a:p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Clínica del Country y Clínica La Colina</a:t>
            </a:r>
          </a:p>
        </p:txBody>
      </p:sp>
      <p:sp>
        <p:nvSpPr>
          <p:cNvPr id="11" name="Elipse 10"/>
          <p:cNvSpPr/>
          <p:nvPr/>
        </p:nvSpPr>
        <p:spPr>
          <a:xfrm>
            <a:off x="2140259" y="1609054"/>
            <a:ext cx="1435654" cy="143565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Elipse 11"/>
          <p:cNvSpPr/>
          <p:nvPr/>
        </p:nvSpPr>
        <p:spPr>
          <a:xfrm>
            <a:off x="6948973" y="1633015"/>
            <a:ext cx="1435654" cy="143565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2"/>
          <p:cNvSpPr/>
          <p:nvPr/>
        </p:nvSpPr>
        <p:spPr>
          <a:xfrm>
            <a:off x="8147866" y="3809257"/>
            <a:ext cx="1435654" cy="143565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Elipse 13"/>
          <p:cNvSpPr/>
          <p:nvPr/>
        </p:nvSpPr>
        <p:spPr>
          <a:xfrm>
            <a:off x="413061" y="3809257"/>
            <a:ext cx="1435654" cy="143565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1572237E-8C89-4ED0-9717-C9DA118EDF2E}"/>
              </a:ext>
            </a:extLst>
          </p:cNvPr>
          <p:cNvSpPr txBox="1"/>
          <p:nvPr/>
        </p:nvSpPr>
        <p:spPr>
          <a:xfrm>
            <a:off x="6199029" y="4357039"/>
            <a:ext cx="2251341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1400" b="1" dirty="0">
                <a:solidFill>
                  <a:srgbClr val="003D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Andrés Prieto</a:t>
            </a:r>
          </a:p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Gerente General</a:t>
            </a:r>
          </a:p>
          <a:p>
            <a:r>
              <a:rPr lang="es-CO" sz="1400" dirty="0" err="1">
                <a:latin typeface="Arial" panose="020B0604020202020204" pitchFamily="34" charset="0"/>
                <a:cs typeface="Arial" panose="020B0604020202020204" pitchFamily="34" charset="0"/>
              </a:rPr>
              <a:t>Colmédica</a:t>
            </a:r>
            <a:endParaRPr 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4581640" y="3809257"/>
            <a:ext cx="1435654" cy="1435654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954882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6"/>
          <p:cNvSpPr txBox="1">
            <a:spLocks/>
          </p:cNvSpPr>
          <p:nvPr/>
        </p:nvSpPr>
        <p:spPr>
          <a:xfrm>
            <a:off x="1209964" y="2521995"/>
            <a:ext cx="4040044" cy="2365773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 dirty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 dirty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 dirty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200" b="0" i="0" u="none" strike="noStrike" cap="none" spc="0" normalizeH="0" baseline="0" dirty="0">
                <a:ln>
                  <a:noFill/>
                </a:ln>
                <a:solidFill>
                  <a:srgbClr val="3D3D3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en-US" sz="2400" i="1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CO" sz="2400" i="1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Nosotros no vemos las cosas como son, las vemos </a:t>
            </a:r>
            <a:r>
              <a:rPr lang="es-CO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queremos verlas</a:t>
            </a:r>
            <a:r>
              <a:rPr lang="es-CO" sz="2400" i="1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marL="0" indent="0" algn="ctr" hangingPunct="1">
              <a:buFont typeface="Arial"/>
              <a:buNone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Anais Nin</a:t>
            </a:r>
          </a:p>
          <a:p>
            <a:pPr hangingPunct="1"/>
            <a:endParaRPr lang="en-US" dirty="0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3B24FB2A-17E6-4AAD-968F-0F09F92C3584}"/>
              </a:ext>
            </a:extLst>
          </p:cNvPr>
          <p:cNvSpPr txBox="1">
            <a:spLocks/>
          </p:cNvSpPr>
          <p:nvPr/>
        </p:nvSpPr>
        <p:spPr>
          <a:xfrm>
            <a:off x="6336145" y="2521995"/>
            <a:ext cx="5006110" cy="2365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6213" indent="-176213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342900" indent="-1524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-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2pPr>
            <a:lvl3pPr marL="404812" indent="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None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3pPr>
            <a:lvl4pPr marL="747713" indent="-176213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–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4pPr>
            <a:lvl5pPr marL="976313" indent="-228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Char char="»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kern="1200" baseline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MX" sz="2400" i="1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Encontramos consuelo entre aquellos que se ven y piensan como nosotros, y </a:t>
            </a:r>
            <a:r>
              <a:rPr lang="es-MX" sz="2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crecimiento entre aquellos que no</a:t>
            </a:r>
            <a:r>
              <a:rPr lang="en-US" sz="2400" i="1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 Clark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33414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4"/>
          <p:cNvSpPr/>
          <p:nvPr/>
        </p:nvSpPr>
        <p:spPr>
          <a:xfrm>
            <a:off x="2607338" y="1865519"/>
            <a:ext cx="2345436" cy="31084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 9">
            <a:extLst>
              <a:ext uri="{FF2B5EF4-FFF2-40B4-BE49-F238E27FC236}">
                <a16:creationId xmlns:a16="http://schemas.microsoft.com/office/drawing/2014/main" id="{7CB358C9-1A3F-424C-8F55-DC9E48B7BA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8546095"/>
              </p:ext>
            </p:extLst>
          </p:nvPr>
        </p:nvGraphicFramePr>
        <p:xfrm>
          <a:off x="2285855" y="650765"/>
          <a:ext cx="7329488" cy="5329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10">
            <a:extLst>
              <a:ext uri="{FF2B5EF4-FFF2-40B4-BE49-F238E27FC236}">
                <a16:creationId xmlns:a16="http://schemas.microsoft.com/office/drawing/2014/main" id="{3885C715-D23A-41C9-9BA5-7038C120CE01}"/>
              </a:ext>
            </a:extLst>
          </p:cNvPr>
          <p:cNvSpPr txBox="1"/>
          <p:nvPr/>
        </p:nvSpPr>
        <p:spPr>
          <a:xfrm>
            <a:off x="6576868" y="2827963"/>
            <a:ext cx="1895475" cy="10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sz="2000" b="1" dirty="0">
                <a:solidFill>
                  <a:schemeClr val="bg1"/>
                </a:solidFill>
              </a:rPr>
              <a:t>Diversidad:</a:t>
            </a:r>
          </a:p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dirty="0">
                <a:solidFill>
                  <a:schemeClr val="bg1"/>
                </a:solidFill>
              </a:rPr>
              <a:t>rica mezcla de diferencias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B54D3EA4-AA19-4CD9-9F99-5E5551874338}"/>
              </a:ext>
            </a:extLst>
          </p:cNvPr>
          <p:cNvSpPr txBox="1"/>
          <p:nvPr/>
        </p:nvSpPr>
        <p:spPr>
          <a:xfrm>
            <a:off x="2995468" y="2689464"/>
            <a:ext cx="1895475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n-US" sz="2000" b="1" dirty="0">
                <a:solidFill>
                  <a:schemeClr val="bg1"/>
                </a:solidFill>
              </a:rPr>
              <a:t>Inclusion:</a:t>
            </a:r>
            <a:endParaRPr lang="es-MX" sz="2000" dirty="0">
              <a:solidFill>
                <a:schemeClr val="bg1"/>
              </a:solidFill>
            </a:endParaRPr>
          </a:p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MX" dirty="0">
                <a:solidFill>
                  <a:schemeClr val="bg1"/>
                </a:solidFill>
              </a:rPr>
              <a:t>cada persona se siente valorada y conectada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1F579D02-ABA5-419A-AD4E-DEEE6E886CBC}"/>
              </a:ext>
            </a:extLst>
          </p:cNvPr>
          <p:cNvSpPr txBox="1"/>
          <p:nvPr/>
        </p:nvSpPr>
        <p:spPr>
          <a:xfrm>
            <a:off x="4786168" y="2550965"/>
            <a:ext cx="1895475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sz="1600" b="1" dirty="0">
                <a:solidFill>
                  <a:schemeClr val="bg1"/>
                </a:solidFill>
              </a:rPr>
              <a:t>Integridad</a:t>
            </a:r>
          </a:p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sz="1600" b="1" dirty="0">
                <a:solidFill>
                  <a:schemeClr val="bg1"/>
                </a:solidFill>
              </a:rPr>
              <a:t>Compasión</a:t>
            </a:r>
          </a:p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sz="1600" b="1" dirty="0">
                <a:solidFill>
                  <a:schemeClr val="bg1"/>
                </a:solidFill>
              </a:rPr>
              <a:t>Relaciones</a:t>
            </a:r>
          </a:p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sz="1600" b="1" dirty="0">
                <a:solidFill>
                  <a:schemeClr val="bg1"/>
                </a:solidFill>
              </a:rPr>
              <a:t>Innovación</a:t>
            </a:r>
          </a:p>
          <a:p>
            <a:pPr algn="ctr">
              <a:spcAft>
                <a:spcPts val="400"/>
              </a:spcAft>
              <a:buClr>
                <a:schemeClr val="accent3"/>
              </a:buClr>
            </a:pPr>
            <a:r>
              <a:rPr lang="es-CO" sz="1600" b="1" dirty="0">
                <a:solidFill>
                  <a:schemeClr val="bg1"/>
                </a:solidFill>
              </a:rPr>
              <a:t>Desempeño</a:t>
            </a:r>
            <a:endParaRPr lang="es-CO" sz="1600" dirty="0">
              <a:solidFill>
                <a:schemeClr val="bg1"/>
              </a:solidFill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7C5DE69A-B85D-49EC-9146-59F0038712EA}"/>
              </a:ext>
            </a:extLst>
          </p:cNvPr>
          <p:cNvSpPr txBox="1"/>
          <p:nvPr/>
        </p:nvSpPr>
        <p:spPr>
          <a:xfrm>
            <a:off x="3143250" y="5493220"/>
            <a:ext cx="5672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s-CO" b="1" dirty="0">
                <a:solidFill>
                  <a:schemeClr val="tx1"/>
                </a:solidFill>
              </a:rPr>
              <a:t>Lo extraordinario ocurre en cada intersección.</a:t>
            </a:r>
          </a:p>
        </p:txBody>
      </p:sp>
    </p:spTree>
    <p:extLst>
      <p:ext uri="{BB962C8B-B14F-4D97-AF65-F5344CB8AC3E}">
        <p14:creationId xmlns:p14="http://schemas.microsoft.com/office/powerpoint/2010/main" val="230425398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31620" y="381040"/>
            <a:ext cx="5943600" cy="790578"/>
          </a:xfrm>
        </p:spPr>
        <p:txBody>
          <a:bodyPr>
            <a:normAutofit/>
          </a:bodyPr>
          <a:lstStyle/>
          <a:p>
            <a:r>
              <a:rPr lang="es-CO" sz="3200" dirty="0"/>
              <a:t>Dimensiones de la diversidad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CB76C7A4-B318-4839-AC61-8D6704E97CFD}"/>
              </a:ext>
            </a:extLst>
          </p:cNvPr>
          <p:cNvSpPr/>
          <p:nvPr/>
        </p:nvSpPr>
        <p:spPr>
          <a:xfrm>
            <a:off x="1445491" y="3320297"/>
            <a:ext cx="9301018" cy="2488798"/>
          </a:xfrm>
          <a:prstGeom prst="rect">
            <a:avLst/>
          </a:prstGeom>
          <a:solidFill>
            <a:srgbClr val="C0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9E2D987D-5A8D-4A83-AE06-474B5781F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245" y="2094345"/>
            <a:ext cx="3003511" cy="3534632"/>
          </a:xfrm>
          <a:prstGeom prst="rect">
            <a:avLst/>
          </a:prstGeom>
        </p:spPr>
      </p:pic>
      <p:sp>
        <p:nvSpPr>
          <p:cNvPr id="15" name="Rectangle 15">
            <a:extLst>
              <a:ext uri="{FF2B5EF4-FFF2-40B4-BE49-F238E27FC236}">
                <a16:creationId xmlns:a16="http://schemas.microsoft.com/office/drawing/2014/main" id="{218E152A-4C04-418A-96D4-33359560A6F5}"/>
              </a:ext>
            </a:extLst>
          </p:cNvPr>
          <p:cNvSpPr/>
          <p:nvPr/>
        </p:nvSpPr>
        <p:spPr>
          <a:xfrm>
            <a:off x="1482547" y="1922792"/>
            <a:ext cx="2911053" cy="646331"/>
          </a:xfrm>
          <a:prstGeom prst="rect">
            <a:avLst/>
          </a:prstGeom>
        </p:spPr>
        <p:txBody>
          <a:bodyPr wrap="none" lIns="0" tIns="0" rIns="0" bIns="91440">
            <a:spAutoFit/>
          </a:bodyPr>
          <a:lstStyle/>
          <a:p>
            <a:r>
              <a:rPr lang="es-CO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Algunas diferencias pueden </a:t>
            </a:r>
          </a:p>
          <a:p>
            <a:r>
              <a:rPr lang="es-CO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más obvias que otras.</a:t>
            </a:r>
            <a:endParaRPr lang="es-CO" dirty="0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201E310D-76DF-45DC-A379-72A11710DABA}"/>
              </a:ext>
            </a:extLst>
          </p:cNvPr>
          <p:cNvSpPr/>
          <p:nvPr/>
        </p:nvSpPr>
        <p:spPr>
          <a:xfrm>
            <a:off x="7898181" y="1667233"/>
            <a:ext cx="1244537" cy="1116941"/>
          </a:xfrm>
          <a:prstGeom prst="rect">
            <a:avLst/>
          </a:prstGeom>
        </p:spPr>
        <p:txBody>
          <a:bodyPr wrap="square" lIns="0" tIns="0" rIns="0" bIns="0" numCol="1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Apariencia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Acento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Género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Nacionalidad</a:t>
            </a:r>
            <a:endParaRPr lang="es-CO" sz="1200" dirty="0"/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84F316EE-7001-4FA1-9617-9CA69E4BB2B9}"/>
              </a:ext>
            </a:extLst>
          </p:cNvPr>
          <p:cNvSpPr/>
          <p:nvPr/>
        </p:nvSpPr>
        <p:spPr>
          <a:xfrm>
            <a:off x="9324164" y="1667232"/>
            <a:ext cx="1778173" cy="1116941"/>
          </a:xfrm>
          <a:prstGeom prst="rect">
            <a:avLst/>
          </a:prstGeom>
        </p:spPr>
        <p:txBody>
          <a:bodyPr wrap="square" lIns="0" tIns="0" rIns="0" bIns="0" numCol="1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Etnia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Habilidad física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Estilo de comunicación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Identidad sexual</a:t>
            </a:r>
            <a:endParaRPr lang="es-CO" sz="1200" dirty="0"/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C8434A5A-7DA6-490B-8F02-0FF95A3E7A31}"/>
              </a:ext>
            </a:extLst>
          </p:cNvPr>
          <p:cNvSpPr/>
          <p:nvPr/>
        </p:nvSpPr>
        <p:spPr>
          <a:xfrm>
            <a:off x="1944273" y="3344630"/>
            <a:ext cx="2863422" cy="1200329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r>
              <a:rPr lang="es-C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Muchas diferencias no </a:t>
            </a:r>
          </a:p>
          <a:p>
            <a:r>
              <a:rPr lang="es-C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aparentes, ellas se encuentran</a:t>
            </a:r>
          </a:p>
          <a:p>
            <a:r>
              <a:rPr lang="es-C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bajo la superficie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942DD5AF-228F-436A-8B4C-6ECF38E678C4}"/>
              </a:ext>
            </a:extLst>
          </p:cNvPr>
          <p:cNvSpPr txBox="1"/>
          <p:nvPr/>
        </p:nvSpPr>
        <p:spPr>
          <a:xfrm>
            <a:off x="1546843" y="5055111"/>
            <a:ext cx="397854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diferencias no siempre son discernibles.</a:t>
            </a:r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40E59071-7C8D-4476-BB9A-07419B064E3F}"/>
              </a:ext>
            </a:extLst>
          </p:cNvPr>
          <p:cNvSpPr/>
          <p:nvPr/>
        </p:nvSpPr>
        <p:spPr>
          <a:xfrm>
            <a:off x="8177945" y="3648661"/>
            <a:ext cx="1779258" cy="1980316"/>
          </a:xfrm>
          <a:prstGeom prst="rect">
            <a:avLst/>
          </a:prstGeom>
        </p:spPr>
        <p:txBody>
          <a:bodyPr wrap="square" lIns="0" tIns="0" rIns="0" bIns="0" numCol="1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Personalidad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 civil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Creencias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Estilos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Motivadores y metas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Experiencias de vida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Intereses personales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Habilidades y talentos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Valores</a:t>
            </a:r>
            <a:endParaRPr lang="es-CO" sz="1200" dirty="0"/>
          </a:p>
        </p:txBody>
      </p:sp>
    </p:spTree>
    <p:extLst>
      <p:ext uri="{BB962C8B-B14F-4D97-AF65-F5344CB8AC3E}">
        <p14:creationId xmlns:p14="http://schemas.microsoft.com/office/powerpoint/2010/main" val="413318735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405510" y="369162"/>
            <a:ext cx="6980809" cy="790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003B72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s-CO" sz="3200" dirty="0"/>
              <a:t>Visión general de la sesión de hoy</a:t>
            </a:r>
          </a:p>
        </p:txBody>
      </p:sp>
      <p:grpSp>
        <p:nvGrpSpPr>
          <p:cNvPr id="22" name="Group 4">
            <a:extLst>
              <a:ext uri="{FF2B5EF4-FFF2-40B4-BE49-F238E27FC236}">
                <a16:creationId xmlns:a16="http://schemas.microsoft.com/office/drawing/2014/main" id="{D164A326-C6C0-436D-A37A-E81C479FC4D8}"/>
              </a:ext>
            </a:extLst>
          </p:cNvPr>
          <p:cNvGrpSpPr/>
          <p:nvPr/>
        </p:nvGrpSpPr>
        <p:grpSpPr>
          <a:xfrm>
            <a:off x="933886" y="4803077"/>
            <a:ext cx="930105" cy="910975"/>
            <a:chOff x="754063" y="549189"/>
            <a:chExt cx="1022865" cy="1022865"/>
          </a:xfrm>
          <a:solidFill>
            <a:schemeClr val="tx1"/>
          </a:solidFill>
        </p:grpSpPr>
        <p:sp>
          <p:nvSpPr>
            <p:cNvPr id="23" name="Oval 5">
              <a:extLst>
                <a:ext uri="{FF2B5EF4-FFF2-40B4-BE49-F238E27FC236}">
                  <a16:creationId xmlns:a16="http://schemas.microsoft.com/office/drawing/2014/main" id="{71A3DB66-2570-418E-8FD9-6BA9827F3768}"/>
                </a:ext>
              </a:extLst>
            </p:cNvPr>
            <p:cNvSpPr/>
            <p:nvPr/>
          </p:nvSpPr>
          <p:spPr>
            <a:xfrm>
              <a:off x="754063" y="549189"/>
              <a:ext cx="1022865" cy="1022865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4E3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FA655BF3-E325-4C3B-9EFB-750DB6149E76}"/>
                </a:ext>
              </a:extLst>
            </p:cNvPr>
            <p:cNvSpPr txBox="1"/>
            <p:nvPr/>
          </p:nvSpPr>
          <p:spPr>
            <a:xfrm>
              <a:off x="831398" y="697762"/>
              <a:ext cx="868193" cy="725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FFFFFF"/>
                  </a:solidFill>
                  <a:latin typeface="Arial"/>
                  <a:cs typeface="Arial"/>
                </a:rPr>
                <a:t>3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25" name="TextBox 14">
            <a:extLst>
              <a:ext uri="{FF2B5EF4-FFF2-40B4-BE49-F238E27FC236}">
                <a16:creationId xmlns:a16="http://schemas.microsoft.com/office/drawing/2014/main" id="{13777401-918F-49F9-A6CD-EFFA027EE260}"/>
              </a:ext>
            </a:extLst>
          </p:cNvPr>
          <p:cNvSpPr txBox="1"/>
          <p:nvPr/>
        </p:nvSpPr>
        <p:spPr>
          <a:xfrm>
            <a:off x="2058914" y="1955270"/>
            <a:ext cx="64269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s-CO" sz="2200" dirty="0">
                <a:solidFill>
                  <a:srgbClr val="4D4D4D"/>
                </a:solidFill>
              </a:rPr>
              <a:t>Entendiendo los sesgos inconscientes</a:t>
            </a: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F12AD3A9-11C1-4E60-8305-7FD8964097C4}"/>
              </a:ext>
            </a:extLst>
          </p:cNvPr>
          <p:cNvSpPr txBox="1"/>
          <p:nvPr/>
        </p:nvSpPr>
        <p:spPr>
          <a:xfrm>
            <a:off x="2058913" y="3473904"/>
            <a:ext cx="64269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s-CO" sz="2200" dirty="0">
                <a:solidFill>
                  <a:srgbClr val="4D4D4D"/>
                </a:solidFill>
              </a:rPr>
              <a:t>Impacto de los sesgos inconscientes</a:t>
            </a: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5F3329A3-B5A6-4F44-9DDD-CA8361FCEFAF}"/>
              </a:ext>
            </a:extLst>
          </p:cNvPr>
          <p:cNvSpPr txBox="1"/>
          <p:nvPr/>
        </p:nvSpPr>
        <p:spPr>
          <a:xfrm>
            <a:off x="2058914" y="5056327"/>
            <a:ext cx="6426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s-CO" sz="2200" dirty="0">
                <a:solidFill>
                  <a:srgbClr val="4D4D4D"/>
                </a:solidFill>
              </a:rPr>
              <a:t>Acciones para contrarrestar los sesgos inconscientes</a:t>
            </a:r>
          </a:p>
        </p:txBody>
      </p:sp>
      <p:grpSp>
        <p:nvGrpSpPr>
          <p:cNvPr id="28" name="Group 17">
            <a:extLst>
              <a:ext uri="{FF2B5EF4-FFF2-40B4-BE49-F238E27FC236}">
                <a16:creationId xmlns:a16="http://schemas.microsoft.com/office/drawing/2014/main" id="{77F53243-D078-41A0-B517-6CBEB218EA93}"/>
              </a:ext>
            </a:extLst>
          </p:cNvPr>
          <p:cNvGrpSpPr/>
          <p:nvPr/>
        </p:nvGrpSpPr>
        <p:grpSpPr>
          <a:xfrm>
            <a:off x="926307" y="3253345"/>
            <a:ext cx="930105" cy="910975"/>
            <a:chOff x="754063" y="549189"/>
            <a:chExt cx="1022865" cy="1022865"/>
          </a:xfrm>
        </p:grpSpPr>
        <p:sp>
          <p:nvSpPr>
            <p:cNvPr id="29" name="Oval 18">
              <a:extLst>
                <a:ext uri="{FF2B5EF4-FFF2-40B4-BE49-F238E27FC236}">
                  <a16:creationId xmlns:a16="http://schemas.microsoft.com/office/drawing/2014/main" id="{11DE7800-547D-4AAA-8EEE-EEC7445B47CD}"/>
                </a:ext>
              </a:extLst>
            </p:cNvPr>
            <p:cNvSpPr/>
            <p:nvPr/>
          </p:nvSpPr>
          <p:spPr>
            <a:xfrm>
              <a:off x="754063" y="549189"/>
              <a:ext cx="1022865" cy="102286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4E3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TextBox 19">
              <a:extLst>
                <a:ext uri="{FF2B5EF4-FFF2-40B4-BE49-F238E27FC236}">
                  <a16:creationId xmlns:a16="http://schemas.microsoft.com/office/drawing/2014/main" id="{03C8B123-79E0-4820-8301-4DD3F442E767}"/>
                </a:ext>
              </a:extLst>
            </p:cNvPr>
            <p:cNvSpPr txBox="1"/>
            <p:nvPr/>
          </p:nvSpPr>
          <p:spPr>
            <a:xfrm>
              <a:off x="831398" y="697762"/>
              <a:ext cx="868193" cy="725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grpSp>
        <p:nvGrpSpPr>
          <p:cNvPr id="31" name="Group 20">
            <a:extLst>
              <a:ext uri="{FF2B5EF4-FFF2-40B4-BE49-F238E27FC236}">
                <a16:creationId xmlns:a16="http://schemas.microsoft.com/office/drawing/2014/main" id="{D3A6E386-791F-4998-B034-24D358AD984B}"/>
              </a:ext>
            </a:extLst>
          </p:cNvPr>
          <p:cNvGrpSpPr/>
          <p:nvPr/>
        </p:nvGrpSpPr>
        <p:grpSpPr>
          <a:xfrm>
            <a:off x="959693" y="1703613"/>
            <a:ext cx="930105" cy="910975"/>
            <a:chOff x="754063" y="549189"/>
            <a:chExt cx="1022865" cy="1022865"/>
          </a:xfrm>
        </p:grpSpPr>
        <p:sp>
          <p:nvSpPr>
            <p:cNvPr id="32" name="Oval 21">
              <a:extLst>
                <a:ext uri="{FF2B5EF4-FFF2-40B4-BE49-F238E27FC236}">
                  <a16:creationId xmlns:a16="http://schemas.microsoft.com/office/drawing/2014/main" id="{AC21A20C-DAA8-43DB-A26D-A7C5F2F44A91}"/>
                </a:ext>
              </a:extLst>
            </p:cNvPr>
            <p:cNvSpPr/>
            <p:nvPr/>
          </p:nvSpPr>
          <p:spPr>
            <a:xfrm>
              <a:off x="754063" y="549189"/>
              <a:ext cx="1022865" cy="102286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4E3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TextBox 22">
              <a:extLst>
                <a:ext uri="{FF2B5EF4-FFF2-40B4-BE49-F238E27FC236}">
                  <a16:creationId xmlns:a16="http://schemas.microsoft.com/office/drawing/2014/main" id="{5E523E65-48A8-461E-8EEB-BE309DCF1098}"/>
                </a:ext>
              </a:extLst>
            </p:cNvPr>
            <p:cNvSpPr txBox="1"/>
            <p:nvPr/>
          </p:nvSpPr>
          <p:spPr>
            <a:xfrm>
              <a:off x="831398" y="697762"/>
              <a:ext cx="868193" cy="725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990377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1">
            <a:extLst>
              <a:ext uri="{FF2B5EF4-FFF2-40B4-BE49-F238E27FC236}">
                <a16:creationId xmlns:a16="http://schemas.microsoft.com/office/drawing/2014/main" id="{B4EB42D7-520E-4CCA-B391-A66550A7C6AD}"/>
              </a:ext>
            </a:extLst>
          </p:cNvPr>
          <p:cNvSpPr/>
          <p:nvPr/>
        </p:nvSpPr>
        <p:spPr>
          <a:xfrm>
            <a:off x="1079730" y="1569718"/>
            <a:ext cx="10032541" cy="4323082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2C55794-6506-4FC2-9A38-007C55AD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04" y="405788"/>
            <a:ext cx="5943600" cy="978729"/>
          </a:xfrm>
        </p:spPr>
        <p:txBody>
          <a:bodyPr/>
          <a:lstStyle/>
          <a:p>
            <a:r>
              <a:rPr lang="es-CO" sz="3200" dirty="0"/>
              <a:t>Comité de diversidad e  inclusión local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646FA2F1-2373-443A-98E5-C6D8FB0D0A3F}"/>
              </a:ext>
            </a:extLst>
          </p:cNvPr>
          <p:cNvSpPr/>
          <p:nvPr/>
        </p:nvSpPr>
        <p:spPr>
          <a:xfrm>
            <a:off x="1684287" y="1680426"/>
            <a:ext cx="3338371" cy="2306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050" b="1" dirty="0">
                <a:solidFill>
                  <a:schemeClr val="tx1"/>
                </a:solidFill>
                <a:latin typeface="Arial"/>
              </a:rPr>
              <a:t>Líderes</a:t>
            </a:r>
            <a:r>
              <a:rPr lang="en-US" sz="1050" b="1" dirty="0">
                <a:solidFill>
                  <a:schemeClr val="tx1"/>
                </a:solidFill>
                <a:latin typeface="Arial"/>
              </a:rPr>
              <a:t> </a:t>
            </a:r>
            <a:r>
              <a:rPr lang="es-CO" sz="1050" b="1" dirty="0">
                <a:solidFill>
                  <a:schemeClr val="tx1"/>
                </a:solidFill>
                <a:latin typeface="Arial"/>
              </a:rPr>
              <a:t>del negocio</a:t>
            </a:r>
          </a:p>
          <a:p>
            <a:pPr marL="128588" indent="-128588"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MX" sz="900" dirty="0">
                <a:solidFill>
                  <a:schemeClr val="tx1"/>
                </a:solidFill>
              </a:rPr>
              <a:t>Desarrollar la estrategia de I&amp;D de empresas locales</a:t>
            </a:r>
          </a:p>
          <a:p>
            <a:pPr marL="585788" lvl="1" indent="-128588"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CO" sz="900" dirty="0">
                <a:solidFill>
                  <a:schemeClr val="tx1"/>
                </a:solidFill>
              </a:rPr>
              <a:t>Establecer</a:t>
            </a:r>
            <a:r>
              <a:rPr lang="en-US" sz="900" dirty="0">
                <a:solidFill>
                  <a:schemeClr val="tx1"/>
                </a:solidFill>
              </a:rPr>
              <a:t> </a:t>
            </a:r>
            <a:r>
              <a:rPr lang="es-CO" sz="900" dirty="0">
                <a:solidFill>
                  <a:schemeClr val="tx1"/>
                </a:solidFill>
              </a:rPr>
              <a:t>prioridades</a:t>
            </a:r>
          </a:p>
          <a:p>
            <a:pPr marL="585788" lvl="1" indent="-128588"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CO" sz="900" dirty="0">
                <a:solidFill>
                  <a:schemeClr val="tx1"/>
                </a:solidFill>
              </a:rPr>
              <a:t>Ejecución</a:t>
            </a:r>
            <a:r>
              <a:rPr lang="en-US" sz="900" dirty="0">
                <a:solidFill>
                  <a:schemeClr val="tx1"/>
                </a:solidFill>
              </a:rPr>
              <a:t> de </a:t>
            </a:r>
            <a:r>
              <a:rPr lang="es-CO" sz="900" dirty="0">
                <a:solidFill>
                  <a:schemeClr val="tx1"/>
                </a:solidFill>
              </a:rPr>
              <a:t>clientes</a:t>
            </a:r>
            <a:r>
              <a:rPr lang="en-US" sz="900" dirty="0">
                <a:solidFill>
                  <a:schemeClr val="tx1"/>
                </a:solidFill>
              </a:rPr>
              <a:t> </a:t>
            </a:r>
            <a:r>
              <a:rPr lang="es-CO" sz="900" dirty="0">
                <a:solidFill>
                  <a:schemeClr val="tx1"/>
                </a:solidFill>
              </a:rPr>
              <a:t>potenciales</a:t>
            </a:r>
          </a:p>
          <a:p>
            <a:pPr marL="585788" lvl="1" indent="-128588"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MX" sz="900" dirty="0">
                <a:solidFill>
                  <a:schemeClr val="tx1"/>
                </a:solidFill>
              </a:rPr>
              <a:t>Establecer KPI de I&amp;D y medidas de resultados.</a:t>
            </a:r>
          </a:p>
          <a:p>
            <a:pPr marL="585788" lvl="1" indent="-128588"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MX" sz="900" dirty="0">
                <a:solidFill>
                  <a:schemeClr val="tx1"/>
                </a:solidFill>
              </a:rPr>
              <a:t>Establezca objetivos específicos y asuma la responsabilidad</a:t>
            </a: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es-MX" sz="900" dirty="0">
                <a:solidFill>
                  <a:schemeClr val="tx1"/>
                </a:solidFill>
              </a:rPr>
              <a:t>Servir como campeones ejecutivos dentro del negocio</a:t>
            </a: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es-CO" sz="900" dirty="0">
                <a:solidFill>
                  <a:schemeClr val="tx1"/>
                </a:solidFill>
              </a:rPr>
              <a:t>Liderar</a:t>
            </a:r>
            <a:r>
              <a:rPr lang="en-US" sz="900" dirty="0">
                <a:solidFill>
                  <a:schemeClr val="tx1"/>
                </a:solidFill>
              </a:rPr>
              <a:t> / </a:t>
            </a:r>
            <a:r>
              <a:rPr lang="es-CO" sz="900" dirty="0">
                <a:solidFill>
                  <a:schemeClr val="tx1"/>
                </a:solidFill>
              </a:rPr>
              <a:t>respaldar</a:t>
            </a:r>
            <a:r>
              <a:rPr lang="en-US" sz="900" dirty="0">
                <a:solidFill>
                  <a:schemeClr val="tx1"/>
                </a:solidFill>
              </a:rPr>
              <a:t> </a:t>
            </a:r>
            <a:r>
              <a:rPr lang="es-CO" sz="900" dirty="0">
                <a:solidFill>
                  <a:schemeClr val="tx1"/>
                </a:solidFill>
              </a:rPr>
              <a:t>flujos</a:t>
            </a:r>
            <a:r>
              <a:rPr lang="en-US" sz="900" dirty="0">
                <a:solidFill>
                  <a:schemeClr val="tx1"/>
                </a:solidFill>
              </a:rPr>
              <a:t> de </a:t>
            </a:r>
            <a:r>
              <a:rPr lang="es-CO" sz="900" dirty="0">
                <a:solidFill>
                  <a:schemeClr val="tx1"/>
                </a:solidFill>
              </a:rPr>
              <a:t>trabajo</a:t>
            </a:r>
            <a:r>
              <a:rPr lang="en-US" sz="900" dirty="0">
                <a:solidFill>
                  <a:schemeClr val="tx1"/>
                </a:solidFill>
              </a:rPr>
              <a:t> entre mercados</a:t>
            </a: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2036F3E9-C3EE-48DA-A244-154F24F024F6}"/>
              </a:ext>
            </a:extLst>
          </p:cNvPr>
          <p:cNvSpPr/>
          <p:nvPr/>
        </p:nvSpPr>
        <p:spPr>
          <a:xfrm>
            <a:off x="4883316" y="2074129"/>
            <a:ext cx="1684358" cy="1474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33388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s-CO" sz="1000" b="1" dirty="0">
                <a:solidFill>
                  <a:schemeClr val="tx1"/>
                </a:solidFill>
              </a:rPr>
              <a:t>Miembros</a:t>
            </a:r>
          </a:p>
          <a:p>
            <a:pPr defTabSz="433388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900" dirty="0">
                <a:solidFill>
                  <a:schemeClr val="tx1"/>
                </a:solidFill>
              </a:rPr>
              <a:t>Nicolas Cabello (Chile)</a:t>
            </a:r>
          </a:p>
          <a:p>
            <a:pPr defTabSz="433388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900" dirty="0">
                <a:solidFill>
                  <a:schemeClr val="tx1"/>
                </a:solidFill>
              </a:rPr>
              <a:t>Patricia Eirinha (Portugal)</a:t>
            </a:r>
          </a:p>
          <a:p>
            <a:pPr defTabSz="433388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900" dirty="0">
                <a:solidFill>
                  <a:schemeClr val="tx1"/>
                </a:solidFill>
              </a:rPr>
              <a:t>Daniel Preto (Corporate) </a:t>
            </a:r>
          </a:p>
          <a:p>
            <a:pPr defTabSz="433388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900" dirty="0">
                <a:solidFill>
                  <a:schemeClr val="tx1"/>
                </a:solidFill>
              </a:rPr>
              <a:t>Diane Thomas (Global Solutions)</a:t>
            </a:r>
          </a:p>
          <a:p>
            <a:pPr defTabSz="433388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s-CO" sz="900" dirty="0">
                <a:solidFill>
                  <a:schemeClr val="tx1"/>
                </a:solidFill>
              </a:rPr>
              <a:t>David Velásquez </a:t>
            </a:r>
            <a:r>
              <a:rPr lang="en-US" sz="900" dirty="0">
                <a:solidFill>
                  <a:schemeClr val="tx1"/>
                </a:solidFill>
              </a:rPr>
              <a:t>(Colombia)</a:t>
            </a:r>
          </a:p>
          <a:p>
            <a:pPr defTabSz="433388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900" dirty="0">
                <a:solidFill>
                  <a:schemeClr val="tx1"/>
                </a:solidFill>
              </a:rPr>
              <a:t>Edvaldo Viera (Brazil)</a:t>
            </a: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AEF5464C-D9A1-4BE5-A148-9FAEEBD2C83F}"/>
              </a:ext>
            </a:extLst>
          </p:cNvPr>
          <p:cNvSpPr/>
          <p:nvPr/>
        </p:nvSpPr>
        <p:spPr>
          <a:xfrm>
            <a:off x="1684287" y="3723192"/>
            <a:ext cx="3199029" cy="1748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000" b="1" dirty="0">
                <a:solidFill>
                  <a:schemeClr val="tx1"/>
                </a:solidFill>
                <a:latin typeface="Arial"/>
              </a:rPr>
              <a:t>Equipo local</a:t>
            </a:r>
          </a:p>
          <a:p>
            <a:pPr marL="171450" indent="-171450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MX" sz="900" dirty="0">
                <a:solidFill>
                  <a:schemeClr val="tx1"/>
                </a:solidFill>
                <a:latin typeface="Arial"/>
              </a:rPr>
              <a:t>Desarrolla y realiza seguimiento de los esfuerzos locales.</a:t>
            </a:r>
          </a:p>
          <a:p>
            <a:pPr marL="171450" indent="-171450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MX" sz="900" dirty="0">
                <a:solidFill>
                  <a:schemeClr val="tx1"/>
                </a:solidFill>
                <a:latin typeface="Arial"/>
              </a:rPr>
              <a:t>Facilitar la gestión del cambio y la toma de decisiones.</a:t>
            </a:r>
          </a:p>
          <a:p>
            <a:pPr marL="171450" indent="-171450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MX" sz="900" dirty="0">
                <a:solidFill>
                  <a:schemeClr val="tx1"/>
                </a:solidFill>
                <a:latin typeface="Arial"/>
              </a:rPr>
              <a:t>Permitir una ejecución eficiente y eficaz.</a:t>
            </a:r>
          </a:p>
          <a:p>
            <a:pPr marL="171450" indent="-171450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MX" sz="900" dirty="0">
                <a:solidFill>
                  <a:schemeClr val="tx1"/>
                </a:solidFill>
                <a:latin typeface="Arial"/>
              </a:rPr>
              <a:t>Apoyar la transferencia de conocimientos y mejores prácticas.</a:t>
            </a:r>
          </a:p>
          <a:p>
            <a:pPr marL="171450" indent="-171450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MX" sz="900" dirty="0">
                <a:solidFill>
                  <a:schemeClr val="tx1"/>
                </a:solidFill>
                <a:latin typeface="Arial"/>
              </a:rPr>
              <a:t>Se responsabiliza de los KPI, las medidas de resultado y los objetivos.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F3F3563D-CA7A-4C53-9361-E61ED7E40017}"/>
              </a:ext>
            </a:extLst>
          </p:cNvPr>
          <p:cNvSpPr txBox="1"/>
          <p:nvPr/>
        </p:nvSpPr>
        <p:spPr>
          <a:xfrm>
            <a:off x="7992010" y="3098950"/>
            <a:ext cx="1200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  <a:buClr>
                <a:schemeClr val="accent3"/>
              </a:buClr>
            </a:pPr>
            <a:r>
              <a:rPr lang="es-CO" sz="1050" b="1" dirty="0">
                <a:solidFill>
                  <a:schemeClr val="tx1"/>
                </a:solidFill>
              </a:rPr>
              <a:t>Comité de Chile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372C36C7-B463-4BAE-A4C2-9C6AA9770BC9}"/>
              </a:ext>
            </a:extLst>
          </p:cNvPr>
          <p:cNvSpPr/>
          <p:nvPr/>
        </p:nvSpPr>
        <p:spPr>
          <a:xfrm>
            <a:off x="7992010" y="3224427"/>
            <a:ext cx="2006005" cy="1524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450"/>
              </a:spcAft>
            </a:pPr>
            <a:r>
              <a:rPr lang="en-US" sz="900" dirty="0">
                <a:solidFill>
                  <a:schemeClr val="tx1"/>
                </a:solidFill>
              </a:rPr>
              <a:t>Carolina Soto</a:t>
            </a:r>
          </a:p>
          <a:p>
            <a:pPr>
              <a:spcAft>
                <a:spcPts val="450"/>
              </a:spcAft>
            </a:pPr>
            <a:r>
              <a:rPr lang="en-US" sz="900" dirty="0">
                <a:solidFill>
                  <a:schemeClr val="tx1"/>
                </a:solidFill>
              </a:rPr>
              <a:t>Manuela </a:t>
            </a:r>
            <a:r>
              <a:rPr lang="en-US" sz="900" dirty="0" err="1">
                <a:solidFill>
                  <a:schemeClr val="tx1"/>
                </a:solidFill>
              </a:rPr>
              <a:t>Fernández</a:t>
            </a:r>
            <a:endParaRPr lang="en-US" sz="900" dirty="0">
              <a:solidFill>
                <a:schemeClr val="tx1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900" dirty="0">
                <a:solidFill>
                  <a:schemeClr val="tx1"/>
                </a:solidFill>
              </a:rPr>
              <a:t>Andrea Solis</a:t>
            </a:r>
          </a:p>
          <a:p>
            <a:pPr>
              <a:spcAft>
                <a:spcPts val="450"/>
              </a:spcAft>
            </a:pPr>
            <a:r>
              <a:rPr lang="en-US" sz="900" dirty="0" err="1">
                <a:solidFill>
                  <a:schemeClr val="tx1"/>
                </a:solidFill>
              </a:rPr>
              <a:t>Nicolás</a:t>
            </a:r>
            <a:r>
              <a:rPr lang="en-US" sz="900" dirty="0">
                <a:solidFill>
                  <a:schemeClr val="tx1"/>
                </a:solidFill>
              </a:rPr>
              <a:t> Cabello</a:t>
            </a:r>
          </a:p>
          <a:p>
            <a:pPr>
              <a:spcAft>
                <a:spcPts val="450"/>
              </a:spcAft>
            </a:pPr>
            <a:r>
              <a:rPr lang="en-US" sz="900" dirty="0">
                <a:solidFill>
                  <a:schemeClr val="tx1"/>
                </a:solidFill>
              </a:rPr>
              <a:t>Francisco </a:t>
            </a:r>
            <a:r>
              <a:rPr lang="en-US" sz="900" dirty="0" err="1">
                <a:solidFill>
                  <a:schemeClr val="tx1"/>
                </a:solidFill>
              </a:rPr>
              <a:t>Fernández</a:t>
            </a:r>
            <a:endParaRPr lang="en-US" sz="900" dirty="0">
              <a:solidFill>
                <a:schemeClr val="tx1"/>
              </a:solidFill>
            </a:endParaRPr>
          </a:p>
          <a:p>
            <a:pPr>
              <a:spcAft>
                <a:spcPts val="450"/>
              </a:spcAft>
            </a:pP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D545D996-AFE4-4DAF-B148-FCB7634C0079}"/>
              </a:ext>
            </a:extLst>
          </p:cNvPr>
          <p:cNvSpPr/>
          <p:nvPr/>
        </p:nvSpPr>
        <p:spPr>
          <a:xfrm>
            <a:off x="4942036" y="3993823"/>
            <a:ext cx="1684358" cy="1538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33388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s-CO" sz="900" b="1" dirty="0">
                <a:solidFill>
                  <a:schemeClr val="tx1"/>
                </a:solidFill>
              </a:rPr>
              <a:t>Miembros</a:t>
            </a:r>
          </a:p>
          <a:p>
            <a:pPr defTabSz="433388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s-CO" sz="900" dirty="0">
                <a:solidFill>
                  <a:schemeClr val="tx1"/>
                </a:solidFill>
              </a:rPr>
              <a:t>David Velásquez </a:t>
            </a:r>
          </a:p>
          <a:p>
            <a:pPr defTabSz="433388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s-CO" sz="900" dirty="0">
                <a:solidFill>
                  <a:schemeClr val="tx1"/>
                </a:solidFill>
              </a:rPr>
              <a:t>Jorge Peláez</a:t>
            </a:r>
          </a:p>
          <a:p>
            <a:pPr defTabSz="433388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s-CO" sz="900" dirty="0">
                <a:solidFill>
                  <a:schemeClr val="tx1"/>
                </a:solidFill>
              </a:rPr>
              <a:t>Sonia Prada</a:t>
            </a:r>
          </a:p>
          <a:p>
            <a:pPr defTabSz="433388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s-CO" sz="900" dirty="0">
                <a:solidFill>
                  <a:schemeClr val="tx1"/>
                </a:solidFill>
              </a:rPr>
              <a:t>Luz Dary Villar</a:t>
            </a:r>
          </a:p>
          <a:p>
            <a:pPr defTabSz="433388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s-CO" sz="900" dirty="0" err="1">
                <a:solidFill>
                  <a:schemeClr val="tx1"/>
                </a:solidFill>
              </a:rPr>
              <a:t>Rocio</a:t>
            </a:r>
            <a:r>
              <a:rPr lang="es-CO" sz="900" dirty="0">
                <a:solidFill>
                  <a:schemeClr val="tx1"/>
                </a:solidFill>
              </a:rPr>
              <a:t> Ávila</a:t>
            </a:r>
          </a:p>
          <a:p>
            <a:pPr defTabSz="433388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s-CO" sz="900" dirty="0">
                <a:solidFill>
                  <a:schemeClr val="tx1"/>
                </a:solidFill>
              </a:rPr>
              <a:t>Ximena Ocampo</a:t>
            </a:r>
          </a:p>
          <a:p>
            <a:pPr defTabSz="433388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s-CO" sz="900" dirty="0">
                <a:solidFill>
                  <a:schemeClr val="tx1"/>
                </a:solidFill>
              </a:rPr>
              <a:t>Andreina González</a:t>
            </a:r>
          </a:p>
        </p:txBody>
      </p: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6B315F42-F712-47B5-9A2B-5E9AA36DD664}"/>
              </a:ext>
            </a:extLst>
          </p:cNvPr>
          <p:cNvCxnSpPr>
            <a:cxnSpLocks/>
          </p:cNvCxnSpPr>
          <p:nvPr/>
        </p:nvCxnSpPr>
        <p:spPr>
          <a:xfrm>
            <a:off x="6881976" y="2074129"/>
            <a:ext cx="0" cy="3298912"/>
          </a:xfrm>
          <a:prstGeom prst="line">
            <a:avLst/>
          </a:prstGeom>
          <a:ln w="19050">
            <a:solidFill>
              <a:srgbClr val="003D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93046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PLATE VESPUCIO">
  <a:themeElements>
    <a:clrScheme name="UHG">
      <a:dk1>
        <a:srgbClr val="003C71"/>
      </a:dk1>
      <a:lt1>
        <a:sysClr val="window" lastClr="FFFFFF"/>
      </a:lt1>
      <a:dk2>
        <a:srgbClr val="262626"/>
      </a:dk2>
      <a:lt2>
        <a:srgbClr val="EEEEEE"/>
      </a:lt2>
      <a:accent1>
        <a:srgbClr val="0066F5"/>
      </a:accent1>
      <a:accent2>
        <a:srgbClr val="009105"/>
      </a:accent2>
      <a:accent3>
        <a:srgbClr val="AACE15"/>
      </a:accent3>
      <a:accent4>
        <a:srgbClr val="FCAE00"/>
      </a:accent4>
      <a:accent5>
        <a:srgbClr val="FFDA03"/>
      </a:accent5>
      <a:accent6>
        <a:srgbClr val="999999"/>
      </a:accent6>
      <a:hlink>
        <a:srgbClr val="424242"/>
      </a:hlink>
      <a:folHlink>
        <a:srgbClr val="00B05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1_TEMPLATECRUZ VERDE M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TEMPLATECRUZ VERDE ML">
  <a:themeElements>
    <a:clrScheme name="1_TEMPLATECRUZ VERDE M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CD702"/>
      </a:accent1>
      <a:accent2>
        <a:srgbClr val="A9CB26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TEMPLATECRUZ VERDE ML">
      <a:majorFont>
        <a:latin typeface="Calibri Light"/>
        <a:ea typeface="Calibri Light"/>
        <a:cs typeface="Calibri Light"/>
      </a:majorFont>
      <a:minorFont>
        <a:latin typeface="Helvetica"/>
        <a:ea typeface="Helvetica"/>
        <a:cs typeface="Helvetica"/>
      </a:minorFont>
    </a:fontScheme>
    <a:fmtScheme name="1_TEMPLATECRUZ VERDE M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13321</TotalTime>
  <Words>1521</Words>
  <Application>Microsoft Office PowerPoint</Application>
  <PresentationFormat>Panorámica</PresentationFormat>
  <Paragraphs>346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TEMPLATE VESPUCIO</vt:lpstr>
      <vt:lpstr>Mitigación de los sesgos inconscientes</vt:lpstr>
      <vt:lpstr>Mitigación de los sesgos inconscientes</vt:lpstr>
      <vt:lpstr>Presentación de PowerPoint</vt:lpstr>
      <vt:lpstr>Facilitadores</vt:lpstr>
      <vt:lpstr>Presentación de PowerPoint</vt:lpstr>
      <vt:lpstr>Presentación de PowerPoint</vt:lpstr>
      <vt:lpstr>Dimensiones de la diversidad</vt:lpstr>
      <vt:lpstr>Presentación de PowerPoint</vt:lpstr>
      <vt:lpstr>Comité de diversidad e  inclusión local</vt:lpstr>
      <vt:lpstr>Presentación de PowerPoint</vt:lpstr>
      <vt:lpstr>Presentación de PowerPoint</vt:lpstr>
      <vt:lpstr>Esfuerzos en Colombia Diversidad e Inclusión</vt:lpstr>
      <vt:lpstr>Presentación de PowerPoint</vt:lpstr>
      <vt:lpstr>Organizaciones aliadas </vt:lpstr>
      <vt:lpstr>Desarrollo</vt:lpstr>
      <vt:lpstr>Video</vt:lpstr>
      <vt:lpstr>Presentación de PowerPoint</vt:lpstr>
      <vt:lpstr>Presentación de PowerPoint</vt:lpstr>
      <vt:lpstr>Definición de sesgos</vt:lpstr>
      <vt:lpstr>Video</vt:lpstr>
      <vt:lpstr>Presentación de PowerPoint</vt:lpstr>
      <vt:lpstr>Tipos comunes de sesgos</vt:lpstr>
      <vt:lpstr>Presentación de PowerPoint</vt:lpstr>
      <vt:lpstr>Video</vt:lpstr>
      <vt:lpstr>Presentación de PowerPoint</vt:lpstr>
      <vt:lpstr>Superar los estereotipos</vt:lpstr>
      <vt:lpstr>Video</vt:lpstr>
      <vt:lpstr>Presentación de PowerPoint</vt:lpstr>
      <vt:lpstr>Sesgo de afinidad</vt:lpstr>
      <vt:lpstr>Presentación de PowerPoint</vt:lpstr>
      <vt:lpstr>Presentación de PowerPoint</vt:lpstr>
      <vt:lpstr>Presentación de PowerPoint</vt:lpstr>
      <vt:lpstr>Sesgo de desempeño</vt:lpstr>
      <vt:lpstr>Presentación de PowerPoint</vt:lpstr>
      <vt:lpstr>Acciones a las que nos comprometeremos</vt:lpstr>
      <vt:lpstr>Comentarios de cierre por Santiago Salazar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Fernanda Cantolla</dc:creator>
  <cp:lastModifiedBy>Andreina González Salazar</cp:lastModifiedBy>
  <cp:revision>127</cp:revision>
  <dcterms:modified xsi:type="dcterms:W3CDTF">2020-11-17T18:19:40Z</dcterms:modified>
</cp:coreProperties>
</file>