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8" r:id="rId2"/>
    <p:sldId id="360" r:id="rId3"/>
    <p:sldId id="389" r:id="rId4"/>
    <p:sldId id="271" r:id="rId5"/>
    <p:sldId id="392" r:id="rId6"/>
    <p:sldId id="393" r:id="rId7"/>
    <p:sldId id="394" r:id="rId8"/>
    <p:sldId id="399" r:id="rId9"/>
    <p:sldId id="414" r:id="rId10"/>
    <p:sldId id="395" r:id="rId11"/>
    <p:sldId id="397" r:id="rId12"/>
    <p:sldId id="396" r:id="rId13"/>
    <p:sldId id="401" r:id="rId14"/>
    <p:sldId id="415" r:id="rId15"/>
    <p:sldId id="403" r:id="rId16"/>
    <p:sldId id="404" r:id="rId17"/>
    <p:sldId id="406" r:id="rId18"/>
    <p:sldId id="405" r:id="rId19"/>
    <p:sldId id="416" r:id="rId20"/>
    <p:sldId id="411" r:id="rId21"/>
    <p:sldId id="417" r:id="rId22"/>
    <p:sldId id="408" r:id="rId23"/>
    <p:sldId id="412" r:id="rId24"/>
    <p:sldId id="402" r:id="rId25"/>
    <p:sldId id="413" r:id="rId2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532" userDrawn="1">
          <p15:clr>
            <a:srgbClr val="A4A3A4"/>
          </p15:clr>
        </p15:guide>
        <p15:guide id="4" orient="horz" pos="9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 id="2" name="Liisa Turan-Walters" initials="LT" lastIdx="1" clrIdx="1">
    <p:extLst>
      <p:ext uri="{19B8F6BF-5375-455C-9EA6-DF929625EA0E}">
        <p15:presenceInfo xmlns:p15="http://schemas.microsoft.com/office/powerpoint/2012/main" userId="S::liituran@publicisgroupe.net::e3a04ddb-12ea-4799-8db6-07d4ec8fe7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BEB"/>
    <a:srgbClr val="FFB38F"/>
    <a:srgbClr val="CC6528"/>
    <a:srgbClr val="FFE1D2"/>
    <a:srgbClr val="FDB392"/>
    <a:srgbClr val="FDF1CC"/>
    <a:srgbClr val="F8DA85"/>
    <a:srgbClr val="FAE19D"/>
    <a:srgbClr val="F9D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10" autoAdjust="0"/>
    <p:restoredTop sz="92244" autoAdjust="0"/>
  </p:normalViewPr>
  <p:slideViewPr>
    <p:cSldViewPr snapToGrid="0" snapToObjects="1">
      <p:cViewPr varScale="1">
        <p:scale>
          <a:sx n="125" d="100"/>
          <a:sy n="125" d="100"/>
        </p:scale>
        <p:origin x="480" y="90"/>
      </p:cViewPr>
      <p:guideLst>
        <p:guide pos="2880"/>
        <p:guide orient="horz" pos="2532"/>
        <p:guide orient="horz" pos="91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4" d="100"/>
          <a:sy n="114" d="100"/>
        </p:scale>
        <p:origin x="305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F51D74-2793-4426-97E5-2FD4923B5C0B}"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x-es-XL"/>
        </a:p>
      </dgm:t>
    </dgm:pt>
    <dgm:pt modelId="{2FDC06BA-4665-4112-B841-7DE2943B9D73}">
      <dgm:prSet phldrT="[Text]" custT="1"/>
      <dgm:spPr/>
      <dgm:t>
        <a:bodyPr/>
        <a:lstStyle/>
        <a:p>
          <a:pPr algn="l" rtl="0"/>
          <a:r>
            <a:rPr lang="x-es-XL" sz="1400" b="0" i="0" u="none" baseline="0"/>
            <a:t>Entender el valor</a:t>
          </a:r>
        </a:p>
      </dgm:t>
    </dgm:pt>
    <dgm:pt modelId="{75C73AE3-E8D8-4C1A-87AF-F1D694C74E6B}" type="parTrans" cxnId="{7B1023C0-C3EE-4F25-A130-9145AE14FBD1}">
      <dgm:prSet/>
      <dgm:spPr/>
      <dgm:t>
        <a:bodyPr/>
        <a:lstStyle/>
        <a:p>
          <a:endParaRPr lang="x-es-XL"/>
        </a:p>
      </dgm:t>
    </dgm:pt>
    <dgm:pt modelId="{28386996-E78C-4286-81EE-C48D14E081F8}" type="sibTrans" cxnId="{7B1023C0-C3EE-4F25-A130-9145AE14FBD1}">
      <dgm:prSet/>
      <dgm:spPr/>
      <dgm:t>
        <a:bodyPr/>
        <a:lstStyle/>
        <a:p>
          <a:endParaRPr lang="x-es-XL"/>
        </a:p>
      </dgm:t>
    </dgm:pt>
    <dgm:pt modelId="{20B7892E-ED16-440D-9F21-0896C05DA48B}">
      <dgm:prSet phldrT="[Text]" custT="1"/>
      <dgm:spPr/>
      <dgm:t>
        <a:bodyPr/>
        <a:lstStyle/>
        <a:p>
          <a:pPr algn="l" rtl="0"/>
          <a:r>
            <a:rPr lang="x-es-XL" sz="1400" b="0" i="0" u="none" baseline="0"/>
            <a:t>Construir la relación</a:t>
          </a:r>
        </a:p>
      </dgm:t>
    </dgm:pt>
    <dgm:pt modelId="{B5C95E67-05FC-448F-892A-C372166E3B3A}" type="parTrans" cxnId="{57B16F3E-898A-41AA-BADE-3298F85EA6E3}">
      <dgm:prSet/>
      <dgm:spPr/>
      <dgm:t>
        <a:bodyPr/>
        <a:lstStyle/>
        <a:p>
          <a:endParaRPr lang="x-es-XL"/>
        </a:p>
      </dgm:t>
    </dgm:pt>
    <dgm:pt modelId="{B1E930EE-743B-4488-A424-F06842E8E66D}" type="sibTrans" cxnId="{57B16F3E-898A-41AA-BADE-3298F85EA6E3}">
      <dgm:prSet/>
      <dgm:spPr/>
      <dgm:t>
        <a:bodyPr/>
        <a:lstStyle/>
        <a:p>
          <a:endParaRPr lang="x-es-XL"/>
        </a:p>
      </dgm:t>
    </dgm:pt>
    <dgm:pt modelId="{F4D35163-BE10-469D-AF2D-DCF6A3A1DEFC}">
      <dgm:prSet phldrT="[Text]" custT="1"/>
      <dgm:spPr>
        <a:solidFill>
          <a:schemeClr val="tx1">
            <a:lumMod val="40000"/>
            <a:lumOff val="60000"/>
          </a:schemeClr>
        </a:solidFill>
      </dgm:spPr>
      <dgm:t>
        <a:bodyPr/>
        <a:lstStyle/>
        <a:p>
          <a:pPr algn="l" rtl="0"/>
          <a:r>
            <a:rPr lang="x-es-XL" sz="1400" b="0" i="0" u="none" baseline="0"/>
            <a:t>Mantener la relación</a:t>
          </a:r>
        </a:p>
      </dgm:t>
    </dgm:pt>
    <dgm:pt modelId="{6FB2BFAB-EFF7-4F87-B1A9-7F4117A8D435}" type="parTrans" cxnId="{E1A0511C-F0B6-466D-A5D2-874A74419C3A}">
      <dgm:prSet/>
      <dgm:spPr/>
      <dgm:t>
        <a:bodyPr/>
        <a:lstStyle/>
        <a:p>
          <a:endParaRPr lang="x-es-XL"/>
        </a:p>
      </dgm:t>
    </dgm:pt>
    <dgm:pt modelId="{3EAD63CA-5EED-4B81-9BBB-BA3861433ECD}" type="sibTrans" cxnId="{E1A0511C-F0B6-466D-A5D2-874A74419C3A}">
      <dgm:prSet/>
      <dgm:spPr/>
      <dgm:t>
        <a:bodyPr/>
        <a:lstStyle/>
        <a:p>
          <a:endParaRPr lang="x-es-XL"/>
        </a:p>
      </dgm:t>
    </dgm:pt>
    <dgm:pt modelId="{ED5ABCF6-5BD4-419F-94B5-C5261E04EBB6}">
      <dgm:prSet phldrT="[Text]" custT="1"/>
      <dgm:spPr/>
      <dgm:t>
        <a:bodyPr/>
        <a:lstStyle/>
        <a:p>
          <a:pPr algn="l" rtl="0"/>
          <a:r>
            <a:rPr lang="x-es-XL" sz="1400" b="0" i="0" u="none" baseline="0" dirty="0"/>
            <a:t>Evaluar la relación</a:t>
          </a:r>
        </a:p>
      </dgm:t>
    </dgm:pt>
    <dgm:pt modelId="{1E562847-CC1F-4FC0-8AE9-21B7C4D1EA1B}" type="parTrans" cxnId="{5EABD791-96D1-41DD-97E2-78D186566DFE}">
      <dgm:prSet/>
      <dgm:spPr/>
      <dgm:t>
        <a:bodyPr/>
        <a:lstStyle/>
        <a:p>
          <a:endParaRPr lang="x-es-XL"/>
        </a:p>
      </dgm:t>
    </dgm:pt>
    <dgm:pt modelId="{805B82F1-4832-4220-8E42-E31EE9B2E0DB}" type="sibTrans" cxnId="{5EABD791-96D1-41DD-97E2-78D186566DFE}">
      <dgm:prSet/>
      <dgm:spPr/>
      <dgm:t>
        <a:bodyPr/>
        <a:lstStyle/>
        <a:p>
          <a:endParaRPr lang="x-es-XL"/>
        </a:p>
      </dgm:t>
    </dgm:pt>
    <dgm:pt modelId="{CA2AB510-8D00-4CEC-9F07-AE96C622C4F9}" type="pres">
      <dgm:prSet presAssocID="{FEF51D74-2793-4426-97E5-2FD4923B5C0B}" presName="linear" presStyleCnt="0">
        <dgm:presLayoutVars>
          <dgm:dir/>
          <dgm:animLvl val="lvl"/>
          <dgm:resizeHandles val="exact"/>
        </dgm:presLayoutVars>
      </dgm:prSet>
      <dgm:spPr/>
    </dgm:pt>
    <dgm:pt modelId="{F7E7425D-FA2F-4A1F-AF9C-88CC6596BCDB}" type="pres">
      <dgm:prSet presAssocID="{2FDC06BA-4665-4112-B841-7DE2943B9D73}" presName="parentLin" presStyleCnt="0"/>
      <dgm:spPr/>
    </dgm:pt>
    <dgm:pt modelId="{62DCB607-D5AA-4E6B-924B-DF7949CAC72E}" type="pres">
      <dgm:prSet presAssocID="{2FDC06BA-4665-4112-B841-7DE2943B9D73}" presName="parentLeftMargin" presStyleLbl="node1" presStyleIdx="0" presStyleCnt="4"/>
      <dgm:spPr/>
    </dgm:pt>
    <dgm:pt modelId="{6F744301-F1C7-4E46-B0C3-DDAD53C7615B}" type="pres">
      <dgm:prSet presAssocID="{2FDC06BA-4665-4112-B841-7DE2943B9D73}" presName="parentText" presStyleLbl="node1" presStyleIdx="0" presStyleCnt="4">
        <dgm:presLayoutVars>
          <dgm:chMax val="0"/>
          <dgm:bulletEnabled val="1"/>
        </dgm:presLayoutVars>
      </dgm:prSet>
      <dgm:spPr/>
    </dgm:pt>
    <dgm:pt modelId="{100F00DB-503B-4D47-97D8-61A120C46CE8}" type="pres">
      <dgm:prSet presAssocID="{2FDC06BA-4665-4112-B841-7DE2943B9D73}" presName="negativeSpace" presStyleCnt="0"/>
      <dgm:spPr/>
    </dgm:pt>
    <dgm:pt modelId="{3069C213-3BC5-436F-99E6-0430C4D4E475}" type="pres">
      <dgm:prSet presAssocID="{2FDC06BA-4665-4112-B841-7DE2943B9D73}" presName="childText" presStyleLbl="conFgAcc1" presStyleIdx="0" presStyleCnt="4">
        <dgm:presLayoutVars>
          <dgm:bulletEnabled val="1"/>
        </dgm:presLayoutVars>
      </dgm:prSet>
      <dgm:spPr/>
    </dgm:pt>
    <dgm:pt modelId="{1FC95D97-097E-49AB-8605-D313703A9B0D}" type="pres">
      <dgm:prSet presAssocID="{28386996-E78C-4286-81EE-C48D14E081F8}" presName="spaceBetweenRectangles" presStyleCnt="0"/>
      <dgm:spPr/>
    </dgm:pt>
    <dgm:pt modelId="{C571AE13-DD32-4997-945D-243ABF6CADC8}" type="pres">
      <dgm:prSet presAssocID="{20B7892E-ED16-440D-9F21-0896C05DA48B}" presName="parentLin" presStyleCnt="0"/>
      <dgm:spPr/>
    </dgm:pt>
    <dgm:pt modelId="{541BB71B-D743-4EC1-8470-2BA42B46B337}" type="pres">
      <dgm:prSet presAssocID="{20B7892E-ED16-440D-9F21-0896C05DA48B}" presName="parentLeftMargin" presStyleLbl="node1" presStyleIdx="0" presStyleCnt="4"/>
      <dgm:spPr/>
    </dgm:pt>
    <dgm:pt modelId="{A443BB0A-067A-4AD0-8F87-E4BD05959B96}" type="pres">
      <dgm:prSet presAssocID="{20B7892E-ED16-440D-9F21-0896C05DA48B}" presName="parentText" presStyleLbl="node1" presStyleIdx="1" presStyleCnt="4">
        <dgm:presLayoutVars>
          <dgm:chMax val="0"/>
          <dgm:bulletEnabled val="1"/>
        </dgm:presLayoutVars>
      </dgm:prSet>
      <dgm:spPr/>
    </dgm:pt>
    <dgm:pt modelId="{CDF383F0-D34E-4C80-9322-814A3EA1F669}" type="pres">
      <dgm:prSet presAssocID="{20B7892E-ED16-440D-9F21-0896C05DA48B}" presName="negativeSpace" presStyleCnt="0"/>
      <dgm:spPr/>
    </dgm:pt>
    <dgm:pt modelId="{C7EA4ABB-CE1C-44DB-A6DE-1D8635C1B974}" type="pres">
      <dgm:prSet presAssocID="{20B7892E-ED16-440D-9F21-0896C05DA48B}" presName="childText" presStyleLbl="conFgAcc1" presStyleIdx="1" presStyleCnt="4">
        <dgm:presLayoutVars>
          <dgm:bulletEnabled val="1"/>
        </dgm:presLayoutVars>
      </dgm:prSet>
      <dgm:spPr/>
    </dgm:pt>
    <dgm:pt modelId="{97EF7347-0BFD-4E74-A8B7-C6A878041890}" type="pres">
      <dgm:prSet presAssocID="{B1E930EE-743B-4488-A424-F06842E8E66D}" presName="spaceBetweenRectangles" presStyleCnt="0"/>
      <dgm:spPr/>
    </dgm:pt>
    <dgm:pt modelId="{A3F026B8-9487-4B03-8884-8FB29606A076}" type="pres">
      <dgm:prSet presAssocID="{F4D35163-BE10-469D-AF2D-DCF6A3A1DEFC}" presName="parentLin" presStyleCnt="0"/>
      <dgm:spPr/>
    </dgm:pt>
    <dgm:pt modelId="{8C52D9F7-F344-441B-8795-E1F835A9D16B}" type="pres">
      <dgm:prSet presAssocID="{F4D35163-BE10-469D-AF2D-DCF6A3A1DEFC}" presName="parentLeftMargin" presStyleLbl="node1" presStyleIdx="1" presStyleCnt="4"/>
      <dgm:spPr/>
    </dgm:pt>
    <dgm:pt modelId="{06AFF013-60AD-487F-A936-B5D89CA58A6C}" type="pres">
      <dgm:prSet presAssocID="{F4D35163-BE10-469D-AF2D-DCF6A3A1DEFC}" presName="parentText" presStyleLbl="node1" presStyleIdx="2" presStyleCnt="4">
        <dgm:presLayoutVars>
          <dgm:chMax val="0"/>
          <dgm:bulletEnabled val="1"/>
        </dgm:presLayoutVars>
      </dgm:prSet>
      <dgm:spPr/>
    </dgm:pt>
    <dgm:pt modelId="{1665B83B-699D-4DF9-9763-22C1C5582080}" type="pres">
      <dgm:prSet presAssocID="{F4D35163-BE10-469D-AF2D-DCF6A3A1DEFC}" presName="negativeSpace" presStyleCnt="0"/>
      <dgm:spPr/>
    </dgm:pt>
    <dgm:pt modelId="{3DEBB22D-12AB-4254-9EFD-E8EA8884381D}" type="pres">
      <dgm:prSet presAssocID="{F4D35163-BE10-469D-AF2D-DCF6A3A1DEFC}" presName="childText" presStyleLbl="conFgAcc1" presStyleIdx="2" presStyleCnt="4">
        <dgm:presLayoutVars>
          <dgm:bulletEnabled val="1"/>
        </dgm:presLayoutVars>
      </dgm:prSet>
      <dgm:spPr/>
    </dgm:pt>
    <dgm:pt modelId="{F7B3BD48-163E-404F-AE52-03BD55318555}" type="pres">
      <dgm:prSet presAssocID="{3EAD63CA-5EED-4B81-9BBB-BA3861433ECD}" presName="spaceBetweenRectangles" presStyleCnt="0"/>
      <dgm:spPr/>
    </dgm:pt>
    <dgm:pt modelId="{7B9A90D1-CB0C-4B91-BC83-EE9F5D77E365}" type="pres">
      <dgm:prSet presAssocID="{ED5ABCF6-5BD4-419F-94B5-C5261E04EBB6}" presName="parentLin" presStyleCnt="0"/>
      <dgm:spPr/>
    </dgm:pt>
    <dgm:pt modelId="{3599FEA9-10B6-48F2-AB90-85AB51BEBDEB}" type="pres">
      <dgm:prSet presAssocID="{ED5ABCF6-5BD4-419F-94B5-C5261E04EBB6}" presName="parentLeftMargin" presStyleLbl="node1" presStyleIdx="2" presStyleCnt="4"/>
      <dgm:spPr/>
    </dgm:pt>
    <dgm:pt modelId="{B4DF1AB2-2C75-45FE-98F0-71BB7C35740B}" type="pres">
      <dgm:prSet presAssocID="{ED5ABCF6-5BD4-419F-94B5-C5261E04EBB6}" presName="parentText" presStyleLbl="node1" presStyleIdx="3" presStyleCnt="4">
        <dgm:presLayoutVars>
          <dgm:chMax val="0"/>
          <dgm:bulletEnabled val="1"/>
        </dgm:presLayoutVars>
      </dgm:prSet>
      <dgm:spPr/>
    </dgm:pt>
    <dgm:pt modelId="{463010EE-C782-4EE5-865C-793F1F8BDE41}" type="pres">
      <dgm:prSet presAssocID="{ED5ABCF6-5BD4-419F-94B5-C5261E04EBB6}" presName="negativeSpace" presStyleCnt="0"/>
      <dgm:spPr/>
    </dgm:pt>
    <dgm:pt modelId="{C4A0545E-EA25-42BD-B7DC-963E64A1298F}" type="pres">
      <dgm:prSet presAssocID="{ED5ABCF6-5BD4-419F-94B5-C5261E04EBB6}" presName="childText" presStyleLbl="conFgAcc1" presStyleIdx="3" presStyleCnt="4">
        <dgm:presLayoutVars>
          <dgm:bulletEnabled val="1"/>
        </dgm:presLayoutVars>
      </dgm:prSet>
      <dgm:spPr/>
    </dgm:pt>
  </dgm:ptLst>
  <dgm:cxnLst>
    <dgm:cxn modelId="{E1A0511C-F0B6-466D-A5D2-874A74419C3A}" srcId="{FEF51D74-2793-4426-97E5-2FD4923B5C0B}" destId="{F4D35163-BE10-469D-AF2D-DCF6A3A1DEFC}" srcOrd="2" destOrd="0" parTransId="{6FB2BFAB-EFF7-4F87-B1A9-7F4117A8D435}" sibTransId="{3EAD63CA-5EED-4B81-9BBB-BA3861433ECD}"/>
    <dgm:cxn modelId="{A6DE5D22-9019-4027-A970-18397E70023E}" type="presOf" srcId="{2FDC06BA-4665-4112-B841-7DE2943B9D73}" destId="{62DCB607-D5AA-4E6B-924B-DF7949CAC72E}" srcOrd="0" destOrd="0" presId="urn:microsoft.com/office/officeart/2005/8/layout/list1"/>
    <dgm:cxn modelId="{DB1EAD2D-F7B1-439D-A411-DF59522566E9}" type="presOf" srcId="{FEF51D74-2793-4426-97E5-2FD4923B5C0B}" destId="{CA2AB510-8D00-4CEC-9F07-AE96C622C4F9}" srcOrd="0" destOrd="0" presId="urn:microsoft.com/office/officeart/2005/8/layout/list1"/>
    <dgm:cxn modelId="{57B16F3E-898A-41AA-BADE-3298F85EA6E3}" srcId="{FEF51D74-2793-4426-97E5-2FD4923B5C0B}" destId="{20B7892E-ED16-440D-9F21-0896C05DA48B}" srcOrd="1" destOrd="0" parTransId="{B5C95E67-05FC-448F-892A-C372166E3B3A}" sibTransId="{B1E930EE-743B-4488-A424-F06842E8E66D}"/>
    <dgm:cxn modelId="{1189775B-788F-4176-B1F4-BF54BE236B4F}" type="presOf" srcId="{ED5ABCF6-5BD4-419F-94B5-C5261E04EBB6}" destId="{3599FEA9-10B6-48F2-AB90-85AB51BEBDEB}" srcOrd="0" destOrd="0" presId="urn:microsoft.com/office/officeart/2005/8/layout/list1"/>
    <dgm:cxn modelId="{847C7F75-60A6-4689-A50E-BA09E8702ACA}" type="presOf" srcId="{20B7892E-ED16-440D-9F21-0896C05DA48B}" destId="{A443BB0A-067A-4AD0-8F87-E4BD05959B96}" srcOrd="1" destOrd="0" presId="urn:microsoft.com/office/officeart/2005/8/layout/list1"/>
    <dgm:cxn modelId="{5EABD791-96D1-41DD-97E2-78D186566DFE}" srcId="{FEF51D74-2793-4426-97E5-2FD4923B5C0B}" destId="{ED5ABCF6-5BD4-419F-94B5-C5261E04EBB6}" srcOrd="3" destOrd="0" parTransId="{1E562847-CC1F-4FC0-8AE9-21B7C4D1EA1B}" sibTransId="{805B82F1-4832-4220-8E42-E31EE9B2E0DB}"/>
    <dgm:cxn modelId="{F1280BBD-B8B8-4911-ACF0-AE0F9A5C761C}" type="presOf" srcId="{F4D35163-BE10-469D-AF2D-DCF6A3A1DEFC}" destId="{06AFF013-60AD-487F-A936-B5D89CA58A6C}" srcOrd="1" destOrd="0" presId="urn:microsoft.com/office/officeart/2005/8/layout/list1"/>
    <dgm:cxn modelId="{7B1023C0-C3EE-4F25-A130-9145AE14FBD1}" srcId="{FEF51D74-2793-4426-97E5-2FD4923B5C0B}" destId="{2FDC06BA-4665-4112-B841-7DE2943B9D73}" srcOrd="0" destOrd="0" parTransId="{75C73AE3-E8D8-4C1A-87AF-F1D694C74E6B}" sibTransId="{28386996-E78C-4286-81EE-C48D14E081F8}"/>
    <dgm:cxn modelId="{618B63CE-044E-4AB8-A5F7-EE36038CA6F6}" type="presOf" srcId="{2FDC06BA-4665-4112-B841-7DE2943B9D73}" destId="{6F744301-F1C7-4E46-B0C3-DDAD53C7615B}" srcOrd="1" destOrd="0" presId="urn:microsoft.com/office/officeart/2005/8/layout/list1"/>
    <dgm:cxn modelId="{04102ED9-42D2-4000-BE3C-C015862306AA}" type="presOf" srcId="{20B7892E-ED16-440D-9F21-0896C05DA48B}" destId="{541BB71B-D743-4EC1-8470-2BA42B46B337}" srcOrd="0" destOrd="0" presId="urn:microsoft.com/office/officeart/2005/8/layout/list1"/>
    <dgm:cxn modelId="{A7B89BE4-C200-4B83-A74F-37E2798714E3}" type="presOf" srcId="{F4D35163-BE10-469D-AF2D-DCF6A3A1DEFC}" destId="{8C52D9F7-F344-441B-8795-E1F835A9D16B}" srcOrd="0" destOrd="0" presId="urn:microsoft.com/office/officeart/2005/8/layout/list1"/>
    <dgm:cxn modelId="{9F59BDFE-73A0-47E8-8D42-4E95BE3B7AE5}" type="presOf" srcId="{ED5ABCF6-5BD4-419F-94B5-C5261E04EBB6}" destId="{B4DF1AB2-2C75-45FE-98F0-71BB7C35740B}" srcOrd="1" destOrd="0" presId="urn:microsoft.com/office/officeart/2005/8/layout/list1"/>
    <dgm:cxn modelId="{1D15B15B-C067-4A5F-8827-DC6C8DF2BC1B}" type="presParOf" srcId="{CA2AB510-8D00-4CEC-9F07-AE96C622C4F9}" destId="{F7E7425D-FA2F-4A1F-AF9C-88CC6596BCDB}" srcOrd="0" destOrd="0" presId="urn:microsoft.com/office/officeart/2005/8/layout/list1"/>
    <dgm:cxn modelId="{0C4B67E2-6BD3-493F-91D6-D34E8040B19D}" type="presParOf" srcId="{F7E7425D-FA2F-4A1F-AF9C-88CC6596BCDB}" destId="{62DCB607-D5AA-4E6B-924B-DF7949CAC72E}" srcOrd="0" destOrd="0" presId="urn:microsoft.com/office/officeart/2005/8/layout/list1"/>
    <dgm:cxn modelId="{C1406D19-8281-485F-8323-82FFE031AFA9}" type="presParOf" srcId="{F7E7425D-FA2F-4A1F-AF9C-88CC6596BCDB}" destId="{6F744301-F1C7-4E46-B0C3-DDAD53C7615B}" srcOrd="1" destOrd="0" presId="urn:microsoft.com/office/officeart/2005/8/layout/list1"/>
    <dgm:cxn modelId="{A0D0E633-4A1F-41DF-9AC2-98B0846EC01B}" type="presParOf" srcId="{CA2AB510-8D00-4CEC-9F07-AE96C622C4F9}" destId="{100F00DB-503B-4D47-97D8-61A120C46CE8}" srcOrd="1" destOrd="0" presId="urn:microsoft.com/office/officeart/2005/8/layout/list1"/>
    <dgm:cxn modelId="{826A58F0-5E31-4F6C-ACF7-52828E260307}" type="presParOf" srcId="{CA2AB510-8D00-4CEC-9F07-AE96C622C4F9}" destId="{3069C213-3BC5-436F-99E6-0430C4D4E475}" srcOrd="2" destOrd="0" presId="urn:microsoft.com/office/officeart/2005/8/layout/list1"/>
    <dgm:cxn modelId="{6DA5E36F-1432-427D-9961-7BFB3B165D55}" type="presParOf" srcId="{CA2AB510-8D00-4CEC-9F07-AE96C622C4F9}" destId="{1FC95D97-097E-49AB-8605-D313703A9B0D}" srcOrd="3" destOrd="0" presId="urn:microsoft.com/office/officeart/2005/8/layout/list1"/>
    <dgm:cxn modelId="{592A8E2A-CC7E-44BB-8787-67EB51B8D703}" type="presParOf" srcId="{CA2AB510-8D00-4CEC-9F07-AE96C622C4F9}" destId="{C571AE13-DD32-4997-945D-243ABF6CADC8}" srcOrd="4" destOrd="0" presId="urn:microsoft.com/office/officeart/2005/8/layout/list1"/>
    <dgm:cxn modelId="{4C926FCD-19A9-46C7-9A24-62E49D7F8DE6}" type="presParOf" srcId="{C571AE13-DD32-4997-945D-243ABF6CADC8}" destId="{541BB71B-D743-4EC1-8470-2BA42B46B337}" srcOrd="0" destOrd="0" presId="urn:microsoft.com/office/officeart/2005/8/layout/list1"/>
    <dgm:cxn modelId="{BA6264A3-002B-4E9B-BEF9-551ED1202F0A}" type="presParOf" srcId="{C571AE13-DD32-4997-945D-243ABF6CADC8}" destId="{A443BB0A-067A-4AD0-8F87-E4BD05959B96}" srcOrd="1" destOrd="0" presId="urn:microsoft.com/office/officeart/2005/8/layout/list1"/>
    <dgm:cxn modelId="{7AEFE4E7-4B95-40B3-BF12-8427CBE61026}" type="presParOf" srcId="{CA2AB510-8D00-4CEC-9F07-AE96C622C4F9}" destId="{CDF383F0-D34E-4C80-9322-814A3EA1F669}" srcOrd="5" destOrd="0" presId="urn:microsoft.com/office/officeart/2005/8/layout/list1"/>
    <dgm:cxn modelId="{28717DD8-98D8-418E-BEB1-D53E34BD4F08}" type="presParOf" srcId="{CA2AB510-8D00-4CEC-9F07-AE96C622C4F9}" destId="{C7EA4ABB-CE1C-44DB-A6DE-1D8635C1B974}" srcOrd="6" destOrd="0" presId="urn:microsoft.com/office/officeart/2005/8/layout/list1"/>
    <dgm:cxn modelId="{33285B04-83CE-45AB-8075-120997BA3512}" type="presParOf" srcId="{CA2AB510-8D00-4CEC-9F07-AE96C622C4F9}" destId="{97EF7347-0BFD-4E74-A8B7-C6A878041890}" srcOrd="7" destOrd="0" presId="urn:microsoft.com/office/officeart/2005/8/layout/list1"/>
    <dgm:cxn modelId="{7880CFA7-3B83-464F-B492-7D094DC4AA36}" type="presParOf" srcId="{CA2AB510-8D00-4CEC-9F07-AE96C622C4F9}" destId="{A3F026B8-9487-4B03-8884-8FB29606A076}" srcOrd="8" destOrd="0" presId="urn:microsoft.com/office/officeart/2005/8/layout/list1"/>
    <dgm:cxn modelId="{C3F06063-4351-4EF4-A993-449087BC322D}" type="presParOf" srcId="{A3F026B8-9487-4B03-8884-8FB29606A076}" destId="{8C52D9F7-F344-441B-8795-E1F835A9D16B}" srcOrd="0" destOrd="0" presId="urn:microsoft.com/office/officeart/2005/8/layout/list1"/>
    <dgm:cxn modelId="{07A697D8-03AD-448F-B3B5-D0BF83D67E3B}" type="presParOf" srcId="{A3F026B8-9487-4B03-8884-8FB29606A076}" destId="{06AFF013-60AD-487F-A936-B5D89CA58A6C}" srcOrd="1" destOrd="0" presId="urn:microsoft.com/office/officeart/2005/8/layout/list1"/>
    <dgm:cxn modelId="{2E872B8B-1CC4-40A8-91F5-68E71CBCC8A0}" type="presParOf" srcId="{CA2AB510-8D00-4CEC-9F07-AE96C622C4F9}" destId="{1665B83B-699D-4DF9-9763-22C1C5582080}" srcOrd="9" destOrd="0" presId="urn:microsoft.com/office/officeart/2005/8/layout/list1"/>
    <dgm:cxn modelId="{C5EDE9C4-B5A8-4018-93B6-D60077792A95}" type="presParOf" srcId="{CA2AB510-8D00-4CEC-9F07-AE96C622C4F9}" destId="{3DEBB22D-12AB-4254-9EFD-E8EA8884381D}" srcOrd="10" destOrd="0" presId="urn:microsoft.com/office/officeart/2005/8/layout/list1"/>
    <dgm:cxn modelId="{9BD50FB5-FB9E-4E25-A16B-3340E1685D2C}" type="presParOf" srcId="{CA2AB510-8D00-4CEC-9F07-AE96C622C4F9}" destId="{F7B3BD48-163E-404F-AE52-03BD55318555}" srcOrd="11" destOrd="0" presId="urn:microsoft.com/office/officeart/2005/8/layout/list1"/>
    <dgm:cxn modelId="{4032112B-1F7C-4F6F-B73F-D93FEFA435B6}" type="presParOf" srcId="{CA2AB510-8D00-4CEC-9F07-AE96C622C4F9}" destId="{7B9A90D1-CB0C-4B91-BC83-EE9F5D77E365}" srcOrd="12" destOrd="0" presId="urn:microsoft.com/office/officeart/2005/8/layout/list1"/>
    <dgm:cxn modelId="{36EB55C0-DE48-4251-A528-9F8171F4136F}" type="presParOf" srcId="{7B9A90D1-CB0C-4B91-BC83-EE9F5D77E365}" destId="{3599FEA9-10B6-48F2-AB90-85AB51BEBDEB}" srcOrd="0" destOrd="0" presId="urn:microsoft.com/office/officeart/2005/8/layout/list1"/>
    <dgm:cxn modelId="{1F0BC1CA-0E96-4F9C-BBF6-9630D1B79ADD}" type="presParOf" srcId="{7B9A90D1-CB0C-4B91-BC83-EE9F5D77E365}" destId="{B4DF1AB2-2C75-45FE-98F0-71BB7C35740B}" srcOrd="1" destOrd="0" presId="urn:microsoft.com/office/officeart/2005/8/layout/list1"/>
    <dgm:cxn modelId="{46EE4AA9-6CA9-4448-9A55-7C696A8EAF9C}" type="presParOf" srcId="{CA2AB510-8D00-4CEC-9F07-AE96C622C4F9}" destId="{463010EE-C782-4EE5-865C-793F1F8BDE41}" srcOrd="13" destOrd="0" presId="urn:microsoft.com/office/officeart/2005/8/layout/list1"/>
    <dgm:cxn modelId="{887A550E-71A9-4950-904B-F6BF40A400AD}" type="presParOf" srcId="{CA2AB510-8D00-4CEC-9F07-AE96C622C4F9}" destId="{C4A0545E-EA25-42BD-B7DC-963E64A1298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FEA693-DD68-4897-B82F-FB4C88DA6FF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x-es-XL"/>
        </a:p>
      </dgm:t>
    </dgm:pt>
    <dgm:pt modelId="{D914E866-66FF-4021-A35D-7995D1FC5530}">
      <dgm:prSet phldrT="[Text]" custT="1"/>
      <dgm:spPr>
        <a:solidFill>
          <a:schemeClr val="bg2">
            <a:lumMod val="50000"/>
          </a:schemeClr>
        </a:solidFill>
      </dgm:spPr>
      <dgm:t>
        <a:bodyPr/>
        <a:lstStyle/>
        <a:p>
          <a:pPr marL="0" algn="l" rtl="0">
            <a:spcAft>
              <a:spcPct val="35000"/>
            </a:spcAft>
            <a:buNone/>
          </a:pPr>
          <a:r>
            <a:rPr lang="x-es-XL" sz="1200" b="1" i="0" u="none" baseline="0" dirty="0">
              <a:solidFill>
                <a:schemeClr val="accent1"/>
              </a:solidFill>
            </a:rPr>
            <a:t>Beneficios para</a:t>
          </a:r>
          <a:br>
            <a:rPr lang="en-US" sz="1200" b="1" i="0" u="none" baseline="0" dirty="0">
              <a:solidFill>
                <a:schemeClr val="accent1"/>
              </a:solidFill>
            </a:rPr>
          </a:br>
          <a:r>
            <a:rPr lang="x-es-XL" sz="1200" b="1" i="0" u="none" baseline="0" dirty="0">
              <a:solidFill>
                <a:schemeClr val="accent1"/>
              </a:solidFill>
            </a:rPr>
            <a:t>el instructor</a:t>
          </a:r>
          <a:endParaRPr lang="x-es-XL" sz="1200" b="1" dirty="0">
            <a:solidFill>
              <a:schemeClr val="accent1"/>
            </a:solidFill>
          </a:endParaRPr>
        </a:p>
      </dgm:t>
    </dgm:pt>
    <dgm:pt modelId="{16B2EBE4-981F-45A7-8268-51119E1DB09B}" type="parTrans" cxnId="{A8123317-F3D0-4775-A68D-F86C3B62C429}">
      <dgm:prSet/>
      <dgm:spPr/>
      <dgm:t>
        <a:bodyPr/>
        <a:lstStyle/>
        <a:p>
          <a:endParaRPr lang="x-es-XL"/>
        </a:p>
      </dgm:t>
    </dgm:pt>
    <dgm:pt modelId="{D8A6C0EB-F7EA-4A46-BB4B-622BF694A2C9}" type="sibTrans" cxnId="{A8123317-F3D0-4775-A68D-F86C3B62C429}">
      <dgm:prSet/>
      <dgm:spPr/>
      <dgm:t>
        <a:bodyPr/>
        <a:lstStyle/>
        <a:p>
          <a:endParaRPr lang="x-es-XL"/>
        </a:p>
      </dgm:t>
    </dgm:pt>
    <dgm:pt modelId="{14076AA8-C92F-4235-B6C9-A56CEFE71001}">
      <dgm:prSet phldrT="[Text]" custT="1"/>
      <dgm:spPr>
        <a:solidFill>
          <a:schemeClr val="bg2">
            <a:lumMod val="50000"/>
          </a:schemeClr>
        </a:solidFill>
      </dgm:spPr>
      <dgm:t>
        <a:bodyPr/>
        <a:lstStyle/>
        <a:p>
          <a:pPr marL="182880" indent="-182880" algn="l" rtl="0">
            <a:spcAft>
              <a:spcPts val="600"/>
            </a:spcAft>
            <a:buFont typeface="Wingdings" panose="05000000000000000000" pitchFamily="2" charset="2"/>
            <a:buChar char="§"/>
          </a:pPr>
          <a:r>
            <a:rPr lang="x-es-XL" sz="900" b="0" i="0" u="none" baseline="0" dirty="0">
              <a:solidFill>
                <a:schemeClr val="accent1"/>
              </a:solidFill>
              <a:latin typeface="Arial" panose="020B0604020202020204" pitchFamily="34" charset="0"/>
              <a:cs typeface="Arial" panose="020B0604020202020204" pitchFamily="34" charset="0"/>
            </a:rPr>
            <a:t>Promueve el autoconocimiento</a:t>
          </a:r>
          <a:endParaRPr lang="x-es-XL" sz="900" dirty="0">
            <a:solidFill>
              <a:schemeClr val="accent1"/>
            </a:solidFill>
            <a:latin typeface="Arial" panose="020B0604020202020204" pitchFamily="34" charset="0"/>
            <a:cs typeface="Arial" panose="020B0604020202020204" pitchFamily="34" charset="0"/>
          </a:endParaRPr>
        </a:p>
      </dgm:t>
    </dgm:pt>
    <dgm:pt modelId="{4E6A3B50-1946-4518-BEE7-AAA869CA48D7}" type="parTrans" cxnId="{1696D4A2-2A7A-46DF-ADA7-9B6DE3DCA587}">
      <dgm:prSet/>
      <dgm:spPr/>
      <dgm:t>
        <a:bodyPr/>
        <a:lstStyle/>
        <a:p>
          <a:endParaRPr lang="x-es-XL"/>
        </a:p>
      </dgm:t>
    </dgm:pt>
    <dgm:pt modelId="{5B631CEA-EF4A-4AC6-B18D-A9A2E69501DE}" type="sibTrans" cxnId="{1696D4A2-2A7A-46DF-ADA7-9B6DE3DCA587}">
      <dgm:prSet/>
      <dgm:spPr/>
      <dgm:t>
        <a:bodyPr/>
        <a:lstStyle/>
        <a:p>
          <a:endParaRPr lang="x-es-XL"/>
        </a:p>
      </dgm:t>
    </dgm:pt>
    <dgm:pt modelId="{160B8B69-0EC3-4775-A15C-4A8CB7031797}">
      <dgm:prSet phldrT="[Text]" custT="1"/>
      <dgm:spPr>
        <a:solidFill>
          <a:schemeClr val="accent4"/>
        </a:solidFill>
      </dgm:spPr>
      <dgm:t>
        <a:bodyPr/>
        <a:lstStyle/>
        <a:p>
          <a:pPr marL="0" lvl="0" algn="l" defTabSz="533400" rtl="0">
            <a:lnSpc>
              <a:spcPct val="90000"/>
            </a:lnSpc>
            <a:spcBef>
              <a:spcPct val="0"/>
            </a:spcBef>
            <a:spcAft>
              <a:spcPct val="35000"/>
            </a:spcAft>
            <a:buNone/>
          </a:pPr>
          <a:r>
            <a:rPr lang="x-es-XL" sz="1200" b="1" i="0" u="none" kern="1200" baseline="0" dirty="0">
              <a:solidFill>
                <a:schemeClr val="accent1"/>
              </a:solidFill>
            </a:rPr>
            <a:t>Beneficios para</a:t>
          </a:r>
          <a:br>
            <a:rPr lang="en-US" sz="1200" b="1" i="0" u="none" kern="1200" baseline="0" dirty="0">
              <a:solidFill>
                <a:schemeClr val="accent1"/>
              </a:solidFill>
            </a:rPr>
          </a:br>
          <a:r>
            <a:rPr lang="x-es-XL" sz="1200" b="1" i="0" u="none" kern="1200" baseline="0" dirty="0">
              <a:solidFill>
                <a:schemeClr val="accent1"/>
              </a:solidFill>
            </a:rPr>
            <a:t>el alumno</a:t>
          </a:r>
          <a:endParaRPr lang="x-es-XL" sz="1200" b="1" kern="1200" dirty="0">
            <a:solidFill>
              <a:schemeClr val="accent1"/>
            </a:solidFill>
          </a:endParaRPr>
        </a:p>
      </dgm:t>
    </dgm:pt>
    <dgm:pt modelId="{6918AB77-6665-43BB-85E6-46BAE6D7BB1F}" type="parTrans" cxnId="{5F414F02-7A00-41B4-A568-037677754D48}">
      <dgm:prSet/>
      <dgm:spPr/>
      <dgm:t>
        <a:bodyPr/>
        <a:lstStyle/>
        <a:p>
          <a:endParaRPr lang="x-es-XL"/>
        </a:p>
      </dgm:t>
    </dgm:pt>
    <dgm:pt modelId="{68F396AF-DF80-4744-B5A6-9C354722BE09}" type="sibTrans" cxnId="{5F414F02-7A00-41B4-A568-037677754D48}">
      <dgm:prSet/>
      <dgm:spPr/>
      <dgm:t>
        <a:bodyPr/>
        <a:lstStyle/>
        <a:p>
          <a:endParaRPr lang="x-es-XL"/>
        </a:p>
      </dgm:t>
    </dgm:pt>
    <dgm:pt modelId="{85E5C247-FBC4-45A6-B24E-4C406A3284B4}">
      <dgm:prSet phldrT="[Text]" custT="1"/>
      <dgm:spPr/>
      <dgm:t>
        <a:bodyPr/>
        <a:lstStyle/>
        <a:p>
          <a:pPr marL="0" lvl="0" algn="l" defTabSz="533400" rtl="0">
            <a:lnSpc>
              <a:spcPct val="90000"/>
            </a:lnSpc>
            <a:spcBef>
              <a:spcPct val="0"/>
            </a:spcBef>
            <a:spcAft>
              <a:spcPct val="35000"/>
            </a:spcAft>
            <a:buNone/>
          </a:pPr>
          <a:r>
            <a:rPr lang="x-es-XL" sz="1200" b="1" i="0" u="none" kern="1200" baseline="0" dirty="0"/>
            <a:t>Beneficios para</a:t>
          </a:r>
          <a:br>
            <a:rPr lang="en-US" sz="1200" b="1" i="0" u="none" kern="1200" baseline="0" dirty="0"/>
          </a:br>
          <a:r>
            <a:rPr lang="x-es-XL" sz="1200" b="1" i="0" u="none" kern="1200" baseline="0" dirty="0"/>
            <a:t>la organización</a:t>
          </a:r>
          <a:endParaRPr lang="x-es-XL" sz="1200" b="1" kern="1200" dirty="0"/>
        </a:p>
      </dgm:t>
    </dgm:pt>
    <dgm:pt modelId="{17C257CB-B49B-4E65-B40F-44A949A17471}" type="parTrans" cxnId="{DDE4618B-6D87-4923-9A22-C50231E54DF9}">
      <dgm:prSet/>
      <dgm:spPr/>
      <dgm:t>
        <a:bodyPr/>
        <a:lstStyle/>
        <a:p>
          <a:endParaRPr lang="x-es-XL"/>
        </a:p>
      </dgm:t>
    </dgm:pt>
    <dgm:pt modelId="{3474486B-B4F2-449C-8F97-934D4ACF79F0}" type="sibTrans" cxnId="{DDE4618B-6D87-4923-9A22-C50231E54DF9}">
      <dgm:prSet/>
      <dgm:spPr/>
      <dgm:t>
        <a:bodyPr/>
        <a:lstStyle/>
        <a:p>
          <a:endParaRPr lang="x-es-XL"/>
        </a:p>
      </dgm:t>
    </dgm:pt>
    <dgm:pt modelId="{1FB07029-BFEA-4786-991D-345AB544CE57}">
      <dgm:prSet custT="1"/>
      <dgm:spPr>
        <a:solidFill>
          <a:schemeClr val="bg2">
            <a:lumMod val="50000"/>
          </a:schemeClr>
        </a:solidFill>
      </dgm:spPr>
      <dgm:t>
        <a:bodyPr/>
        <a:lstStyle/>
        <a:p>
          <a:pPr marL="182880" indent="-182880" algn="l" rtl="0">
            <a:spcAft>
              <a:spcPts val="600"/>
            </a:spcAft>
            <a:buFont typeface="Wingdings" panose="05000000000000000000" pitchFamily="2" charset="2"/>
            <a:buChar char="§"/>
          </a:pPr>
          <a:r>
            <a:rPr lang="x-es-XL" sz="900" b="0" i="0" u="none" baseline="0" dirty="0">
              <a:solidFill>
                <a:schemeClr val="accent1"/>
              </a:solidFill>
              <a:latin typeface="Arial" panose="020B0604020202020204" pitchFamily="34" charset="0"/>
              <a:cs typeface="Arial" panose="020B0604020202020204" pitchFamily="34" charset="0"/>
            </a:rPr>
            <a:t>Amplía la red de profesionales del instructor</a:t>
          </a:r>
        </a:p>
      </dgm:t>
    </dgm:pt>
    <dgm:pt modelId="{7A5C8957-BE71-46BF-9478-757168959C2D}" type="parTrans" cxnId="{C19287EF-74E0-45CC-8FCA-C44D063AB815}">
      <dgm:prSet/>
      <dgm:spPr/>
      <dgm:t>
        <a:bodyPr/>
        <a:lstStyle/>
        <a:p>
          <a:endParaRPr lang="x-es-XL"/>
        </a:p>
      </dgm:t>
    </dgm:pt>
    <dgm:pt modelId="{A991BF9E-3218-4369-9399-0586C48255EB}" type="sibTrans" cxnId="{C19287EF-74E0-45CC-8FCA-C44D063AB815}">
      <dgm:prSet/>
      <dgm:spPr/>
      <dgm:t>
        <a:bodyPr/>
        <a:lstStyle/>
        <a:p>
          <a:endParaRPr lang="x-es-XL"/>
        </a:p>
      </dgm:t>
    </dgm:pt>
    <dgm:pt modelId="{129342F8-939E-4952-A474-55D9E9524679}">
      <dgm:prSet custT="1"/>
      <dgm:spPr>
        <a:solidFill>
          <a:schemeClr val="bg2">
            <a:lumMod val="50000"/>
          </a:schemeClr>
        </a:solidFill>
      </dgm:spPr>
      <dgm:t>
        <a:bodyPr/>
        <a:lstStyle/>
        <a:p>
          <a:pPr marL="182880" indent="-182880" algn="l" rtl="0">
            <a:spcAft>
              <a:spcPts val="600"/>
            </a:spcAft>
            <a:buFont typeface="Wingdings" panose="05000000000000000000" pitchFamily="2" charset="2"/>
            <a:buChar char="§"/>
          </a:pPr>
          <a:r>
            <a:rPr lang="x-es-XL" sz="900" b="0" i="0" u="none" baseline="0">
              <a:solidFill>
                <a:schemeClr val="accent1"/>
              </a:solidFill>
              <a:latin typeface="Arial" panose="020B0604020202020204" pitchFamily="34" charset="0"/>
              <a:cs typeface="Arial" panose="020B0604020202020204" pitchFamily="34" charset="0"/>
            </a:rPr>
            <a:t>Mejora las habilidades de dirección</a:t>
          </a:r>
        </a:p>
      </dgm:t>
    </dgm:pt>
    <dgm:pt modelId="{F2369124-9742-4DF4-8685-0FD8D681C553}" type="parTrans" cxnId="{5DBEF476-1D60-4950-878D-A4E840C2E2A5}">
      <dgm:prSet/>
      <dgm:spPr/>
      <dgm:t>
        <a:bodyPr/>
        <a:lstStyle/>
        <a:p>
          <a:endParaRPr lang="x-es-XL"/>
        </a:p>
      </dgm:t>
    </dgm:pt>
    <dgm:pt modelId="{B892ADA9-0077-4149-B7D3-CFB18E908ED2}" type="sibTrans" cxnId="{5DBEF476-1D60-4950-878D-A4E840C2E2A5}">
      <dgm:prSet/>
      <dgm:spPr/>
      <dgm:t>
        <a:bodyPr/>
        <a:lstStyle/>
        <a:p>
          <a:endParaRPr lang="x-es-XL"/>
        </a:p>
      </dgm:t>
    </dgm:pt>
    <dgm:pt modelId="{6CD3798B-59B8-48EE-82A1-8C3002EFD151}">
      <dgm:prSet custT="1"/>
      <dgm:spPr>
        <a:solidFill>
          <a:schemeClr val="bg2">
            <a:lumMod val="50000"/>
          </a:schemeClr>
        </a:solidFill>
      </dgm:spPr>
      <dgm:t>
        <a:bodyPr/>
        <a:lstStyle/>
        <a:p>
          <a:pPr marL="182880" indent="-182880" algn="l" rtl="0">
            <a:spcAft>
              <a:spcPts val="600"/>
            </a:spcAft>
            <a:buFont typeface="Wingdings" panose="05000000000000000000" pitchFamily="2" charset="2"/>
            <a:buChar char="§"/>
          </a:pPr>
          <a:r>
            <a:rPr lang="x-es-XL" sz="900" b="0" i="0" u="none" baseline="0">
              <a:solidFill>
                <a:schemeClr val="accent1"/>
              </a:solidFill>
              <a:latin typeface="Arial" panose="020B0604020202020204" pitchFamily="34" charset="0"/>
              <a:cs typeface="Arial" panose="020B0604020202020204" pitchFamily="34" charset="0"/>
            </a:rPr>
            <a:t>Mejora el conocimiento sobre el personal disponible en la organización</a:t>
          </a:r>
        </a:p>
      </dgm:t>
    </dgm:pt>
    <dgm:pt modelId="{F19F7616-7A8C-40E3-A742-C7326C107774}" type="parTrans" cxnId="{3DDC8E1D-637B-4052-8EA2-E7C60D3C6751}">
      <dgm:prSet/>
      <dgm:spPr/>
      <dgm:t>
        <a:bodyPr/>
        <a:lstStyle/>
        <a:p>
          <a:endParaRPr lang="x-es-XL"/>
        </a:p>
      </dgm:t>
    </dgm:pt>
    <dgm:pt modelId="{DD194F64-58B0-4297-A1CF-D6358D7FA5A7}" type="sibTrans" cxnId="{3DDC8E1D-637B-4052-8EA2-E7C60D3C6751}">
      <dgm:prSet/>
      <dgm:spPr/>
      <dgm:t>
        <a:bodyPr/>
        <a:lstStyle/>
        <a:p>
          <a:endParaRPr lang="x-es-XL"/>
        </a:p>
      </dgm:t>
    </dgm:pt>
    <dgm:pt modelId="{377C76AF-1415-4185-B742-704414A1FCEB}">
      <dgm:prSet custT="1"/>
      <dgm:spPr>
        <a:solidFill>
          <a:schemeClr val="bg2">
            <a:lumMod val="50000"/>
          </a:schemeClr>
        </a:solidFill>
      </dgm:spPr>
      <dgm:t>
        <a:bodyPr/>
        <a:lstStyle/>
        <a:p>
          <a:pPr marL="182880" indent="-182880" algn="l" rtl="0">
            <a:spcAft>
              <a:spcPts val="600"/>
            </a:spcAft>
            <a:buFont typeface="Wingdings" panose="05000000000000000000" pitchFamily="2" charset="2"/>
            <a:buChar char="§"/>
          </a:pPr>
          <a:r>
            <a:rPr lang="x-es-XL" sz="900" b="0" i="0" u="none" baseline="0">
              <a:solidFill>
                <a:schemeClr val="accent1"/>
              </a:solidFill>
              <a:latin typeface="Arial" panose="020B0604020202020204" pitchFamily="34" charset="0"/>
              <a:cs typeface="Arial" panose="020B0604020202020204" pitchFamily="34" charset="0"/>
            </a:rPr>
            <a:t>Aumenta la probabilidad de lograr un ascenso</a:t>
          </a:r>
        </a:p>
      </dgm:t>
    </dgm:pt>
    <dgm:pt modelId="{CD9D4FA3-BB07-4D98-A19C-CB431712C36D}" type="parTrans" cxnId="{F07D66EF-EC9F-4FE3-A0A7-F9897A4A4879}">
      <dgm:prSet/>
      <dgm:spPr/>
      <dgm:t>
        <a:bodyPr/>
        <a:lstStyle/>
        <a:p>
          <a:endParaRPr lang="x-es-XL"/>
        </a:p>
      </dgm:t>
    </dgm:pt>
    <dgm:pt modelId="{125B0398-788E-4277-8C62-1EF0E388FAEA}" type="sibTrans" cxnId="{F07D66EF-EC9F-4FE3-A0A7-F9897A4A4879}">
      <dgm:prSet/>
      <dgm:spPr/>
      <dgm:t>
        <a:bodyPr/>
        <a:lstStyle/>
        <a:p>
          <a:endParaRPr lang="x-es-XL"/>
        </a:p>
      </dgm:t>
    </dgm:pt>
    <dgm:pt modelId="{1A5DC647-212E-4472-84A4-F49333B3C3ED}">
      <dgm:prSet custT="1"/>
      <dgm:spPr>
        <a:solidFill>
          <a:schemeClr val="bg2">
            <a:lumMod val="50000"/>
          </a:schemeClr>
        </a:solidFill>
      </dgm:spPr>
      <dgm:t>
        <a:bodyPr/>
        <a:lstStyle/>
        <a:p>
          <a:pPr marL="182880" indent="-182880" algn="l" rtl="0">
            <a:spcAft>
              <a:spcPts val="600"/>
            </a:spcAft>
            <a:buFont typeface="Wingdings" panose="05000000000000000000" pitchFamily="2" charset="2"/>
            <a:buChar char="§"/>
          </a:pPr>
          <a:r>
            <a:rPr lang="x-es-XL" sz="900" b="0" i="0" u="none" baseline="0" dirty="0">
              <a:solidFill>
                <a:schemeClr val="accent1"/>
              </a:solidFill>
              <a:latin typeface="Arial" panose="020B0604020202020204" pitchFamily="34" charset="0"/>
              <a:cs typeface="Arial" panose="020B0604020202020204" pitchFamily="34" charset="0"/>
            </a:rPr>
            <a:t>Logra mayor notoriedad</a:t>
          </a:r>
          <a:br>
            <a:rPr lang="en-US" sz="900" b="0" i="0" u="none" baseline="0" dirty="0">
              <a:solidFill>
                <a:schemeClr val="accent1"/>
              </a:solidFill>
              <a:latin typeface="Arial" panose="020B0604020202020204" pitchFamily="34" charset="0"/>
              <a:cs typeface="Arial" panose="020B0604020202020204" pitchFamily="34" charset="0"/>
            </a:rPr>
          </a:br>
          <a:r>
            <a:rPr lang="x-es-XL" sz="900" b="0" i="0" u="none" baseline="0" dirty="0">
              <a:solidFill>
                <a:schemeClr val="accent1"/>
              </a:solidFill>
              <a:latin typeface="Arial" panose="020B0604020202020204" pitchFamily="34" charset="0"/>
              <a:cs typeface="Arial" panose="020B0604020202020204" pitchFamily="34" charset="0"/>
            </a:rPr>
            <a:t>en la organización </a:t>
          </a:r>
        </a:p>
      </dgm:t>
    </dgm:pt>
    <dgm:pt modelId="{C3419A7D-80FC-445C-97B1-C5206F7CDDC3}" type="parTrans" cxnId="{E4B74366-484F-427E-B81E-CB2DBB301956}">
      <dgm:prSet/>
      <dgm:spPr/>
      <dgm:t>
        <a:bodyPr/>
        <a:lstStyle/>
        <a:p>
          <a:endParaRPr lang="x-es-XL"/>
        </a:p>
      </dgm:t>
    </dgm:pt>
    <dgm:pt modelId="{2FC64038-1998-425F-8F08-79ED1435B1E5}" type="sibTrans" cxnId="{E4B74366-484F-427E-B81E-CB2DBB301956}">
      <dgm:prSet/>
      <dgm:spPr/>
      <dgm:t>
        <a:bodyPr/>
        <a:lstStyle/>
        <a:p>
          <a:endParaRPr lang="x-es-XL"/>
        </a:p>
      </dgm:t>
    </dgm:pt>
    <dgm:pt modelId="{B16AB023-9645-44CC-9A5B-E1E871AD3BB6}">
      <dgm:prSet custT="1"/>
      <dgm:spPr>
        <a:solidFill>
          <a:schemeClr val="accent4"/>
        </a:solidFill>
      </dgm:spPr>
      <dgm:t>
        <a:bodyPr/>
        <a:lstStyle/>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rgbClr val="002477"/>
              </a:solidFill>
              <a:latin typeface="Arial" panose="020B0604020202020204" pitchFamily="34" charset="0"/>
              <a:ea typeface="+mn-ea"/>
              <a:cs typeface="Arial" panose="020B0604020202020204" pitchFamily="34" charset="0"/>
            </a:rPr>
            <a:t>Acelera el desarrollo</a:t>
          </a:r>
        </a:p>
      </dgm:t>
    </dgm:pt>
    <dgm:pt modelId="{507F1DE8-D206-473D-A8C3-0812E79C0BB9}" type="parTrans" cxnId="{EDD519A2-70EE-4F4C-AF4E-4D5920DB41D9}">
      <dgm:prSet/>
      <dgm:spPr/>
      <dgm:t>
        <a:bodyPr/>
        <a:lstStyle/>
        <a:p>
          <a:endParaRPr lang="x-es-XL"/>
        </a:p>
      </dgm:t>
    </dgm:pt>
    <dgm:pt modelId="{50EAC461-CE34-4DA0-9A36-D655C416CE70}" type="sibTrans" cxnId="{EDD519A2-70EE-4F4C-AF4E-4D5920DB41D9}">
      <dgm:prSet/>
      <dgm:spPr/>
      <dgm:t>
        <a:bodyPr/>
        <a:lstStyle/>
        <a:p>
          <a:endParaRPr lang="x-es-XL"/>
        </a:p>
      </dgm:t>
    </dgm:pt>
    <dgm:pt modelId="{62C3F5DA-1889-452C-8E0E-09ED058AE3D2}">
      <dgm:prSet custT="1"/>
      <dgm:spPr>
        <a:solidFill>
          <a:schemeClr val="accent4"/>
        </a:solidFill>
      </dgm:spPr>
      <dgm:t>
        <a:bodyPr/>
        <a:lstStyle/>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rgbClr val="002477"/>
              </a:solidFill>
              <a:latin typeface="Arial" panose="020B0604020202020204" pitchFamily="34" charset="0"/>
              <a:ea typeface="+mn-ea"/>
              <a:cs typeface="Arial" panose="020B0604020202020204" pitchFamily="34" charset="0"/>
            </a:rPr>
            <a:t>Amplía la red de profesionales de alto potencial</a:t>
          </a:r>
        </a:p>
      </dgm:t>
    </dgm:pt>
    <dgm:pt modelId="{A51F91DA-D4BB-4A8F-8AF0-8181F280E768}" type="parTrans" cxnId="{F02C642B-68BA-4F31-9904-5EA10AFD8356}">
      <dgm:prSet/>
      <dgm:spPr/>
      <dgm:t>
        <a:bodyPr/>
        <a:lstStyle/>
        <a:p>
          <a:endParaRPr lang="x-es-XL"/>
        </a:p>
      </dgm:t>
    </dgm:pt>
    <dgm:pt modelId="{F5D5B588-70B0-4D07-BD3D-8F7968BF09A8}" type="sibTrans" cxnId="{F02C642B-68BA-4F31-9904-5EA10AFD8356}">
      <dgm:prSet/>
      <dgm:spPr/>
      <dgm:t>
        <a:bodyPr/>
        <a:lstStyle/>
        <a:p>
          <a:endParaRPr lang="x-es-XL"/>
        </a:p>
      </dgm:t>
    </dgm:pt>
    <dgm:pt modelId="{0F75FEBA-ACE4-4012-B357-A71477FBF7F6}">
      <dgm:prSet custT="1"/>
      <dgm:spPr>
        <a:solidFill>
          <a:schemeClr val="accent4"/>
        </a:solidFill>
      </dgm:spPr>
      <dgm:t>
        <a:bodyPr/>
        <a:lstStyle/>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rgbClr val="002477"/>
              </a:solidFill>
              <a:latin typeface="Arial" panose="020B0604020202020204" pitchFamily="34" charset="0"/>
              <a:ea typeface="+mn-ea"/>
              <a:cs typeface="Arial" panose="020B0604020202020204" pitchFamily="34" charset="0"/>
            </a:rPr>
            <a:t>Mejora la satisfacción y la eficacia en el trabajo</a:t>
          </a:r>
        </a:p>
      </dgm:t>
    </dgm:pt>
    <dgm:pt modelId="{72EB78A5-F725-4E5E-B7BB-CD24F35A879E}" type="parTrans" cxnId="{7015D0A7-021F-473C-951B-85B19F8B3152}">
      <dgm:prSet/>
      <dgm:spPr/>
      <dgm:t>
        <a:bodyPr/>
        <a:lstStyle/>
        <a:p>
          <a:endParaRPr lang="x-es-XL"/>
        </a:p>
      </dgm:t>
    </dgm:pt>
    <dgm:pt modelId="{0704794B-78AF-4533-99FF-EAF3BD3D38D7}" type="sibTrans" cxnId="{7015D0A7-021F-473C-951B-85B19F8B3152}">
      <dgm:prSet/>
      <dgm:spPr/>
      <dgm:t>
        <a:bodyPr/>
        <a:lstStyle/>
        <a:p>
          <a:endParaRPr lang="x-es-XL"/>
        </a:p>
      </dgm:t>
    </dgm:pt>
    <dgm:pt modelId="{D205515D-03FE-4856-8286-4A3ECBC468C6}">
      <dgm:prSet custT="1"/>
      <dgm:spPr>
        <a:solidFill>
          <a:schemeClr val="accent4"/>
        </a:solidFill>
      </dgm:spPr>
      <dgm:t>
        <a:bodyPr/>
        <a:lstStyle/>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rgbClr val="002477"/>
              </a:solidFill>
              <a:latin typeface="Arial" panose="020B0604020202020204" pitchFamily="34" charset="0"/>
              <a:ea typeface="+mn-ea"/>
              <a:cs typeface="Arial" panose="020B0604020202020204" pitchFamily="34" charset="0"/>
            </a:rPr>
            <a:t>Aumenta la probabilidad de lograr un ascenso</a:t>
          </a:r>
        </a:p>
      </dgm:t>
    </dgm:pt>
    <dgm:pt modelId="{80888EB2-BF36-465E-BB04-7138D9805DF9}" type="parTrans" cxnId="{5E53B38D-D725-4076-A351-A5E8C2D99E5E}">
      <dgm:prSet/>
      <dgm:spPr/>
      <dgm:t>
        <a:bodyPr/>
        <a:lstStyle/>
        <a:p>
          <a:endParaRPr lang="x-es-XL"/>
        </a:p>
      </dgm:t>
    </dgm:pt>
    <dgm:pt modelId="{4AE5C08B-93A3-4E59-8D80-84081D983E02}" type="sibTrans" cxnId="{5E53B38D-D725-4076-A351-A5E8C2D99E5E}">
      <dgm:prSet/>
      <dgm:spPr/>
      <dgm:t>
        <a:bodyPr/>
        <a:lstStyle/>
        <a:p>
          <a:endParaRPr lang="x-es-XL"/>
        </a:p>
      </dgm:t>
    </dgm:pt>
    <dgm:pt modelId="{EB8B78EF-9A52-466E-BB56-573DC06FCD19}">
      <dgm:prSet custT="1"/>
      <dgm:spPr>
        <a:solidFill>
          <a:schemeClr val="accent4"/>
        </a:solidFill>
      </dgm:spPr>
      <dgm:t>
        <a:bodyPr/>
        <a:lstStyle/>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rgbClr val="002477"/>
              </a:solidFill>
              <a:latin typeface="Arial" panose="020B0604020202020204" pitchFamily="34" charset="0"/>
              <a:ea typeface="+mn-ea"/>
              <a:cs typeface="Arial" panose="020B0604020202020204" pitchFamily="34" charset="0"/>
            </a:rPr>
            <a:t>Amplía la perspectiva y los conocimientos de las diversas funciones</a:t>
          </a:r>
        </a:p>
      </dgm:t>
    </dgm:pt>
    <dgm:pt modelId="{D4F25B28-1305-4D2A-8EC6-CFD58F1D446D}" type="parTrans" cxnId="{EFB075CE-AB6F-4826-A7FB-1C21F2CA9936}">
      <dgm:prSet/>
      <dgm:spPr/>
      <dgm:t>
        <a:bodyPr/>
        <a:lstStyle/>
        <a:p>
          <a:endParaRPr lang="x-es-XL"/>
        </a:p>
      </dgm:t>
    </dgm:pt>
    <dgm:pt modelId="{CA47998C-F7D4-4870-8CC6-0D6639A05EBB}" type="sibTrans" cxnId="{EFB075CE-AB6F-4826-A7FB-1C21F2CA9936}">
      <dgm:prSet/>
      <dgm:spPr/>
      <dgm:t>
        <a:bodyPr/>
        <a:lstStyle/>
        <a:p>
          <a:endParaRPr lang="x-es-XL"/>
        </a:p>
      </dgm:t>
    </dgm:pt>
    <dgm:pt modelId="{710E13AB-D8D1-4F03-AA52-2DB272658373}">
      <dgm:prSet custT="1"/>
      <dgm:spPr/>
      <dgm:t>
        <a:bodyPr/>
        <a:lstStyle/>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chemeClr val="bg1"/>
              </a:solidFill>
              <a:latin typeface="Arial" panose="020B0604020202020204" pitchFamily="34" charset="0"/>
              <a:ea typeface="+mn-ea"/>
              <a:cs typeface="Arial" panose="020B0604020202020204" pitchFamily="34" charset="0"/>
            </a:rPr>
            <a:t>Desarrolla al personal de reserva</a:t>
          </a:r>
        </a:p>
      </dgm:t>
    </dgm:pt>
    <dgm:pt modelId="{52290303-C863-41AE-B2C7-753B0EE58E76}" type="parTrans" cxnId="{4E6B153C-F180-4906-9843-2D394308194E}">
      <dgm:prSet/>
      <dgm:spPr/>
      <dgm:t>
        <a:bodyPr/>
        <a:lstStyle/>
        <a:p>
          <a:endParaRPr lang="x-es-XL"/>
        </a:p>
      </dgm:t>
    </dgm:pt>
    <dgm:pt modelId="{5DB8D5BC-2666-42C1-BFC0-C54C8A3C471F}" type="sibTrans" cxnId="{4E6B153C-F180-4906-9843-2D394308194E}">
      <dgm:prSet/>
      <dgm:spPr/>
      <dgm:t>
        <a:bodyPr/>
        <a:lstStyle/>
        <a:p>
          <a:endParaRPr lang="x-es-XL"/>
        </a:p>
      </dgm:t>
    </dgm:pt>
    <dgm:pt modelId="{A72625D7-8C5A-47D6-B4D7-676954CBF747}">
      <dgm:prSet custT="1"/>
      <dgm:spPr/>
      <dgm:t>
        <a:bodyPr/>
        <a:lstStyle/>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chemeClr val="bg1"/>
              </a:solidFill>
              <a:latin typeface="Arial" panose="020B0604020202020204" pitchFamily="34" charset="0"/>
              <a:ea typeface="+mn-ea"/>
              <a:cs typeface="Arial" panose="020B0604020202020204" pitchFamily="34" charset="0"/>
            </a:rPr>
            <a:t>Fomenta el compromiso y la retención de los empleados</a:t>
          </a:r>
        </a:p>
      </dgm:t>
    </dgm:pt>
    <dgm:pt modelId="{C6623E0B-F43B-4C5B-91A2-7911366C85D3}" type="parTrans" cxnId="{9D100D5D-983F-4A78-9DE4-1A86243ADB54}">
      <dgm:prSet/>
      <dgm:spPr/>
      <dgm:t>
        <a:bodyPr/>
        <a:lstStyle/>
        <a:p>
          <a:endParaRPr lang="x-es-XL"/>
        </a:p>
      </dgm:t>
    </dgm:pt>
    <dgm:pt modelId="{8C435892-E778-448A-B3AC-D79E4EB157F7}" type="sibTrans" cxnId="{9D100D5D-983F-4A78-9DE4-1A86243ADB54}">
      <dgm:prSet/>
      <dgm:spPr/>
      <dgm:t>
        <a:bodyPr/>
        <a:lstStyle/>
        <a:p>
          <a:endParaRPr lang="x-es-XL"/>
        </a:p>
      </dgm:t>
    </dgm:pt>
    <dgm:pt modelId="{1FF4FA19-F2A7-4C48-9833-46C7BFDFD2A0}">
      <dgm:prSet custT="1"/>
      <dgm:spPr/>
      <dgm:t>
        <a:bodyPr/>
        <a:lstStyle/>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chemeClr val="bg1"/>
              </a:solidFill>
              <a:latin typeface="Arial" panose="020B0604020202020204" pitchFamily="34" charset="0"/>
              <a:ea typeface="+mn-ea"/>
              <a:cs typeface="Arial" panose="020B0604020202020204" pitchFamily="34" charset="0"/>
            </a:rPr>
            <a:t>Impulsa la productividad y el rendimiento</a:t>
          </a:r>
          <a:endParaRPr lang="x-es-XL" altLang="en-US" sz="900" kern="1200" dirty="0">
            <a:solidFill>
              <a:schemeClr val="bg1"/>
            </a:solidFill>
            <a:latin typeface="Arial" panose="020B0604020202020204" pitchFamily="34" charset="0"/>
            <a:ea typeface="+mn-ea"/>
            <a:cs typeface="Arial" panose="020B0604020202020204" pitchFamily="34" charset="0"/>
          </a:endParaRPr>
        </a:p>
      </dgm:t>
    </dgm:pt>
    <dgm:pt modelId="{6503C26F-1606-490B-AAC6-617C448D7B39}" type="parTrans" cxnId="{48B64B25-71B6-4569-8F8F-32A970B4FBD6}">
      <dgm:prSet/>
      <dgm:spPr/>
      <dgm:t>
        <a:bodyPr/>
        <a:lstStyle/>
        <a:p>
          <a:endParaRPr lang="x-es-XL"/>
        </a:p>
      </dgm:t>
    </dgm:pt>
    <dgm:pt modelId="{DCF09C15-2ED1-4D24-BEB0-2E3C468A675D}" type="sibTrans" cxnId="{48B64B25-71B6-4569-8F8F-32A970B4FBD6}">
      <dgm:prSet/>
      <dgm:spPr/>
      <dgm:t>
        <a:bodyPr/>
        <a:lstStyle/>
        <a:p>
          <a:endParaRPr lang="x-es-XL"/>
        </a:p>
      </dgm:t>
    </dgm:pt>
    <dgm:pt modelId="{0BB5BD17-7BA6-44D7-BACA-B4B565F76EF1}">
      <dgm:prSet custT="1"/>
      <dgm:spPr/>
      <dgm:t>
        <a:bodyPr/>
        <a:lstStyle/>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chemeClr val="bg1"/>
              </a:solidFill>
              <a:latin typeface="Arial" panose="020B0604020202020204" pitchFamily="34" charset="0"/>
              <a:ea typeface="+mn-ea"/>
              <a:cs typeface="Arial" panose="020B0604020202020204" pitchFamily="34" charset="0"/>
            </a:rPr>
            <a:t>Mejora la comunicación entre organizaciones</a:t>
          </a:r>
        </a:p>
      </dgm:t>
    </dgm:pt>
    <dgm:pt modelId="{7AF6F831-EF32-4CC5-8D58-413DF4902766}" type="parTrans" cxnId="{B135735B-D312-4913-B2AF-A765D5D21002}">
      <dgm:prSet/>
      <dgm:spPr/>
      <dgm:t>
        <a:bodyPr/>
        <a:lstStyle/>
        <a:p>
          <a:endParaRPr lang="x-es-XL"/>
        </a:p>
      </dgm:t>
    </dgm:pt>
    <dgm:pt modelId="{A1257A11-991E-44D0-8BD0-7887A5B90B99}" type="sibTrans" cxnId="{B135735B-D312-4913-B2AF-A765D5D21002}">
      <dgm:prSet/>
      <dgm:spPr/>
      <dgm:t>
        <a:bodyPr/>
        <a:lstStyle/>
        <a:p>
          <a:endParaRPr lang="x-es-XL"/>
        </a:p>
      </dgm:t>
    </dgm:pt>
    <dgm:pt modelId="{7B3EBB49-7135-4DEC-9D69-FDCA395A3691}">
      <dgm:prSet custT="1"/>
      <dgm:spPr/>
      <dgm:t>
        <a:bodyPr/>
        <a:lstStyle/>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chemeClr val="bg1"/>
              </a:solidFill>
              <a:latin typeface="Arial" panose="020B0604020202020204" pitchFamily="34" charset="0"/>
              <a:ea typeface="+mn-ea"/>
              <a:cs typeface="Arial" panose="020B0604020202020204" pitchFamily="34" charset="0"/>
            </a:rPr>
            <a:t>Brinda oportunidades de desarrollo a un costo bajo</a:t>
          </a:r>
        </a:p>
      </dgm:t>
    </dgm:pt>
    <dgm:pt modelId="{3D53B50C-65F3-4752-91B3-5E2002E5425D}" type="parTrans" cxnId="{D557AC30-9DF1-4A5C-8EEB-A0905873ED6D}">
      <dgm:prSet/>
      <dgm:spPr/>
      <dgm:t>
        <a:bodyPr/>
        <a:lstStyle/>
        <a:p>
          <a:endParaRPr lang="x-es-XL"/>
        </a:p>
      </dgm:t>
    </dgm:pt>
    <dgm:pt modelId="{C144B745-2342-404E-AA4E-0B460B3ED07A}" type="sibTrans" cxnId="{D557AC30-9DF1-4A5C-8EEB-A0905873ED6D}">
      <dgm:prSet/>
      <dgm:spPr/>
      <dgm:t>
        <a:bodyPr/>
        <a:lstStyle/>
        <a:p>
          <a:endParaRPr lang="x-es-XL"/>
        </a:p>
      </dgm:t>
    </dgm:pt>
    <dgm:pt modelId="{7564AE21-6604-4E94-A45F-F03D73673EA4}">
      <dgm:prSet custT="1"/>
      <dgm:spPr>
        <a:solidFill>
          <a:schemeClr val="accent4"/>
        </a:solidFill>
      </dgm:spPr>
      <dgm:t>
        <a:bodyPr/>
        <a:lstStyle/>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rgbClr val="002477"/>
              </a:solidFill>
              <a:latin typeface="Arial" panose="020B0604020202020204" pitchFamily="34" charset="0"/>
              <a:ea typeface="+mn-ea"/>
              <a:cs typeface="Arial" panose="020B0604020202020204" pitchFamily="34" charset="0"/>
            </a:rPr>
            <a:t>Aumenta la autoestima y la confianza al interactuar con altos directivos</a:t>
          </a:r>
        </a:p>
      </dgm:t>
    </dgm:pt>
    <dgm:pt modelId="{8966EA98-627C-4901-9A0A-DB72B31F7CDC}" type="parTrans" cxnId="{E112A0FF-76F9-43CF-BDEA-034A7066F4BE}">
      <dgm:prSet/>
      <dgm:spPr/>
    </dgm:pt>
    <dgm:pt modelId="{06AB2B74-3608-4211-9678-1AE2AC0A2E47}" type="sibTrans" cxnId="{E112A0FF-76F9-43CF-BDEA-034A7066F4BE}">
      <dgm:prSet/>
      <dgm:spPr/>
    </dgm:pt>
    <dgm:pt modelId="{1892D224-288E-4043-8789-4B4FDE1E8939}">
      <dgm:prSet custT="1"/>
      <dgm:spPr/>
      <dgm:t>
        <a:bodyPr/>
        <a:lstStyle/>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chemeClr val="bg1"/>
              </a:solidFill>
              <a:latin typeface="Arial" panose="020B0604020202020204" pitchFamily="34" charset="0"/>
              <a:ea typeface="+mn-ea"/>
              <a:cs typeface="Arial" panose="020B0604020202020204" pitchFamily="34" charset="0"/>
            </a:rPr>
            <a:t>Crea una cultura de desarrollo</a:t>
          </a:r>
        </a:p>
      </dgm:t>
    </dgm:pt>
    <dgm:pt modelId="{39F6EB6F-6A7C-41FF-BC3B-94639223C80F}" type="parTrans" cxnId="{05CAF9E8-A8C9-4E83-B554-3ACA78F0E313}">
      <dgm:prSet/>
      <dgm:spPr/>
    </dgm:pt>
    <dgm:pt modelId="{E46748B4-0569-496E-BBEC-FC2BF2BFC907}" type="sibTrans" cxnId="{05CAF9E8-A8C9-4E83-B554-3ACA78F0E313}">
      <dgm:prSet/>
      <dgm:spPr/>
    </dgm:pt>
    <dgm:pt modelId="{0DB84DA4-D459-4326-B773-560E321E7C19}" type="pres">
      <dgm:prSet presAssocID="{35FEA693-DD68-4897-B82F-FB4C88DA6FF2}" presName="Name0" presStyleCnt="0">
        <dgm:presLayoutVars>
          <dgm:dir/>
          <dgm:resizeHandles val="exact"/>
        </dgm:presLayoutVars>
      </dgm:prSet>
      <dgm:spPr/>
    </dgm:pt>
    <dgm:pt modelId="{39378320-D895-472D-9CBA-FA64AF70C02A}" type="pres">
      <dgm:prSet presAssocID="{D914E866-66FF-4021-A35D-7995D1FC5530}" presName="node" presStyleLbl="node1" presStyleIdx="0" presStyleCnt="3">
        <dgm:presLayoutVars>
          <dgm:bulletEnabled val="1"/>
        </dgm:presLayoutVars>
      </dgm:prSet>
      <dgm:spPr/>
    </dgm:pt>
    <dgm:pt modelId="{AA8E1027-95AC-46F1-8115-53CEF90E71DD}" type="pres">
      <dgm:prSet presAssocID="{D8A6C0EB-F7EA-4A46-BB4B-622BF694A2C9}" presName="sibTrans" presStyleCnt="0"/>
      <dgm:spPr/>
    </dgm:pt>
    <dgm:pt modelId="{8BB91A17-5FDB-4F75-89ED-BCCF6B9B83F8}" type="pres">
      <dgm:prSet presAssocID="{160B8B69-0EC3-4775-A15C-4A8CB7031797}" presName="node" presStyleLbl="node1" presStyleIdx="1" presStyleCnt="3">
        <dgm:presLayoutVars>
          <dgm:bulletEnabled val="1"/>
        </dgm:presLayoutVars>
      </dgm:prSet>
      <dgm:spPr/>
    </dgm:pt>
    <dgm:pt modelId="{6C5682F2-00A0-4813-9F1C-5889721789FE}" type="pres">
      <dgm:prSet presAssocID="{68F396AF-DF80-4744-B5A6-9C354722BE09}" presName="sibTrans" presStyleCnt="0"/>
      <dgm:spPr/>
    </dgm:pt>
    <dgm:pt modelId="{B2DCF419-8B2C-4296-8EA8-040AAC850D32}" type="pres">
      <dgm:prSet presAssocID="{85E5C247-FBC4-45A6-B24E-4C406A3284B4}" presName="node" presStyleLbl="node1" presStyleIdx="2" presStyleCnt="3">
        <dgm:presLayoutVars>
          <dgm:bulletEnabled val="1"/>
        </dgm:presLayoutVars>
      </dgm:prSet>
      <dgm:spPr/>
    </dgm:pt>
  </dgm:ptLst>
  <dgm:cxnLst>
    <dgm:cxn modelId="{5F414F02-7A00-41B4-A568-037677754D48}" srcId="{35FEA693-DD68-4897-B82F-FB4C88DA6FF2}" destId="{160B8B69-0EC3-4775-A15C-4A8CB7031797}" srcOrd="1" destOrd="0" parTransId="{6918AB77-6665-43BB-85E6-46BAE6D7BB1F}" sibTransId="{68F396AF-DF80-4744-B5A6-9C354722BE09}"/>
    <dgm:cxn modelId="{476B8206-6755-47ED-BB2B-0D5BA1BEDB14}" type="presOf" srcId="{0BB5BD17-7BA6-44D7-BACA-B4B565F76EF1}" destId="{B2DCF419-8B2C-4296-8EA8-040AAC850D32}" srcOrd="0" destOrd="5" presId="urn:microsoft.com/office/officeart/2005/8/layout/hList6"/>
    <dgm:cxn modelId="{60E08C07-D113-4F77-B203-A5277C2B881A}" type="presOf" srcId="{7B3EBB49-7135-4DEC-9D69-FDCA395A3691}" destId="{B2DCF419-8B2C-4296-8EA8-040AAC850D32}" srcOrd="0" destOrd="6" presId="urn:microsoft.com/office/officeart/2005/8/layout/hList6"/>
    <dgm:cxn modelId="{2A25EE0B-D5D0-4911-A6B5-56508EE3E3DE}" type="presOf" srcId="{1A5DC647-212E-4472-84A4-F49333B3C3ED}" destId="{39378320-D895-472D-9CBA-FA64AF70C02A}" srcOrd="0" destOrd="6" presId="urn:microsoft.com/office/officeart/2005/8/layout/hList6"/>
    <dgm:cxn modelId="{575BC310-7604-495E-9CC1-CFC7E7C11BD2}" type="presOf" srcId="{35FEA693-DD68-4897-B82F-FB4C88DA6FF2}" destId="{0DB84DA4-D459-4326-B773-560E321E7C19}" srcOrd="0" destOrd="0" presId="urn:microsoft.com/office/officeart/2005/8/layout/hList6"/>
    <dgm:cxn modelId="{A8123317-F3D0-4775-A68D-F86C3B62C429}" srcId="{35FEA693-DD68-4897-B82F-FB4C88DA6FF2}" destId="{D914E866-66FF-4021-A35D-7995D1FC5530}" srcOrd="0" destOrd="0" parTransId="{16B2EBE4-981F-45A7-8268-51119E1DB09B}" sibTransId="{D8A6C0EB-F7EA-4A46-BB4B-622BF694A2C9}"/>
    <dgm:cxn modelId="{3DDC8E1D-637B-4052-8EA2-E7C60D3C6751}" srcId="{D914E866-66FF-4021-A35D-7995D1FC5530}" destId="{6CD3798B-59B8-48EE-82A1-8C3002EFD151}" srcOrd="3" destOrd="0" parTransId="{F19F7616-7A8C-40E3-A742-C7326C107774}" sibTransId="{DD194F64-58B0-4297-A1CF-D6358D7FA5A7}"/>
    <dgm:cxn modelId="{48B64B25-71B6-4569-8F8F-32A970B4FBD6}" srcId="{85E5C247-FBC4-45A6-B24E-4C406A3284B4}" destId="{1FF4FA19-F2A7-4C48-9833-46C7BFDFD2A0}" srcOrd="3" destOrd="0" parTransId="{6503C26F-1606-490B-AAC6-617C448D7B39}" sibTransId="{DCF09C15-2ED1-4D24-BEB0-2E3C468A675D}"/>
    <dgm:cxn modelId="{82B75A2A-034F-418E-8735-FADF978FD970}" type="presOf" srcId="{1892D224-288E-4043-8789-4B4FDE1E8939}" destId="{B2DCF419-8B2C-4296-8EA8-040AAC850D32}" srcOrd="0" destOrd="2" presId="urn:microsoft.com/office/officeart/2005/8/layout/hList6"/>
    <dgm:cxn modelId="{F02C642B-68BA-4F31-9904-5EA10AFD8356}" srcId="{160B8B69-0EC3-4775-A15C-4A8CB7031797}" destId="{62C3F5DA-1889-452C-8E0E-09ED058AE3D2}" srcOrd="2" destOrd="0" parTransId="{A51F91DA-D4BB-4A8F-8AF0-8181F280E768}" sibTransId="{F5D5B588-70B0-4D07-BD3D-8F7968BF09A8}"/>
    <dgm:cxn modelId="{48A57A30-1765-49C9-97BA-27F15C4D353C}" type="presOf" srcId="{1FB07029-BFEA-4786-991D-345AB544CE57}" destId="{39378320-D895-472D-9CBA-FA64AF70C02A}" srcOrd="0" destOrd="2" presId="urn:microsoft.com/office/officeart/2005/8/layout/hList6"/>
    <dgm:cxn modelId="{D557AC30-9DF1-4A5C-8EEB-A0905873ED6D}" srcId="{85E5C247-FBC4-45A6-B24E-4C406A3284B4}" destId="{7B3EBB49-7135-4DEC-9D69-FDCA395A3691}" srcOrd="5" destOrd="0" parTransId="{3D53B50C-65F3-4752-91B3-5E2002E5425D}" sibTransId="{C144B745-2342-404E-AA4E-0B460B3ED07A}"/>
    <dgm:cxn modelId="{0C42F937-AF4D-40DF-A1C8-0828672C4891}" type="presOf" srcId="{85E5C247-FBC4-45A6-B24E-4C406A3284B4}" destId="{B2DCF419-8B2C-4296-8EA8-040AAC850D32}" srcOrd="0" destOrd="0" presId="urn:microsoft.com/office/officeart/2005/8/layout/hList6"/>
    <dgm:cxn modelId="{C841FB39-080C-4E8C-AA10-80613E66D461}" type="presOf" srcId="{710E13AB-D8D1-4F03-AA52-2DB272658373}" destId="{B2DCF419-8B2C-4296-8EA8-040AAC850D32}" srcOrd="0" destOrd="1" presId="urn:microsoft.com/office/officeart/2005/8/layout/hList6"/>
    <dgm:cxn modelId="{4E6B153C-F180-4906-9843-2D394308194E}" srcId="{85E5C247-FBC4-45A6-B24E-4C406A3284B4}" destId="{710E13AB-D8D1-4F03-AA52-2DB272658373}" srcOrd="0" destOrd="0" parTransId="{52290303-C863-41AE-B2C7-753B0EE58E76}" sibTransId="{5DB8D5BC-2666-42C1-BFC0-C54C8A3C471F}"/>
    <dgm:cxn modelId="{B135735B-D312-4913-B2AF-A765D5D21002}" srcId="{85E5C247-FBC4-45A6-B24E-4C406A3284B4}" destId="{0BB5BD17-7BA6-44D7-BACA-B4B565F76EF1}" srcOrd="4" destOrd="0" parTransId="{7AF6F831-EF32-4CC5-8D58-413DF4902766}" sibTransId="{A1257A11-991E-44D0-8BD0-7887A5B90B99}"/>
    <dgm:cxn modelId="{9D100D5D-983F-4A78-9DE4-1A86243ADB54}" srcId="{85E5C247-FBC4-45A6-B24E-4C406A3284B4}" destId="{A72625D7-8C5A-47D6-B4D7-676954CBF747}" srcOrd="2" destOrd="0" parTransId="{C6623E0B-F43B-4C5B-91A2-7911366C85D3}" sibTransId="{8C435892-E778-448A-B3AC-D79E4EB157F7}"/>
    <dgm:cxn modelId="{BD124C64-1DE6-4230-9A31-ADC0075C7BB2}" type="presOf" srcId="{EB8B78EF-9A52-466E-BB56-573DC06FCD19}" destId="{8BB91A17-5FDB-4F75-89ED-BCCF6B9B83F8}" srcOrd="0" destOrd="6" presId="urn:microsoft.com/office/officeart/2005/8/layout/hList6"/>
    <dgm:cxn modelId="{E1805B65-368D-4720-BF3D-D59866ED8EEF}" type="presOf" srcId="{D205515D-03FE-4856-8286-4A3ECBC468C6}" destId="{8BB91A17-5FDB-4F75-89ED-BCCF6B9B83F8}" srcOrd="0" destOrd="5" presId="urn:microsoft.com/office/officeart/2005/8/layout/hList6"/>
    <dgm:cxn modelId="{E4B74366-484F-427E-B81E-CB2DBB301956}" srcId="{D914E866-66FF-4021-A35D-7995D1FC5530}" destId="{1A5DC647-212E-4472-84A4-F49333B3C3ED}" srcOrd="5" destOrd="0" parTransId="{C3419A7D-80FC-445C-97B1-C5206F7CDDC3}" sibTransId="{2FC64038-1998-425F-8F08-79ED1435B1E5}"/>
    <dgm:cxn modelId="{9B96E94B-B95A-49B8-8541-7DDC5BA41068}" type="presOf" srcId="{62C3F5DA-1889-452C-8E0E-09ED058AE3D2}" destId="{8BB91A17-5FDB-4F75-89ED-BCCF6B9B83F8}" srcOrd="0" destOrd="3" presId="urn:microsoft.com/office/officeart/2005/8/layout/hList6"/>
    <dgm:cxn modelId="{72E3D86C-1125-42AF-B2BC-25735F3243FF}" type="presOf" srcId="{14076AA8-C92F-4235-B6C9-A56CEFE71001}" destId="{39378320-D895-472D-9CBA-FA64AF70C02A}" srcOrd="0" destOrd="1" presId="urn:microsoft.com/office/officeart/2005/8/layout/hList6"/>
    <dgm:cxn modelId="{7D4BAD52-A415-4865-880C-E6E22DB38DDA}" type="presOf" srcId="{D914E866-66FF-4021-A35D-7995D1FC5530}" destId="{39378320-D895-472D-9CBA-FA64AF70C02A}" srcOrd="0" destOrd="0" presId="urn:microsoft.com/office/officeart/2005/8/layout/hList6"/>
    <dgm:cxn modelId="{5DBEF476-1D60-4950-878D-A4E840C2E2A5}" srcId="{D914E866-66FF-4021-A35D-7995D1FC5530}" destId="{129342F8-939E-4952-A474-55D9E9524679}" srcOrd="2" destOrd="0" parTransId="{F2369124-9742-4DF4-8685-0FD8D681C553}" sibTransId="{B892ADA9-0077-4149-B7D3-CFB18E908ED2}"/>
    <dgm:cxn modelId="{4BC00586-B957-4FBF-B0F5-D0E40F43F174}" type="presOf" srcId="{1FF4FA19-F2A7-4C48-9833-46C7BFDFD2A0}" destId="{B2DCF419-8B2C-4296-8EA8-040AAC850D32}" srcOrd="0" destOrd="4" presId="urn:microsoft.com/office/officeart/2005/8/layout/hList6"/>
    <dgm:cxn modelId="{DDE4618B-6D87-4923-9A22-C50231E54DF9}" srcId="{35FEA693-DD68-4897-B82F-FB4C88DA6FF2}" destId="{85E5C247-FBC4-45A6-B24E-4C406A3284B4}" srcOrd="2" destOrd="0" parTransId="{17C257CB-B49B-4E65-B40F-44A949A17471}" sibTransId="{3474486B-B4F2-449C-8F97-934D4ACF79F0}"/>
    <dgm:cxn modelId="{5E53B38D-D725-4076-A351-A5E8C2D99E5E}" srcId="{160B8B69-0EC3-4775-A15C-4A8CB7031797}" destId="{D205515D-03FE-4856-8286-4A3ECBC468C6}" srcOrd="4" destOrd="0" parTransId="{80888EB2-BF36-465E-BB04-7138D9805DF9}" sibTransId="{4AE5C08B-93A3-4E59-8D80-84081D983E02}"/>
    <dgm:cxn modelId="{2D79929C-DDA1-4055-8319-E5DC53666068}" type="presOf" srcId="{160B8B69-0EC3-4775-A15C-4A8CB7031797}" destId="{8BB91A17-5FDB-4F75-89ED-BCCF6B9B83F8}" srcOrd="0" destOrd="0" presId="urn:microsoft.com/office/officeart/2005/8/layout/hList6"/>
    <dgm:cxn modelId="{EDD519A2-70EE-4F4C-AF4E-4D5920DB41D9}" srcId="{160B8B69-0EC3-4775-A15C-4A8CB7031797}" destId="{B16AB023-9645-44CC-9A5B-E1E871AD3BB6}" srcOrd="0" destOrd="0" parTransId="{507F1DE8-D206-473D-A8C3-0812E79C0BB9}" sibTransId="{50EAC461-CE34-4DA0-9A36-D655C416CE70}"/>
    <dgm:cxn modelId="{1696D4A2-2A7A-46DF-ADA7-9B6DE3DCA587}" srcId="{D914E866-66FF-4021-A35D-7995D1FC5530}" destId="{14076AA8-C92F-4235-B6C9-A56CEFE71001}" srcOrd="0" destOrd="0" parTransId="{4E6A3B50-1946-4518-BEE7-AAA869CA48D7}" sibTransId="{5B631CEA-EF4A-4AC6-B18D-A9A2E69501DE}"/>
    <dgm:cxn modelId="{7015D0A7-021F-473C-951B-85B19F8B3152}" srcId="{160B8B69-0EC3-4775-A15C-4A8CB7031797}" destId="{0F75FEBA-ACE4-4012-B357-A71477FBF7F6}" srcOrd="3" destOrd="0" parTransId="{72EB78A5-F725-4E5E-B7BB-CD24F35A879E}" sibTransId="{0704794B-78AF-4533-99FF-EAF3BD3D38D7}"/>
    <dgm:cxn modelId="{5D1E1AB8-3F34-4497-B3C7-EF00D5F27E54}" type="presOf" srcId="{377C76AF-1415-4185-B742-704414A1FCEB}" destId="{39378320-D895-472D-9CBA-FA64AF70C02A}" srcOrd="0" destOrd="5" presId="urn:microsoft.com/office/officeart/2005/8/layout/hList6"/>
    <dgm:cxn modelId="{16831FB8-FF6F-478D-88CC-D138B86E61CC}" type="presOf" srcId="{A72625D7-8C5A-47D6-B4D7-676954CBF747}" destId="{B2DCF419-8B2C-4296-8EA8-040AAC850D32}" srcOrd="0" destOrd="3" presId="urn:microsoft.com/office/officeart/2005/8/layout/hList6"/>
    <dgm:cxn modelId="{EFB075CE-AB6F-4826-A7FB-1C21F2CA9936}" srcId="{160B8B69-0EC3-4775-A15C-4A8CB7031797}" destId="{EB8B78EF-9A52-466E-BB56-573DC06FCD19}" srcOrd="5" destOrd="0" parTransId="{D4F25B28-1305-4D2A-8EC6-CFD58F1D446D}" sibTransId="{CA47998C-F7D4-4870-8CC6-0D6639A05EBB}"/>
    <dgm:cxn modelId="{203622D1-F215-496C-827E-38BEE14DA321}" type="presOf" srcId="{6CD3798B-59B8-48EE-82A1-8C3002EFD151}" destId="{39378320-D895-472D-9CBA-FA64AF70C02A}" srcOrd="0" destOrd="4" presId="urn:microsoft.com/office/officeart/2005/8/layout/hList6"/>
    <dgm:cxn modelId="{D937F8D1-2844-4FF8-A90F-97C832DE38A2}" type="presOf" srcId="{B16AB023-9645-44CC-9A5B-E1E871AD3BB6}" destId="{8BB91A17-5FDB-4F75-89ED-BCCF6B9B83F8}" srcOrd="0" destOrd="1" presId="urn:microsoft.com/office/officeart/2005/8/layout/hList6"/>
    <dgm:cxn modelId="{05CAF9E8-A8C9-4E83-B554-3ACA78F0E313}" srcId="{85E5C247-FBC4-45A6-B24E-4C406A3284B4}" destId="{1892D224-288E-4043-8789-4B4FDE1E8939}" srcOrd="1" destOrd="0" parTransId="{39F6EB6F-6A7C-41FF-BC3B-94639223C80F}" sibTransId="{E46748B4-0569-496E-BBEC-FC2BF2BFC907}"/>
    <dgm:cxn modelId="{0663A5EA-07D6-42CF-B351-87C740F5BC2A}" type="presOf" srcId="{7564AE21-6604-4E94-A45F-F03D73673EA4}" destId="{8BB91A17-5FDB-4F75-89ED-BCCF6B9B83F8}" srcOrd="0" destOrd="2" presId="urn:microsoft.com/office/officeart/2005/8/layout/hList6"/>
    <dgm:cxn modelId="{F07D66EF-EC9F-4FE3-A0A7-F9897A4A4879}" srcId="{D914E866-66FF-4021-A35D-7995D1FC5530}" destId="{377C76AF-1415-4185-B742-704414A1FCEB}" srcOrd="4" destOrd="0" parTransId="{CD9D4FA3-BB07-4D98-A19C-CB431712C36D}" sibTransId="{125B0398-788E-4277-8C62-1EF0E388FAEA}"/>
    <dgm:cxn modelId="{C19287EF-74E0-45CC-8FCA-C44D063AB815}" srcId="{D914E866-66FF-4021-A35D-7995D1FC5530}" destId="{1FB07029-BFEA-4786-991D-345AB544CE57}" srcOrd="1" destOrd="0" parTransId="{7A5C8957-BE71-46BF-9478-757168959C2D}" sibTransId="{A991BF9E-3218-4369-9399-0586C48255EB}"/>
    <dgm:cxn modelId="{F6F08EF1-A769-4BEB-9A5F-BADE750F0FC4}" type="presOf" srcId="{129342F8-939E-4952-A474-55D9E9524679}" destId="{39378320-D895-472D-9CBA-FA64AF70C02A}" srcOrd="0" destOrd="3" presId="urn:microsoft.com/office/officeart/2005/8/layout/hList6"/>
    <dgm:cxn modelId="{68CEB5F8-4C9D-414C-815C-A00E7F775CDA}" type="presOf" srcId="{0F75FEBA-ACE4-4012-B357-A71477FBF7F6}" destId="{8BB91A17-5FDB-4F75-89ED-BCCF6B9B83F8}" srcOrd="0" destOrd="4" presId="urn:microsoft.com/office/officeart/2005/8/layout/hList6"/>
    <dgm:cxn modelId="{E112A0FF-76F9-43CF-BDEA-034A7066F4BE}" srcId="{160B8B69-0EC3-4775-A15C-4A8CB7031797}" destId="{7564AE21-6604-4E94-A45F-F03D73673EA4}" srcOrd="1" destOrd="0" parTransId="{8966EA98-627C-4901-9A0A-DB72B31F7CDC}" sibTransId="{06AB2B74-3608-4211-9678-1AE2AC0A2E47}"/>
    <dgm:cxn modelId="{D47DA5B4-0343-4824-8CA5-9B7757EE15A6}" type="presParOf" srcId="{0DB84DA4-D459-4326-B773-560E321E7C19}" destId="{39378320-D895-472D-9CBA-FA64AF70C02A}" srcOrd="0" destOrd="0" presId="urn:microsoft.com/office/officeart/2005/8/layout/hList6"/>
    <dgm:cxn modelId="{9631FB5E-1BBA-49D2-A096-48935A97D119}" type="presParOf" srcId="{0DB84DA4-D459-4326-B773-560E321E7C19}" destId="{AA8E1027-95AC-46F1-8115-53CEF90E71DD}" srcOrd="1" destOrd="0" presId="urn:microsoft.com/office/officeart/2005/8/layout/hList6"/>
    <dgm:cxn modelId="{EC7117A6-4863-4B79-B9CE-8E37DC42F482}" type="presParOf" srcId="{0DB84DA4-D459-4326-B773-560E321E7C19}" destId="{8BB91A17-5FDB-4F75-89ED-BCCF6B9B83F8}" srcOrd="2" destOrd="0" presId="urn:microsoft.com/office/officeart/2005/8/layout/hList6"/>
    <dgm:cxn modelId="{F36E63D9-60DA-46FE-BD24-8862F72CF8F7}" type="presParOf" srcId="{0DB84DA4-D459-4326-B773-560E321E7C19}" destId="{6C5682F2-00A0-4813-9F1C-5889721789FE}" srcOrd="3" destOrd="0" presId="urn:microsoft.com/office/officeart/2005/8/layout/hList6"/>
    <dgm:cxn modelId="{17A9D4D3-CC03-44EC-A385-5A5DC30EB64B}" type="presParOf" srcId="{0DB84DA4-D459-4326-B773-560E321E7C19}" destId="{B2DCF419-8B2C-4296-8EA8-040AAC850D3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9C213-3BC5-436F-99E6-0430C4D4E475}">
      <dsp:nvSpPr>
        <dsp:cNvPr id="0" name=""/>
        <dsp:cNvSpPr/>
      </dsp:nvSpPr>
      <dsp:spPr>
        <a:xfrm>
          <a:off x="0" y="344459"/>
          <a:ext cx="5266765" cy="4536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744301-F1C7-4E46-B0C3-DDAD53C7615B}">
      <dsp:nvSpPr>
        <dsp:cNvPr id="0" name=""/>
        <dsp:cNvSpPr/>
      </dsp:nvSpPr>
      <dsp:spPr>
        <a:xfrm>
          <a:off x="263338" y="78779"/>
          <a:ext cx="3686735" cy="53136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50" tIns="0" rIns="139350" bIns="0" numCol="1" spcCol="1270" anchor="ctr" anchorCtr="0">
          <a:noAutofit/>
        </a:bodyPr>
        <a:lstStyle/>
        <a:p>
          <a:pPr marL="0" lvl="0" indent="0" algn="l" defTabSz="622300" rtl="0">
            <a:lnSpc>
              <a:spcPct val="90000"/>
            </a:lnSpc>
            <a:spcBef>
              <a:spcPct val="0"/>
            </a:spcBef>
            <a:spcAft>
              <a:spcPct val="35000"/>
            </a:spcAft>
            <a:buNone/>
          </a:pPr>
          <a:r>
            <a:rPr lang="x-es-XL" sz="1400" b="0" i="0" u="none" kern="1200" baseline="0"/>
            <a:t>Entender el valor</a:t>
          </a:r>
        </a:p>
      </dsp:txBody>
      <dsp:txXfrm>
        <a:off x="289277" y="104718"/>
        <a:ext cx="3634857" cy="479482"/>
      </dsp:txXfrm>
    </dsp:sp>
    <dsp:sp modelId="{C7EA4ABB-CE1C-44DB-A6DE-1D8635C1B974}">
      <dsp:nvSpPr>
        <dsp:cNvPr id="0" name=""/>
        <dsp:cNvSpPr/>
      </dsp:nvSpPr>
      <dsp:spPr>
        <a:xfrm>
          <a:off x="0" y="1160939"/>
          <a:ext cx="5266765" cy="453600"/>
        </a:xfrm>
        <a:prstGeom prst="rect">
          <a:avLst/>
        </a:prstGeom>
        <a:solidFill>
          <a:schemeClr val="lt1">
            <a:alpha val="90000"/>
            <a:hueOff val="0"/>
            <a:satOff val="0"/>
            <a:lumOff val="0"/>
            <a:alphaOff val="0"/>
          </a:schemeClr>
        </a:solidFill>
        <a:ln w="12700" cap="flat" cmpd="sng" algn="ctr">
          <a:solidFill>
            <a:schemeClr val="accent1">
              <a:shade val="50000"/>
              <a:hueOff val="311217"/>
              <a:satOff val="-43695"/>
              <a:lumOff val="283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43BB0A-067A-4AD0-8F87-E4BD05959B96}">
      <dsp:nvSpPr>
        <dsp:cNvPr id="0" name=""/>
        <dsp:cNvSpPr/>
      </dsp:nvSpPr>
      <dsp:spPr>
        <a:xfrm>
          <a:off x="263338" y="895259"/>
          <a:ext cx="3686735" cy="531360"/>
        </a:xfrm>
        <a:prstGeom prst="roundRect">
          <a:avLst/>
        </a:prstGeom>
        <a:solidFill>
          <a:schemeClr val="accent1">
            <a:shade val="50000"/>
            <a:hueOff val="311217"/>
            <a:satOff val="-43695"/>
            <a:lumOff val="283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50" tIns="0" rIns="139350" bIns="0" numCol="1" spcCol="1270" anchor="ctr" anchorCtr="0">
          <a:noAutofit/>
        </a:bodyPr>
        <a:lstStyle/>
        <a:p>
          <a:pPr marL="0" lvl="0" indent="0" algn="l" defTabSz="622300" rtl="0">
            <a:lnSpc>
              <a:spcPct val="90000"/>
            </a:lnSpc>
            <a:spcBef>
              <a:spcPct val="0"/>
            </a:spcBef>
            <a:spcAft>
              <a:spcPct val="35000"/>
            </a:spcAft>
            <a:buNone/>
          </a:pPr>
          <a:r>
            <a:rPr lang="x-es-XL" sz="1400" b="0" i="0" u="none" kern="1200" baseline="0"/>
            <a:t>Construir la relación</a:t>
          </a:r>
        </a:p>
      </dsp:txBody>
      <dsp:txXfrm>
        <a:off x="289277" y="921198"/>
        <a:ext cx="3634857" cy="479482"/>
      </dsp:txXfrm>
    </dsp:sp>
    <dsp:sp modelId="{3DEBB22D-12AB-4254-9EFD-E8EA8884381D}">
      <dsp:nvSpPr>
        <dsp:cNvPr id="0" name=""/>
        <dsp:cNvSpPr/>
      </dsp:nvSpPr>
      <dsp:spPr>
        <a:xfrm>
          <a:off x="0" y="1977419"/>
          <a:ext cx="5266765" cy="453600"/>
        </a:xfrm>
        <a:prstGeom prst="rect">
          <a:avLst/>
        </a:prstGeom>
        <a:solidFill>
          <a:schemeClr val="lt1">
            <a:alpha val="90000"/>
            <a:hueOff val="0"/>
            <a:satOff val="0"/>
            <a:lumOff val="0"/>
            <a:alphaOff val="0"/>
          </a:schemeClr>
        </a:solidFill>
        <a:ln w="12700" cap="flat" cmpd="sng" algn="ctr">
          <a:solidFill>
            <a:schemeClr val="accent1">
              <a:shade val="50000"/>
              <a:hueOff val="622434"/>
              <a:satOff val="-87390"/>
              <a:lumOff val="5669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AFF013-60AD-487F-A936-B5D89CA58A6C}">
      <dsp:nvSpPr>
        <dsp:cNvPr id="0" name=""/>
        <dsp:cNvSpPr/>
      </dsp:nvSpPr>
      <dsp:spPr>
        <a:xfrm>
          <a:off x="263338" y="1711739"/>
          <a:ext cx="3686735" cy="531360"/>
        </a:xfrm>
        <a:prstGeom prst="roundRect">
          <a:avLst/>
        </a:prstGeom>
        <a:solidFill>
          <a:schemeClr val="tx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50" tIns="0" rIns="139350" bIns="0" numCol="1" spcCol="1270" anchor="ctr" anchorCtr="0">
          <a:noAutofit/>
        </a:bodyPr>
        <a:lstStyle/>
        <a:p>
          <a:pPr marL="0" lvl="0" indent="0" algn="l" defTabSz="622300" rtl="0">
            <a:lnSpc>
              <a:spcPct val="90000"/>
            </a:lnSpc>
            <a:spcBef>
              <a:spcPct val="0"/>
            </a:spcBef>
            <a:spcAft>
              <a:spcPct val="35000"/>
            </a:spcAft>
            <a:buNone/>
          </a:pPr>
          <a:r>
            <a:rPr lang="x-es-XL" sz="1400" b="0" i="0" u="none" kern="1200" baseline="0"/>
            <a:t>Mantener la relación</a:t>
          </a:r>
        </a:p>
      </dsp:txBody>
      <dsp:txXfrm>
        <a:off x="289277" y="1737678"/>
        <a:ext cx="3634857" cy="479482"/>
      </dsp:txXfrm>
    </dsp:sp>
    <dsp:sp modelId="{C4A0545E-EA25-42BD-B7DC-963E64A1298F}">
      <dsp:nvSpPr>
        <dsp:cNvPr id="0" name=""/>
        <dsp:cNvSpPr/>
      </dsp:nvSpPr>
      <dsp:spPr>
        <a:xfrm>
          <a:off x="0" y="2793899"/>
          <a:ext cx="5266765" cy="453600"/>
        </a:xfrm>
        <a:prstGeom prst="rect">
          <a:avLst/>
        </a:prstGeom>
        <a:solidFill>
          <a:schemeClr val="lt1">
            <a:alpha val="90000"/>
            <a:hueOff val="0"/>
            <a:satOff val="0"/>
            <a:lumOff val="0"/>
            <a:alphaOff val="0"/>
          </a:schemeClr>
        </a:solidFill>
        <a:ln w="12700" cap="flat" cmpd="sng" algn="ctr">
          <a:solidFill>
            <a:schemeClr val="accent1">
              <a:shade val="50000"/>
              <a:hueOff val="311217"/>
              <a:satOff val="-43695"/>
              <a:lumOff val="283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F1AB2-2C75-45FE-98F0-71BB7C35740B}">
      <dsp:nvSpPr>
        <dsp:cNvPr id="0" name=""/>
        <dsp:cNvSpPr/>
      </dsp:nvSpPr>
      <dsp:spPr>
        <a:xfrm>
          <a:off x="263338" y="2528219"/>
          <a:ext cx="3686735" cy="531360"/>
        </a:xfrm>
        <a:prstGeom prst="roundRect">
          <a:avLst/>
        </a:prstGeom>
        <a:solidFill>
          <a:schemeClr val="accent1">
            <a:shade val="50000"/>
            <a:hueOff val="311217"/>
            <a:satOff val="-43695"/>
            <a:lumOff val="283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50" tIns="0" rIns="139350" bIns="0" numCol="1" spcCol="1270" anchor="ctr" anchorCtr="0">
          <a:noAutofit/>
        </a:bodyPr>
        <a:lstStyle/>
        <a:p>
          <a:pPr marL="0" lvl="0" indent="0" algn="l" defTabSz="622300" rtl="0">
            <a:lnSpc>
              <a:spcPct val="90000"/>
            </a:lnSpc>
            <a:spcBef>
              <a:spcPct val="0"/>
            </a:spcBef>
            <a:spcAft>
              <a:spcPct val="35000"/>
            </a:spcAft>
            <a:buNone/>
          </a:pPr>
          <a:r>
            <a:rPr lang="x-es-XL" sz="1400" b="0" i="0" u="none" kern="1200" baseline="0" dirty="0"/>
            <a:t>Evaluar la relación</a:t>
          </a:r>
        </a:p>
      </dsp:txBody>
      <dsp:txXfrm>
        <a:off x="289277" y="2554158"/>
        <a:ext cx="3634857"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78320-D895-472D-9CBA-FA64AF70C02A}">
      <dsp:nvSpPr>
        <dsp:cNvPr id="0" name=""/>
        <dsp:cNvSpPr/>
      </dsp:nvSpPr>
      <dsp:spPr>
        <a:xfrm rot="16200000">
          <a:off x="-995632" y="996330"/>
          <a:ext cx="3805451" cy="1812790"/>
        </a:xfrm>
        <a:prstGeom prst="flowChartManualOperati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rtl="0">
            <a:lnSpc>
              <a:spcPct val="90000"/>
            </a:lnSpc>
            <a:spcBef>
              <a:spcPct val="0"/>
            </a:spcBef>
            <a:spcAft>
              <a:spcPct val="35000"/>
            </a:spcAft>
            <a:buNone/>
          </a:pPr>
          <a:r>
            <a:rPr lang="x-es-XL" sz="1200" b="1" i="0" u="none" kern="1200" baseline="0" dirty="0">
              <a:solidFill>
                <a:schemeClr val="accent1"/>
              </a:solidFill>
            </a:rPr>
            <a:t>Beneficios para</a:t>
          </a:r>
          <a:br>
            <a:rPr lang="en-US" sz="1200" b="1" i="0" u="none" kern="1200" baseline="0" dirty="0">
              <a:solidFill>
                <a:schemeClr val="accent1"/>
              </a:solidFill>
            </a:rPr>
          </a:br>
          <a:r>
            <a:rPr lang="x-es-XL" sz="1200" b="1" i="0" u="none" kern="1200" baseline="0" dirty="0">
              <a:solidFill>
                <a:schemeClr val="accent1"/>
              </a:solidFill>
            </a:rPr>
            <a:t>el instructor</a:t>
          </a:r>
          <a:endParaRPr lang="x-es-XL" sz="1200" b="1" kern="1200" dirty="0">
            <a:solidFill>
              <a:schemeClr val="accent1"/>
            </a:solidFill>
          </a:endParaRP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chemeClr val="accent1"/>
              </a:solidFill>
              <a:latin typeface="Arial" panose="020B0604020202020204" pitchFamily="34" charset="0"/>
              <a:cs typeface="Arial" panose="020B0604020202020204" pitchFamily="34" charset="0"/>
            </a:rPr>
            <a:t>Promueve el autoconocimiento</a:t>
          </a:r>
          <a:endParaRPr lang="x-es-XL" sz="900" kern="1200" dirty="0">
            <a:solidFill>
              <a:schemeClr val="accent1"/>
            </a:solidFill>
            <a:latin typeface="Arial" panose="020B0604020202020204" pitchFamily="34" charset="0"/>
            <a:cs typeface="Arial" panose="020B0604020202020204" pitchFamily="34" charset="0"/>
          </a:endParaRP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chemeClr val="accent1"/>
              </a:solidFill>
              <a:latin typeface="Arial" panose="020B0604020202020204" pitchFamily="34" charset="0"/>
              <a:cs typeface="Arial" panose="020B0604020202020204" pitchFamily="34" charset="0"/>
            </a:rPr>
            <a:t>Amplía la red de profesionales del instructor</a:t>
          </a: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chemeClr val="accent1"/>
              </a:solidFill>
              <a:latin typeface="Arial" panose="020B0604020202020204" pitchFamily="34" charset="0"/>
              <a:cs typeface="Arial" panose="020B0604020202020204" pitchFamily="34" charset="0"/>
            </a:rPr>
            <a:t>Mejora las habilidades de dirección</a:t>
          </a: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chemeClr val="accent1"/>
              </a:solidFill>
              <a:latin typeface="Arial" panose="020B0604020202020204" pitchFamily="34" charset="0"/>
              <a:cs typeface="Arial" panose="020B0604020202020204" pitchFamily="34" charset="0"/>
            </a:rPr>
            <a:t>Mejora el conocimiento sobre el personal disponible en la organización</a:t>
          </a: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chemeClr val="accent1"/>
              </a:solidFill>
              <a:latin typeface="Arial" panose="020B0604020202020204" pitchFamily="34" charset="0"/>
              <a:cs typeface="Arial" panose="020B0604020202020204" pitchFamily="34" charset="0"/>
            </a:rPr>
            <a:t>Aumenta la probabilidad de lograr un ascenso</a:t>
          </a: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chemeClr val="accent1"/>
              </a:solidFill>
              <a:latin typeface="Arial" panose="020B0604020202020204" pitchFamily="34" charset="0"/>
              <a:cs typeface="Arial" panose="020B0604020202020204" pitchFamily="34" charset="0"/>
            </a:rPr>
            <a:t>Logra mayor notoriedad</a:t>
          </a:r>
          <a:br>
            <a:rPr lang="en-US" sz="900" b="0" i="0" u="none" kern="1200" baseline="0" dirty="0">
              <a:solidFill>
                <a:schemeClr val="accent1"/>
              </a:solidFill>
              <a:latin typeface="Arial" panose="020B0604020202020204" pitchFamily="34" charset="0"/>
              <a:cs typeface="Arial" panose="020B0604020202020204" pitchFamily="34" charset="0"/>
            </a:rPr>
          </a:br>
          <a:r>
            <a:rPr lang="x-es-XL" sz="900" b="0" i="0" u="none" kern="1200" baseline="0" dirty="0">
              <a:solidFill>
                <a:schemeClr val="accent1"/>
              </a:solidFill>
              <a:latin typeface="Arial" panose="020B0604020202020204" pitchFamily="34" charset="0"/>
              <a:cs typeface="Arial" panose="020B0604020202020204" pitchFamily="34" charset="0"/>
            </a:rPr>
            <a:t>en la organización </a:t>
          </a:r>
        </a:p>
      </dsp:txBody>
      <dsp:txXfrm rot="5400000">
        <a:off x="698" y="761090"/>
        <a:ext cx="1812790" cy="2283271"/>
      </dsp:txXfrm>
    </dsp:sp>
    <dsp:sp modelId="{8BB91A17-5FDB-4F75-89ED-BCCF6B9B83F8}">
      <dsp:nvSpPr>
        <dsp:cNvPr id="0" name=""/>
        <dsp:cNvSpPr/>
      </dsp:nvSpPr>
      <dsp:spPr>
        <a:xfrm rot="16200000">
          <a:off x="953116" y="996330"/>
          <a:ext cx="3805451" cy="1812790"/>
        </a:xfrm>
        <a:prstGeom prst="flowChartManualOperati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rtl="0">
            <a:lnSpc>
              <a:spcPct val="90000"/>
            </a:lnSpc>
            <a:spcBef>
              <a:spcPct val="0"/>
            </a:spcBef>
            <a:spcAft>
              <a:spcPct val="35000"/>
            </a:spcAft>
            <a:buNone/>
          </a:pPr>
          <a:r>
            <a:rPr lang="x-es-XL" sz="1200" b="1" i="0" u="none" kern="1200" baseline="0" dirty="0">
              <a:solidFill>
                <a:schemeClr val="accent1"/>
              </a:solidFill>
            </a:rPr>
            <a:t>Beneficios para</a:t>
          </a:r>
          <a:br>
            <a:rPr lang="en-US" sz="1200" b="1" i="0" u="none" kern="1200" baseline="0" dirty="0">
              <a:solidFill>
                <a:schemeClr val="accent1"/>
              </a:solidFill>
            </a:rPr>
          </a:br>
          <a:r>
            <a:rPr lang="x-es-XL" sz="1200" b="1" i="0" u="none" kern="1200" baseline="0" dirty="0">
              <a:solidFill>
                <a:schemeClr val="accent1"/>
              </a:solidFill>
            </a:rPr>
            <a:t>el alumno</a:t>
          </a:r>
          <a:endParaRPr lang="x-es-XL" sz="1200" b="1" kern="1200" dirty="0">
            <a:solidFill>
              <a:schemeClr val="accent1"/>
            </a:solidFill>
          </a:endParaRP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rgbClr val="002477"/>
              </a:solidFill>
              <a:latin typeface="Arial" panose="020B0604020202020204" pitchFamily="34" charset="0"/>
              <a:ea typeface="+mn-ea"/>
              <a:cs typeface="Arial" panose="020B0604020202020204" pitchFamily="34" charset="0"/>
            </a:rPr>
            <a:t>Acelera el desarrollo</a:t>
          </a: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rgbClr val="002477"/>
              </a:solidFill>
              <a:latin typeface="Arial" panose="020B0604020202020204" pitchFamily="34" charset="0"/>
              <a:ea typeface="+mn-ea"/>
              <a:cs typeface="Arial" panose="020B0604020202020204" pitchFamily="34" charset="0"/>
            </a:rPr>
            <a:t>Aumenta la autoestima y la confianza al interactuar con altos directivos</a:t>
          </a: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rgbClr val="002477"/>
              </a:solidFill>
              <a:latin typeface="Arial" panose="020B0604020202020204" pitchFamily="34" charset="0"/>
              <a:ea typeface="+mn-ea"/>
              <a:cs typeface="Arial" panose="020B0604020202020204" pitchFamily="34" charset="0"/>
            </a:rPr>
            <a:t>Amplía la red de profesionales de alto potencial</a:t>
          </a: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rgbClr val="002477"/>
              </a:solidFill>
              <a:latin typeface="Arial" panose="020B0604020202020204" pitchFamily="34" charset="0"/>
              <a:ea typeface="+mn-ea"/>
              <a:cs typeface="Arial" panose="020B0604020202020204" pitchFamily="34" charset="0"/>
            </a:rPr>
            <a:t>Mejora la satisfacción y la eficacia en el trabajo</a:t>
          </a: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rgbClr val="002477"/>
              </a:solidFill>
              <a:latin typeface="Arial" panose="020B0604020202020204" pitchFamily="34" charset="0"/>
              <a:ea typeface="+mn-ea"/>
              <a:cs typeface="Arial" panose="020B0604020202020204" pitchFamily="34" charset="0"/>
            </a:rPr>
            <a:t>Aumenta la probabilidad de lograr un ascenso</a:t>
          </a: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rgbClr val="002477"/>
              </a:solidFill>
              <a:latin typeface="Arial" panose="020B0604020202020204" pitchFamily="34" charset="0"/>
              <a:ea typeface="+mn-ea"/>
              <a:cs typeface="Arial" panose="020B0604020202020204" pitchFamily="34" charset="0"/>
            </a:rPr>
            <a:t>Amplía la perspectiva y los conocimientos de las diversas funciones</a:t>
          </a:r>
        </a:p>
      </dsp:txBody>
      <dsp:txXfrm rot="5400000">
        <a:off x="1949446" y="761090"/>
        <a:ext cx="1812790" cy="2283271"/>
      </dsp:txXfrm>
    </dsp:sp>
    <dsp:sp modelId="{B2DCF419-8B2C-4296-8EA8-040AAC850D32}">
      <dsp:nvSpPr>
        <dsp:cNvPr id="0" name=""/>
        <dsp:cNvSpPr/>
      </dsp:nvSpPr>
      <dsp:spPr>
        <a:xfrm rot="16200000">
          <a:off x="2901866" y="996330"/>
          <a:ext cx="3805451" cy="181279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rtl="0">
            <a:lnSpc>
              <a:spcPct val="90000"/>
            </a:lnSpc>
            <a:spcBef>
              <a:spcPct val="0"/>
            </a:spcBef>
            <a:spcAft>
              <a:spcPct val="35000"/>
            </a:spcAft>
            <a:buNone/>
          </a:pPr>
          <a:r>
            <a:rPr lang="x-es-XL" sz="1200" b="1" i="0" u="none" kern="1200" baseline="0" dirty="0"/>
            <a:t>Beneficios para</a:t>
          </a:r>
          <a:br>
            <a:rPr lang="en-US" sz="1200" b="1" i="0" u="none" kern="1200" baseline="0" dirty="0"/>
          </a:br>
          <a:r>
            <a:rPr lang="x-es-XL" sz="1200" b="1" i="0" u="none" kern="1200" baseline="0" dirty="0"/>
            <a:t>la organización</a:t>
          </a:r>
          <a:endParaRPr lang="x-es-XL" sz="1200" b="1" kern="1200" dirty="0"/>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chemeClr val="bg1"/>
              </a:solidFill>
              <a:latin typeface="Arial" panose="020B0604020202020204" pitchFamily="34" charset="0"/>
              <a:ea typeface="+mn-ea"/>
              <a:cs typeface="Arial" panose="020B0604020202020204" pitchFamily="34" charset="0"/>
            </a:rPr>
            <a:t>Desarrolla al personal de reserva</a:t>
          </a: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chemeClr val="bg1"/>
              </a:solidFill>
              <a:latin typeface="Arial" panose="020B0604020202020204" pitchFamily="34" charset="0"/>
              <a:ea typeface="+mn-ea"/>
              <a:cs typeface="Arial" panose="020B0604020202020204" pitchFamily="34" charset="0"/>
            </a:rPr>
            <a:t>Crea una cultura de desarrollo</a:t>
          </a: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dirty="0">
              <a:solidFill>
                <a:schemeClr val="bg1"/>
              </a:solidFill>
              <a:latin typeface="Arial" panose="020B0604020202020204" pitchFamily="34" charset="0"/>
              <a:ea typeface="+mn-ea"/>
              <a:cs typeface="Arial" panose="020B0604020202020204" pitchFamily="34" charset="0"/>
            </a:rPr>
            <a:t>Fomenta el compromiso y la retención de los empleados</a:t>
          </a: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chemeClr val="bg1"/>
              </a:solidFill>
              <a:latin typeface="Arial" panose="020B0604020202020204" pitchFamily="34" charset="0"/>
              <a:ea typeface="+mn-ea"/>
              <a:cs typeface="Arial" panose="020B0604020202020204" pitchFamily="34" charset="0"/>
            </a:rPr>
            <a:t>Impulsa la productividad y el rendimiento</a:t>
          </a:r>
          <a:endParaRPr lang="x-es-XL" altLang="en-US" sz="900" kern="1200" dirty="0">
            <a:solidFill>
              <a:schemeClr val="bg1"/>
            </a:solidFill>
            <a:latin typeface="Arial" panose="020B0604020202020204" pitchFamily="34" charset="0"/>
            <a:ea typeface="+mn-ea"/>
            <a:cs typeface="Arial" panose="020B0604020202020204" pitchFamily="34" charset="0"/>
          </a:endParaRP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chemeClr val="bg1"/>
              </a:solidFill>
              <a:latin typeface="Arial" panose="020B0604020202020204" pitchFamily="34" charset="0"/>
              <a:ea typeface="+mn-ea"/>
              <a:cs typeface="Arial" panose="020B0604020202020204" pitchFamily="34" charset="0"/>
            </a:rPr>
            <a:t>Mejora la comunicación entre organizaciones</a:t>
          </a:r>
        </a:p>
        <a:p>
          <a:pPr marL="182880" lvl="1" indent="-182880" algn="l" defTabSz="400050" rtl="0">
            <a:lnSpc>
              <a:spcPct val="90000"/>
            </a:lnSpc>
            <a:spcBef>
              <a:spcPct val="0"/>
            </a:spcBef>
            <a:spcAft>
              <a:spcPts val="600"/>
            </a:spcAft>
            <a:buFont typeface="Wingdings" panose="05000000000000000000" pitchFamily="2" charset="2"/>
            <a:buChar char="§"/>
          </a:pPr>
          <a:r>
            <a:rPr lang="x-es-XL" sz="900" b="0" i="0" u="none" kern="1200" baseline="0">
              <a:solidFill>
                <a:schemeClr val="bg1"/>
              </a:solidFill>
              <a:latin typeface="Arial" panose="020B0604020202020204" pitchFamily="34" charset="0"/>
              <a:ea typeface="+mn-ea"/>
              <a:cs typeface="Arial" panose="020B0604020202020204" pitchFamily="34" charset="0"/>
            </a:rPr>
            <a:t>Brinda oportunidades de desarrollo a un costo bajo</a:t>
          </a:r>
        </a:p>
      </dsp:txBody>
      <dsp:txXfrm rot="5400000">
        <a:off x="3898196" y="761090"/>
        <a:ext cx="1812790" cy="228327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12/9/2020</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12/9/2020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dirty="0"/>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1</a:t>
            </a:fld>
            <a:endParaRPr lang="x-es-XL" dirty="0"/>
          </a:p>
        </p:txBody>
      </p:sp>
    </p:spTree>
    <p:extLst>
      <p:ext uri="{BB962C8B-B14F-4D97-AF65-F5344CB8AC3E}">
        <p14:creationId xmlns:p14="http://schemas.microsoft.com/office/powerpoint/2010/main" val="217345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10</a:t>
            </a:fld>
            <a:endParaRPr lang="x-es-XL" dirty="0"/>
          </a:p>
        </p:txBody>
      </p:sp>
    </p:spTree>
    <p:extLst>
      <p:ext uri="{BB962C8B-B14F-4D97-AF65-F5344CB8AC3E}">
        <p14:creationId xmlns:p14="http://schemas.microsoft.com/office/powerpoint/2010/main" val="3027063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12</a:t>
            </a:fld>
            <a:endParaRPr lang="x-es-XL" dirty="0"/>
          </a:p>
        </p:txBody>
      </p:sp>
    </p:spTree>
    <p:extLst>
      <p:ext uri="{BB962C8B-B14F-4D97-AF65-F5344CB8AC3E}">
        <p14:creationId xmlns:p14="http://schemas.microsoft.com/office/powerpoint/2010/main" val="116188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15</a:t>
            </a:fld>
            <a:endParaRPr lang="x-es-XL" dirty="0"/>
          </a:p>
        </p:txBody>
      </p:sp>
    </p:spTree>
    <p:extLst>
      <p:ext uri="{BB962C8B-B14F-4D97-AF65-F5344CB8AC3E}">
        <p14:creationId xmlns:p14="http://schemas.microsoft.com/office/powerpoint/2010/main" val="1250038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16</a:t>
            </a:fld>
            <a:endParaRPr lang="x-es-XL" dirty="0"/>
          </a:p>
        </p:txBody>
      </p:sp>
    </p:spTree>
    <p:extLst>
      <p:ext uri="{BB962C8B-B14F-4D97-AF65-F5344CB8AC3E}">
        <p14:creationId xmlns:p14="http://schemas.microsoft.com/office/powerpoint/2010/main" val="2456800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17</a:t>
            </a:fld>
            <a:endParaRPr lang="x-es-XL" dirty="0"/>
          </a:p>
        </p:txBody>
      </p:sp>
    </p:spTree>
    <p:extLst>
      <p:ext uri="{BB962C8B-B14F-4D97-AF65-F5344CB8AC3E}">
        <p14:creationId xmlns:p14="http://schemas.microsoft.com/office/powerpoint/2010/main" val="103413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18</a:t>
            </a:fld>
            <a:endParaRPr lang="x-es-XL" dirty="0"/>
          </a:p>
        </p:txBody>
      </p:sp>
    </p:spTree>
    <p:extLst>
      <p:ext uri="{BB962C8B-B14F-4D97-AF65-F5344CB8AC3E}">
        <p14:creationId xmlns:p14="http://schemas.microsoft.com/office/powerpoint/2010/main" val="42203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19</a:t>
            </a:fld>
            <a:endParaRPr lang="x-es-XL" dirty="0"/>
          </a:p>
        </p:txBody>
      </p:sp>
    </p:spTree>
    <p:extLst>
      <p:ext uri="{BB962C8B-B14F-4D97-AF65-F5344CB8AC3E}">
        <p14:creationId xmlns:p14="http://schemas.microsoft.com/office/powerpoint/2010/main" val="1438513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20</a:t>
            </a:fld>
            <a:endParaRPr lang="x-es-XL" dirty="0"/>
          </a:p>
        </p:txBody>
      </p:sp>
    </p:spTree>
    <p:extLst>
      <p:ext uri="{BB962C8B-B14F-4D97-AF65-F5344CB8AC3E}">
        <p14:creationId xmlns:p14="http://schemas.microsoft.com/office/powerpoint/2010/main" val="2461508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21</a:t>
            </a:fld>
            <a:endParaRPr lang="x-es-XL" dirty="0"/>
          </a:p>
        </p:txBody>
      </p:sp>
    </p:spTree>
    <p:extLst>
      <p:ext uri="{BB962C8B-B14F-4D97-AF65-F5344CB8AC3E}">
        <p14:creationId xmlns:p14="http://schemas.microsoft.com/office/powerpoint/2010/main" val="566367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22</a:t>
            </a:fld>
            <a:endParaRPr lang="x-es-XL" dirty="0"/>
          </a:p>
        </p:txBody>
      </p:sp>
    </p:spTree>
    <p:extLst>
      <p:ext uri="{BB962C8B-B14F-4D97-AF65-F5344CB8AC3E}">
        <p14:creationId xmlns:p14="http://schemas.microsoft.com/office/powerpoint/2010/main" val="280932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2</a:t>
            </a:fld>
            <a:endParaRPr lang="x-es-XL" dirty="0"/>
          </a:p>
        </p:txBody>
      </p:sp>
    </p:spTree>
    <p:extLst>
      <p:ext uri="{BB962C8B-B14F-4D97-AF65-F5344CB8AC3E}">
        <p14:creationId xmlns:p14="http://schemas.microsoft.com/office/powerpoint/2010/main" val="4148852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23</a:t>
            </a:fld>
            <a:endParaRPr lang="x-es-XL" dirty="0"/>
          </a:p>
        </p:txBody>
      </p:sp>
    </p:spTree>
    <p:extLst>
      <p:ext uri="{BB962C8B-B14F-4D97-AF65-F5344CB8AC3E}">
        <p14:creationId xmlns:p14="http://schemas.microsoft.com/office/powerpoint/2010/main" val="1433321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24</a:t>
            </a:fld>
            <a:endParaRPr lang="x-es-XL" dirty="0"/>
          </a:p>
        </p:txBody>
      </p:sp>
    </p:spTree>
    <p:extLst>
      <p:ext uri="{BB962C8B-B14F-4D97-AF65-F5344CB8AC3E}">
        <p14:creationId xmlns:p14="http://schemas.microsoft.com/office/powerpoint/2010/main" val="225877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25</a:t>
            </a:fld>
            <a:endParaRPr lang="x-es-XL" dirty="0"/>
          </a:p>
        </p:txBody>
      </p:sp>
    </p:spTree>
    <p:extLst>
      <p:ext uri="{BB962C8B-B14F-4D97-AF65-F5344CB8AC3E}">
        <p14:creationId xmlns:p14="http://schemas.microsoft.com/office/powerpoint/2010/main" val="239096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3</a:t>
            </a:fld>
            <a:endParaRPr lang="x-es-XL" dirty="0"/>
          </a:p>
        </p:txBody>
      </p:sp>
    </p:spTree>
    <p:extLst>
      <p:ext uri="{BB962C8B-B14F-4D97-AF65-F5344CB8AC3E}">
        <p14:creationId xmlns:p14="http://schemas.microsoft.com/office/powerpoint/2010/main" val="151315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4</a:t>
            </a:fld>
            <a:endParaRPr lang="x-es-XL" dirty="0"/>
          </a:p>
        </p:txBody>
      </p:sp>
    </p:spTree>
    <p:extLst>
      <p:ext uri="{BB962C8B-B14F-4D97-AF65-F5344CB8AC3E}">
        <p14:creationId xmlns:p14="http://schemas.microsoft.com/office/powerpoint/2010/main" val="71003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5</a:t>
            </a:fld>
            <a:endParaRPr lang="x-es-XL" dirty="0"/>
          </a:p>
        </p:txBody>
      </p:sp>
    </p:spTree>
    <p:extLst>
      <p:ext uri="{BB962C8B-B14F-4D97-AF65-F5344CB8AC3E}">
        <p14:creationId xmlns:p14="http://schemas.microsoft.com/office/powerpoint/2010/main" val="221487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6</a:t>
            </a:fld>
            <a:endParaRPr lang="x-es-XL" dirty="0"/>
          </a:p>
        </p:txBody>
      </p:sp>
    </p:spTree>
    <p:extLst>
      <p:ext uri="{BB962C8B-B14F-4D97-AF65-F5344CB8AC3E}">
        <p14:creationId xmlns:p14="http://schemas.microsoft.com/office/powerpoint/2010/main" val="2088504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7</a:t>
            </a:fld>
            <a:endParaRPr lang="x-es-XL" dirty="0"/>
          </a:p>
        </p:txBody>
      </p:sp>
    </p:spTree>
    <p:extLst>
      <p:ext uri="{BB962C8B-B14F-4D97-AF65-F5344CB8AC3E}">
        <p14:creationId xmlns:p14="http://schemas.microsoft.com/office/powerpoint/2010/main" val="201735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8</a:t>
            </a:fld>
            <a:endParaRPr lang="x-es-XL" dirty="0"/>
          </a:p>
        </p:txBody>
      </p:sp>
    </p:spTree>
    <p:extLst>
      <p:ext uri="{BB962C8B-B14F-4D97-AF65-F5344CB8AC3E}">
        <p14:creationId xmlns:p14="http://schemas.microsoft.com/office/powerpoint/2010/main" val="75309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F0177F8-3717-E441-ABD5-E9CC1E0ED10B}" type="slidenum">
              <a:rPr/>
              <a:t>9</a:t>
            </a:fld>
            <a:endParaRPr lang="x-es-XL" dirty="0"/>
          </a:p>
        </p:txBody>
      </p:sp>
    </p:spTree>
    <p:extLst>
      <p:ext uri="{BB962C8B-B14F-4D97-AF65-F5344CB8AC3E}">
        <p14:creationId xmlns:p14="http://schemas.microsoft.com/office/powerpoint/2010/main" val="753093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93813" y="4520791"/>
            <a:ext cx="8323857" cy="622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70" y="676274"/>
            <a:ext cx="6227505" cy="1577975"/>
          </a:xfrm>
        </p:spPr>
        <p:txBody>
          <a:bodyPr anchor="b">
            <a:noAutofit/>
          </a:bodyPr>
          <a:lstStyle>
            <a:lvl1pPr algn="l">
              <a:defRPr sz="3800" spc="0" baseline="0"/>
            </a:lvl1pPr>
          </a:lstStyle>
          <a:p>
            <a:r>
              <a:rPr lang="en-US" dirty="0"/>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408370" y="2243401"/>
            <a:ext cx="6227505" cy="707616"/>
          </a:xfrm>
        </p:spPr>
        <p:txBody>
          <a:bodyPr>
            <a:noAutofit/>
          </a:bodyPr>
          <a:lstStyle>
            <a:lvl1pPr marL="0" indent="0" algn="l">
              <a:buNone/>
              <a:defRPr sz="15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Graphic 12">
            <a:extLst>
              <a:ext uri="{FF2B5EF4-FFF2-40B4-BE49-F238E27FC236}">
                <a16:creationId xmlns:a16="http://schemas.microsoft.com/office/drawing/2014/main" id="{011A32E0-6F8A-8F44-97AC-856616337125}"/>
              </a:ext>
            </a:extLst>
          </p:cNvPr>
          <p:cNvSpPr/>
          <p:nvPr/>
        </p:nvSpPr>
        <p:spPr>
          <a:xfrm>
            <a:off x="-130970" y="1916799"/>
            <a:ext cx="9437787" cy="2360815"/>
          </a:xfrm>
          <a:custGeom>
            <a:avLst/>
            <a:gdLst>
              <a:gd name="connsiteX0" fmla="*/ 8993344 w 9145560"/>
              <a:gd name="connsiteY0" fmla="*/ 936683 h 2287716"/>
              <a:gd name="connsiteX1" fmla="*/ 8092257 w 9145560"/>
              <a:gd name="connsiteY1" fmla="*/ 1414914 h 2287716"/>
              <a:gd name="connsiteX2" fmla="*/ 6750310 w 9145560"/>
              <a:gd name="connsiteY2" fmla="*/ 1526345 h 2287716"/>
              <a:gd name="connsiteX3" fmla="*/ 8072334 w 9145560"/>
              <a:gd name="connsiteY3" fmla="*/ 1300735 h 2287716"/>
              <a:gd name="connsiteX4" fmla="*/ 9023916 w 9145560"/>
              <a:gd name="connsiteY4" fmla="*/ 748156 h 2287716"/>
              <a:gd name="connsiteX5" fmla="*/ 9145561 w 9145560"/>
              <a:gd name="connsiteY5" fmla="*/ 0 h 2287716"/>
              <a:gd name="connsiteX6" fmla="*/ 8683770 w 9145560"/>
              <a:gd name="connsiteY6" fmla="*/ 323215 h 2287716"/>
              <a:gd name="connsiteX7" fmla="*/ 7533977 w 9145560"/>
              <a:gd name="connsiteY7" fmla="*/ 1127133 h 2287716"/>
              <a:gd name="connsiteX8" fmla="*/ 6412001 w 9145560"/>
              <a:gd name="connsiteY8" fmla="*/ 1279218 h 2287716"/>
              <a:gd name="connsiteX9" fmla="*/ 7570424 w 9145560"/>
              <a:gd name="connsiteY9" fmla="*/ 1235085 h 2287716"/>
              <a:gd name="connsiteX10" fmla="*/ 9114897 w 9145560"/>
              <a:gd name="connsiteY10" fmla="*/ 186970 h 2287716"/>
              <a:gd name="connsiteX11" fmla="*/ 6605989 w 9145560"/>
              <a:gd name="connsiteY11" fmla="*/ 1411709 h 2287716"/>
              <a:gd name="connsiteX12" fmla="*/ 7862922 w 9145560"/>
              <a:gd name="connsiteY12" fmla="*/ 1302933 h 2287716"/>
              <a:gd name="connsiteX13" fmla="*/ 9054212 w 9145560"/>
              <a:gd name="connsiteY13" fmla="*/ 561278 h 2287716"/>
              <a:gd name="connsiteX14" fmla="*/ 9084601 w 9145560"/>
              <a:gd name="connsiteY14" fmla="*/ 374216 h 2287716"/>
              <a:gd name="connsiteX15" fmla="*/ 7806002 w 9145560"/>
              <a:gd name="connsiteY15" fmla="*/ 1206518 h 2287716"/>
              <a:gd name="connsiteX16" fmla="*/ 6605989 w 9145560"/>
              <a:gd name="connsiteY16" fmla="*/ 1411709 h 2287716"/>
              <a:gd name="connsiteX17" fmla="*/ 6412001 w 9145560"/>
              <a:gd name="connsiteY17" fmla="*/ 1279218 h 2287716"/>
              <a:gd name="connsiteX18" fmla="*/ 4715219 w 9145560"/>
              <a:gd name="connsiteY18" fmla="*/ 1183902 h 2287716"/>
              <a:gd name="connsiteX19" fmla="*/ 3445434 w 9145560"/>
              <a:gd name="connsiteY19" fmla="*/ 1895433 h 2287716"/>
              <a:gd name="connsiteX20" fmla="*/ 2453916 w 9145560"/>
              <a:gd name="connsiteY20" fmla="*/ 2041018 h 2287716"/>
              <a:gd name="connsiteX21" fmla="*/ 3063975 w 9145560"/>
              <a:gd name="connsiteY21" fmla="*/ 2282101 h 2287716"/>
              <a:gd name="connsiteX22" fmla="*/ 3953587 w 9145560"/>
              <a:gd name="connsiteY22" fmla="*/ 2109415 h 2287716"/>
              <a:gd name="connsiteX23" fmla="*/ 5226035 w 9145560"/>
              <a:gd name="connsiteY23" fmla="*/ 1449433 h 2287716"/>
              <a:gd name="connsiteX24" fmla="*/ 6412001 w 9145560"/>
              <a:gd name="connsiteY24" fmla="*/ 1279401 h 2287716"/>
              <a:gd name="connsiteX25" fmla="*/ 0 w 9145560"/>
              <a:gd name="connsiteY25" fmla="*/ 1432311 h 2287716"/>
              <a:gd name="connsiteX26" fmla="*/ 2454099 w 9145560"/>
              <a:gd name="connsiteY26" fmla="*/ 2041018 h 2287716"/>
              <a:gd name="connsiteX27" fmla="*/ 22493 w 9145560"/>
              <a:gd name="connsiteY27" fmla="*/ 1293777 h 2287716"/>
              <a:gd name="connsiteX28" fmla="*/ 45904 w 9145560"/>
              <a:gd name="connsiteY28" fmla="*/ 1149108 h 2287716"/>
              <a:gd name="connsiteX29" fmla="*/ 2393690 w 9145560"/>
              <a:gd name="connsiteY29" fmla="*/ 1995511 h 2287716"/>
              <a:gd name="connsiteX30" fmla="*/ 68855 w 9145560"/>
              <a:gd name="connsiteY30" fmla="*/ 1007553 h 2287716"/>
              <a:gd name="connsiteX31" fmla="*/ 2348062 w 9145560"/>
              <a:gd name="connsiteY31" fmla="*/ 1944328 h 2287716"/>
              <a:gd name="connsiteX32" fmla="*/ 114759 w 9145560"/>
              <a:gd name="connsiteY32" fmla="*/ 724350 h 2287716"/>
              <a:gd name="connsiteX33" fmla="*/ 91807 w 9145560"/>
              <a:gd name="connsiteY33" fmla="*/ 865906 h 2287716"/>
              <a:gd name="connsiteX34" fmla="*/ 2348062 w 9145560"/>
              <a:gd name="connsiteY34" fmla="*/ 1944328 h 22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5560" h="2287716">
                <a:moveTo>
                  <a:pt x="8993344" y="936683"/>
                </a:moveTo>
                <a:lnTo>
                  <a:pt x="8092257" y="1414914"/>
                </a:lnTo>
                <a:cubicBezTo>
                  <a:pt x="7485778" y="1704709"/>
                  <a:pt x="7141868" y="1749941"/>
                  <a:pt x="6750310" y="1526345"/>
                </a:cubicBezTo>
                <a:cubicBezTo>
                  <a:pt x="7206960" y="1691982"/>
                  <a:pt x="7597140" y="1553082"/>
                  <a:pt x="8072334" y="1300735"/>
                </a:cubicBezTo>
                <a:lnTo>
                  <a:pt x="9023916" y="748156"/>
                </a:lnTo>
                <a:moveTo>
                  <a:pt x="9145561" y="0"/>
                </a:moveTo>
                <a:lnTo>
                  <a:pt x="8683770" y="323215"/>
                </a:lnTo>
                <a:lnTo>
                  <a:pt x="7533977" y="1127133"/>
                </a:lnTo>
                <a:cubicBezTo>
                  <a:pt x="7210357" y="1349721"/>
                  <a:pt x="6792634" y="1436889"/>
                  <a:pt x="6412001" y="1279218"/>
                </a:cubicBezTo>
                <a:cubicBezTo>
                  <a:pt x="6967801" y="1583114"/>
                  <a:pt x="7418759" y="1315202"/>
                  <a:pt x="7570424" y="1235085"/>
                </a:cubicBezTo>
                <a:cubicBezTo>
                  <a:pt x="7722090" y="1154968"/>
                  <a:pt x="9114897" y="186970"/>
                  <a:pt x="9114897" y="186970"/>
                </a:cubicBezTo>
                <a:close/>
                <a:moveTo>
                  <a:pt x="6605989" y="1411709"/>
                </a:moveTo>
                <a:cubicBezTo>
                  <a:pt x="7020224" y="1651786"/>
                  <a:pt x="7487339" y="1528817"/>
                  <a:pt x="7862922" y="1302933"/>
                </a:cubicBezTo>
                <a:lnTo>
                  <a:pt x="9054212" y="561278"/>
                </a:lnTo>
                <a:lnTo>
                  <a:pt x="9084601" y="374216"/>
                </a:lnTo>
                <a:cubicBezTo>
                  <a:pt x="9084601" y="374216"/>
                  <a:pt x="7939581" y="1113674"/>
                  <a:pt x="7806002" y="1206518"/>
                </a:cubicBezTo>
                <a:cubicBezTo>
                  <a:pt x="7363583" y="1513527"/>
                  <a:pt x="6933007" y="1515907"/>
                  <a:pt x="6605989" y="1411709"/>
                </a:cubicBezTo>
                <a:close/>
                <a:moveTo>
                  <a:pt x="6412001" y="1279218"/>
                </a:moveTo>
                <a:cubicBezTo>
                  <a:pt x="5946906" y="842466"/>
                  <a:pt x="5150937" y="948312"/>
                  <a:pt x="4715219" y="1183902"/>
                </a:cubicBezTo>
                <a:lnTo>
                  <a:pt x="3445434" y="1895433"/>
                </a:lnTo>
                <a:cubicBezTo>
                  <a:pt x="3144857" y="2034974"/>
                  <a:pt x="2923877" y="2093391"/>
                  <a:pt x="2453916" y="2041018"/>
                </a:cubicBezTo>
                <a:cubicBezTo>
                  <a:pt x="2638723" y="2173783"/>
                  <a:pt x="2830325" y="2262049"/>
                  <a:pt x="3063975" y="2282101"/>
                </a:cubicBezTo>
                <a:cubicBezTo>
                  <a:pt x="3342793" y="2306091"/>
                  <a:pt x="3645206" y="2254083"/>
                  <a:pt x="3953587" y="2109415"/>
                </a:cubicBezTo>
                <a:lnTo>
                  <a:pt x="5226035" y="1449433"/>
                </a:lnTo>
                <a:cubicBezTo>
                  <a:pt x="5627325" y="1197911"/>
                  <a:pt x="6137497" y="1170534"/>
                  <a:pt x="6412001" y="1279401"/>
                </a:cubicBezTo>
                <a:moveTo>
                  <a:pt x="0" y="1432311"/>
                </a:moveTo>
                <a:cubicBezTo>
                  <a:pt x="943687" y="1364371"/>
                  <a:pt x="1629854" y="1962732"/>
                  <a:pt x="2454099" y="2041018"/>
                </a:cubicBezTo>
                <a:cubicBezTo>
                  <a:pt x="1684938" y="1878860"/>
                  <a:pt x="985459" y="1251567"/>
                  <a:pt x="22493" y="1293777"/>
                </a:cubicBezTo>
                <a:close/>
                <a:moveTo>
                  <a:pt x="45904" y="1149108"/>
                </a:moveTo>
                <a:cubicBezTo>
                  <a:pt x="1092506" y="1180056"/>
                  <a:pt x="1841929" y="1858351"/>
                  <a:pt x="2393690" y="1995511"/>
                </a:cubicBezTo>
                <a:cubicBezTo>
                  <a:pt x="1808694" y="1759280"/>
                  <a:pt x="1383810" y="1107356"/>
                  <a:pt x="68855" y="1007553"/>
                </a:cubicBezTo>
                <a:close/>
                <a:moveTo>
                  <a:pt x="2348062" y="1944328"/>
                </a:moveTo>
                <a:cubicBezTo>
                  <a:pt x="1820813" y="1565626"/>
                  <a:pt x="1429530" y="824153"/>
                  <a:pt x="114759" y="724350"/>
                </a:cubicBezTo>
                <a:lnTo>
                  <a:pt x="91807" y="865906"/>
                </a:lnTo>
                <a:cubicBezTo>
                  <a:pt x="1406211" y="965709"/>
                  <a:pt x="1769676" y="1666161"/>
                  <a:pt x="2348062" y="1944328"/>
                </a:cubicBezTo>
                <a:close/>
              </a:path>
            </a:pathLst>
          </a:custGeom>
          <a:solidFill>
            <a:srgbClr val="002677"/>
          </a:solidFill>
          <a:ln w="9181" cap="flat">
            <a:noFill/>
            <a:prstDash val="solid"/>
            <a:miter/>
          </a:ln>
        </p:spPr>
        <p:txBody>
          <a:bodyPr rtlCol="0" anchor="ctr"/>
          <a:lstStyle/>
          <a:p>
            <a:r>
              <a:rPr lang="en-US" dirty="0"/>
              <a:t>  </a:t>
            </a:r>
          </a:p>
        </p:txBody>
      </p:sp>
      <p:sp>
        <p:nvSpPr>
          <p:cNvPr id="16" name="Graphic 8">
            <a:extLst>
              <a:ext uri="{FF2B5EF4-FFF2-40B4-BE49-F238E27FC236}">
                <a16:creationId xmlns:a16="http://schemas.microsoft.com/office/drawing/2014/main" id="{91B53ED4-67C3-2545-961B-C7D8D4E0696B}"/>
              </a:ext>
            </a:extLst>
          </p:cNvPr>
          <p:cNvSpPr/>
          <p:nvPr/>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dirty="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370238" y="4520791"/>
            <a:ext cx="2257425" cy="202684"/>
          </a:xfrm>
        </p:spPr>
        <p:txBody>
          <a:bodyPr/>
          <a:lstStyle>
            <a:lvl1pPr marL="0" indent="0">
              <a:buNone/>
              <a:defRPr sz="1000" b="0"/>
            </a:lvl1pPr>
            <a:lvl2pPr marL="88900" indent="0">
              <a:buNone/>
              <a:defRPr/>
            </a:lvl2pPr>
          </a:lstStyle>
          <a:p>
            <a:pPr lvl="0"/>
            <a:r>
              <a:rPr lang="en-US" dirty="0"/>
              <a:t>Click to edit</a:t>
            </a:r>
          </a:p>
        </p:txBody>
      </p:sp>
      <p:pic>
        <p:nvPicPr>
          <p:cNvPr id="6" name="Picture 5" descr="A picture containing food, plate&#10;&#10;Description automatically generated">
            <a:extLst>
              <a:ext uri="{FF2B5EF4-FFF2-40B4-BE49-F238E27FC236}">
                <a16:creationId xmlns:a16="http://schemas.microsoft.com/office/drawing/2014/main" id="{647083A6-1039-3F4D-B61A-516985806AB0}"/>
              </a:ext>
            </a:extLst>
          </p:cNvPr>
          <p:cNvPicPr>
            <a:picLocks noChangeAspect="1"/>
          </p:cNvPicPr>
          <p:nvPr userDrawn="1"/>
        </p:nvPicPr>
        <p:blipFill>
          <a:blip r:embed="rId2"/>
          <a:stretch>
            <a:fillRect/>
          </a:stretch>
        </p:blipFill>
        <p:spPr>
          <a:xfrm>
            <a:off x="7555751" y="4277614"/>
            <a:ext cx="1161919" cy="582259"/>
          </a:xfrm>
          <a:prstGeom prst="rect">
            <a:avLst/>
          </a:prstGeom>
        </p:spPr>
      </p:pic>
    </p:spTree>
    <p:extLst>
      <p:ext uri="{BB962C8B-B14F-4D97-AF65-F5344CB8AC3E}">
        <p14:creationId xmlns:p14="http://schemas.microsoft.com/office/powerpoint/2010/main" val="156884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4904" y="351964"/>
            <a:ext cx="8322099" cy="549381"/>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115568"/>
            <a:ext cx="4023360" cy="3395662"/>
          </a:xfrm>
        </p:spPr>
        <p:txBody>
          <a:bodyPr/>
          <a:lstStyle>
            <a:lvl1pPr marL="114300" indent="-114300">
              <a:spcBef>
                <a:spcPts val="300"/>
              </a:spcBef>
              <a:spcAft>
                <a:spcPts val="600"/>
              </a:spcAft>
              <a:buClr>
                <a:schemeClr val="accent1"/>
              </a:buClr>
              <a:tabLst/>
              <a:defRPr sz="1400"/>
            </a:lvl1pPr>
            <a:lvl2pPr marL="217488" indent="-90488">
              <a:spcBef>
                <a:spcPts val="0"/>
              </a:spcBef>
              <a:spcAft>
                <a:spcPts val="600"/>
              </a:spcAft>
              <a:buClr>
                <a:schemeClr val="accent1"/>
              </a:buClr>
              <a:tabLst/>
              <a:defRPr sz="1400"/>
            </a:lvl2pPr>
            <a:lvl3pPr marL="312738" indent="-88900">
              <a:spcBef>
                <a:spcPts val="0"/>
              </a:spcBef>
              <a:spcAft>
                <a:spcPts val="600"/>
              </a:spcAft>
              <a:buClr>
                <a:schemeClr val="accent1"/>
              </a:buClr>
              <a:tabLst/>
              <a:defRPr sz="1200"/>
            </a:lvl3pPr>
            <a:lvl4pPr marL="403225" indent="-76200">
              <a:spcBef>
                <a:spcPts val="0"/>
              </a:spcBef>
              <a:spcAft>
                <a:spcPts val="600"/>
              </a:spcAft>
              <a:buClr>
                <a:schemeClr val="accent1"/>
              </a:buClr>
              <a:tabLst/>
              <a:defRPr sz="1100"/>
            </a:lvl4pPr>
            <a:lvl5pPr marL="506413" indent="-84138">
              <a:spcBef>
                <a:spcPts val="0"/>
              </a:spcBef>
              <a:spcAft>
                <a:spcPts val="600"/>
              </a:spcAft>
              <a:buClr>
                <a:schemeClr val="accent1"/>
              </a:buClr>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115568"/>
            <a:ext cx="4023360" cy="3395662"/>
          </a:xfrm>
        </p:spPr>
        <p:txBody>
          <a:bodyPr/>
          <a:lstStyle>
            <a:lvl1pPr marL="114300" indent="-114300">
              <a:spcBef>
                <a:spcPts val="300"/>
              </a:spcBef>
              <a:spcAft>
                <a:spcPts val="600"/>
              </a:spcAft>
              <a:buClr>
                <a:schemeClr val="accent1"/>
              </a:buClr>
              <a:tabLst/>
              <a:defRPr sz="1400"/>
            </a:lvl1pPr>
            <a:lvl2pPr marL="217488" indent="-90488">
              <a:spcBef>
                <a:spcPts val="0"/>
              </a:spcBef>
              <a:spcAft>
                <a:spcPts val="600"/>
              </a:spcAft>
              <a:buClr>
                <a:schemeClr val="accent1"/>
              </a:buClr>
              <a:tabLst/>
              <a:defRPr sz="1400"/>
            </a:lvl2pPr>
            <a:lvl3pPr marL="312738" indent="-88900">
              <a:spcBef>
                <a:spcPts val="0"/>
              </a:spcBef>
              <a:spcAft>
                <a:spcPts val="600"/>
              </a:spcAft>
              <a:buClr>
                <a:schemeClr val="accent1"/>
              </a:buClr>
              <a:tabLst/>
              <a:defRPr sz="1200"/>
            </a:lvl3pPr>
            <a:lvl4pPr marL="403225" indent="-76200">
              <a:spcBef>
                <a:spcPts val="0"/>
              </a:spcBef>
              <a:spcAft>
                <a:spcPts val="600"/>
              </a:spcAft>
              <a:buClr>
                <a:schemeClr val="accent1"/>
              </a:buClr>
              <a:tabLst/>
              <a:defRPr sz="1100"/>
            </a:lvl4pPr>
            <a:lvl5pPr marL="506413" indent="-84138">
              <a:spcBef>
                <a:spcPts val="0"/>
              </a:spcBef>
              <a:spcAft>
                <a:spcPts val="600"/>
              </a:spcAft>
              <a:buClr>
                <a:schemeClr val="accent1"/>
              </a:buClr>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431924"/>
            <a:ext cx="4023360" cy="3079305"/>
          </a:xfrm>
        </p:spPr>
        <p:txBody>
          <a:bodyPr/>
          <a:lstStyle>
            <a:lvl1pPr marL="114300" indent="-114300">
              <a:spcBef>
                <a:spcPts val="300"/>
              </a:spcBef>
              <a:spcAft>
                <a:spcPts val="600"/>
              </a:spcAft>
              <a:buClr>
                <a:schemeClr val="accent1"/>
              </a:buClr>
              <a:tabLst/>
              <a:defRPr sz="1400"/>
            </a:lvl1pPr>
            <a:lvl2pPr marL="217488" indent="-90488">
              <a:spcBef>
                <a:spcPts val="0"/>
              </a:spcBef>
              <a:spcAft>
                <a:spcPts val="600"/>
              </a:spcAft>
              <a:buClr>
                <a:schemeClr val="accent1"/>
              </a:buClr>
              <a:tabLst/>
              <a:defRPr sz="1400"/>
            </a:lvl2pPr>
            <a:lvl3pPr marL="312738" indent="-88900">
              <a:spcBef>
                <a:spcPts val="0"/>
              </a:spcBef>
              <a:spcAft>
                <a:spcPts val="600"/>
              </a:spcAft>
              <a:buClr>
                <a:schemeClr val="accent1"/>
              </a:buClr>
              <a:tabLst/>
              <a:defRPr sz="1200"/>
            </a:lvl3pPr>
            <a:lvl4pPr marL="403225" indent="-76200">
              <a:spcBef>
                <a:spcPts val="0"/>
              </a:spcBef>
              <a:spcAft>
                <a:spcPts val="600"/>
              </a:spcAft>
              <a:buClr>
                <a:schemeClr val="accent1"/>
              </a:buClr>
              <a:tabLst/>
              <a:defRPr sz="1100"/>
            </a:lvl4pPr>
            <a:lvl5pPr marL="506413" indent="-84138">
              <a:spcBef>
                <a:spcPts val="0"/>
              </a:spcBef>
              <a:spcAft>
                <a:spcPts val="600"/>
              </a:spcAft>
              <a:buClr>
                <a:schemeClr val="accent1"/>
              </a:buClr>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431924"/>
            <a:ext cx="4023360" cy="3079305"/>
          </a:xfrm>
        </p:spPr>
        <p:txBody>
          <a:bodyPr/>
          <a:lstStyle>
            <a:lvl1pPr marL="114300" indent="-114300">
              <a:spcBef>
                <a:spcPts val="300"/>
              </a:spcBef>
              <a:spcAft>
                <a:spcPts val="600"/>
              </a:spcAft>
              <a:buClr>
                <a:schemeClr val="accent1"/>
              </a:buClr>
              <a:tabLst/>
              <a:defRPr sz="1400"/>
            </a:lvl1pPr>
            <a:lvl2pPr marL="217488" indent="-90488">
              <a:spcBef>
                <a:spcPts val="0"/>
              </a:spcBef>
              <a:spcAft>
                <a:spcPts val="600"/>
              </a:spcAft>
              <a:buClr>
                <a:schemeClr val="accent1"/>
              </a:buClr>
              <a:tabLst/>
              <a:defRPr sz="1400"/>
            </a:lvl2pPr>
            <a:lvl3pPr marL="312738" indent="-88900">
              <a:spcBef>
                <a:spcPts val="0"/>
              </a:spcBef>
              <a:spcAft>
                <a:spcPts val="600"/>
              </a:spcAft>
              <a:buClr>
                <a:schemeClr val="accent1"/>
              </a:buClr>
              <a:tabLst/>
              <a:defRPr sz="1200"/>
            </a:lvl3pPr>
            <a:lvl4pPr marL="403225" indent="-76200">
              <a:spcBef>
                <a:spcPts val="0"/>
              </a:spcBef>
              <a:spcAft>
                <a:spcPts val="600"/>
              </a:spcAft>
              <a:buClr>
                <a:schemeClr val="accent1"/>
              </a:buClr>
              <a:tabLst/>
              <a:defRPr sz="1100"/>
            </a:lvl4pPr>
            <a:lvl5pPr marL="506413" indent="-84138">
              <a:spcBef>
                <a:spcPts val="0"/>
              </a:spcBef>
              <a:spcAft>
                <a:spcPts val="600"/>
              </a:spcAft>
              <a:buClr>
                <a:schemeClr val="accent1"/>
              </a:buClr>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374904" y="351964"/>
            <a:ext cx="8311896" cy="820853"/>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51964"/>
            <a:ext cx="8323312" cy="822631"/>
          </a:xfrm>
        </p:spPr>
        <p:txBody>
          <a:bodyPr/>
          <a:lstStyle>
            <a:lvl1pPr>
              <a:lnSpc>
                <a:spcPct val="100000"/>
              </a:lnSpc>
              <a:defRPr sz="24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4270366"/>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2810412" y="377029"/>
            <a:ext cx="3200400" cy="230832"/>
          </a:xfrm>
          <a:prstGeom prst="rect">
            <a:avLst/>
          </a:prstGeom>
        </p:spPr>
        <p:txBody>
          <a:bodyPr wrap="square" rIns="457200" anchor="ctr">
            <a:spAutoFit/>
          </a:bodyPr>
          <a:lstStyle>
            <a:lvl1pPr algn="r">
              <a:defRPr sz="900" b="1">
                <a:solidFill>
                  <a:schemeClr val="tx1"/>
                </a:solidFill>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883583" y="2981268"/>
            <a:ext cx="3346704" cy="1244128"/>
          </a:xfrm>
        </p:spPr>
        <p:txBody>
          <a:bodyPr/>
          <a:lstStyle>
            <a:lvl1pPr marL="88900" marR="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sz="1200"/>
            </a:lvl1pPr>
            <a:lvl2pPr marL="120650" indent="0">
              <a:buNone/>
              <a:defRPr/>
            </a:lvl2pPr>
          </a:lstStyle>
          <a:p>
            <a:pPr lvl="0"/>
            <a:r>
              <a:rPr lang="en-US" dirty="0"/>
              <a:t>Click to edit Master text styles</a:t>
            </a:r>
          </a:p>
          <a:p>
            <a:pPr marL="88900" marR="0" lvl="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marL="88900" marR="0" lvl="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marL="88900" marR="0" lvl="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883583" y="2718038"/>
            <a:ext cx="3346704" cy="285715"/>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5006696" y="2981268"/>
            <a:ext cx="3346704" cy="1244128"/>
          </a:xfrm>
        </p:spPr>
        <p:txBody>
          <a:bodyPr/>
          <a:lstStyle>
            <a:lvl1pPr marL="88900" marR="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sz="1200"/>
            </a:lvl1pPr>
            <a:lvl2pPr marL="120650" indent="0">
              <a:buNone/>
              <a:defRPr/>
            </a:lvl2pPr>
          </a:lstStyle>
          <a:p>
            <a:pPr lvl="0"/>
            <a:r>
              <a:rPr lang="en-US" dirty="0"/>
              <a:t>Click to edit Master text styles</a:t>
            </a:r>
          </a:p>
          <a:p>
            <a:pPr marL="88900" marR="0" lvl="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marL="88900" marR="0" lvl="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marL="88900" marR="0" lvl="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5006696" y="2718038"/>
            <a:ext cx="3346704" cy="285715"/>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831606658"/>
      </p:ext>
    </p:extLst>
  </p:cSld>
  <p:clrMapOvr>
    <a:masterClrMapping/>
  </p:clrMapOvr>
  <p:extLst>
    <p:ext uri="{DCECCB84-F9BA-43D5-87BE-67443E8EF086}">
      <p15:sldGuideLst xmlns:p15="http://schemas.microsoft.com/office/powerpoint/2012/main">
        <p15:guide id="2" orient="horz" pos="26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51964"/>
            <a:ext cx="8323312" cy="792290"/>
          </a:xfrm>
        </p:spPr>
        <p:txBody>
          <a:bodyPr/>
          <a:lstStyle>
            <a:lvl1pPr>
              <a:lnSpc>
                <a:spcPct val="100000"/>
              </a:lnSpc>
              <a:defRPr sz="24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4270366"/>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2810412" y="377029"/>
            <a:ext cx="3200400" cy="230832"/>
          </a:xfrm>
          <a:prstGeom prst="rect">
            <a:avLst/>
          </a:prstGeom>
        </p:spPr>
        <p:txBody>
          <a:bodyPr wrap="square" rIns="457200" anchor="ctr">
            <a:spAutoFit/>
          </a:bodyPr>
          <a:lstStyle>
            <a:lvl1pPr algn="r">
              <a:defRPr sz="900" b="1">
                <a:solidFill>
                  <a:schemeClr val="tx1"/>
                </a:solidFill>
              </a:defRPr>
            </a:lvl1pPr>
          </a:lstStyle>
          <a:p>
            <a:pPr lvl="0"/>
            <a:r>
              <a:rPr lang="en-US" dirty="0"/>
              <a:t>Click to edit Master text styles</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377510" y="2249424"/>
            <a:ext cx="8423174" cy="2010118"/>
          </a:xfrm>
          <a:noFill/>
        </p:spPr>
        <p:txBody>
          <a:bodyPr lIns="228600" tIns="54864" rIns="228600" bIns="0" anchor="ctr"/>
          <a:lstStyle>
            <a:lvl1pPr marL="0" indent="0" algn="ctr">
              <a:buNone/>
              <a:defRPr>
                <a:solidFill>
                  <a:schemeClr val="accent1"/>
                </a:solidFill>
              </a:defRPr>
            </a:lvl1pPr>
          </a:lstStyle>
          <a:p>
            <a:endParaRPr lang="en-US" dirty="0"/>
          </a:p>
        </p:txBody>
      </p:sp>
    </p:spTree>
    <p:extLst>
      <p:ext uri="{BB962C8B-B14F-4D97-AF65-F5344CB8AC3E}">
        <p14:creationId xmlns:p14="http://schemas.microsoft.com/office/powerpoint/2010/main" val="3503568283"/>
      </p:ext>
    </p:extLst>
  </p:cSld>
  <p:clrMapOvr>
    <a:masterClrMapping/>
  </p:clrMapOvr>
  <p:extLst>
    <p:ext uri="{DCECCB84-F9BA-43D5-87BE-67443E8EF086}">
      <p15:sldGuideLst xmlns:p15="http://schemas.microsoft.com/office/powerpoint/2012/main">
        <p15:guide id="2" orient="horz" pos="26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457200" y="1243584"/>
            <a:ext cx="8229600" cy="3026664"/>
          </a:xfrm>
        </p:spPr>
        <p:txBody>
          <a:bodyPr anchor="ctr"/>
          <a:lstStyle>
            <a:lvl1pPr marL="0" indent="0" algn="ctr">
              <a:buNone/>
              <a:defRPr sz="900">
                <a:solidFill>
                  <a:schemeClr val="accent1"/>
                </a:solidFill>
              </a:defRPr>
            </a:lvl1pPr>
          </a:lstStyle>
          <a:p>
            <a:endParaRPr lang="en-US"/>
          </a:p>
        </p:txBody>
      </p:sp>
    </p:spTree>
    <p:extLst>
      <p:ext uri="{BB962C8B-B14F-4D97-AF65-F5344CB8AC3E}">
        <p14:creationId xmlns:p14="http://schemas.microsoft.com/office/powerpoint/2010/main" val="369291252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4023360" cy="822631"/>
          </a:xfrm>
        </p:spPr>
        <p:txBody>
          <a:bodyPr/>
          <a:lstStyle>
            <a:lvl1pPr>
              <a:lnSpc>
                <a:spcPct val="100000"/>
              </a:lnSpc>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367624"/>
            <a:ext cx="4023360" cy="2898522"/>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82550">
              <a:lnSpc>
                <a:spcPct val="100000"/>
              </a:lnSpc>
              <a:spcBef>
                <a:spcPts val="0"/>
              </a:spcBef>
              <a:spcAft>
                <a:spcPts val="600"/>
              </a:spcAft>
              <a:buClr>
                <a:schemeClr val="accent1"/>
              </a:buClr>
              <a:buFont typeface="System Font Regular"/>
              <a:buChar char="-"/>
              <a:tabLst/>
              <a:defRPr sz="1400">
                <a:solidFill>
                  <a:schemeClr val="accent1"/>
                </a:solidFill>
              </a:defRPr>
            </a:lvl2pPr>
            <a:lvl3pPr marL="306388" indent="-88900">
              <a:lnSpc>
                <a:spcPct val="100000"/>
              </a:lnSpc>
              <a:spcBef>
                <a:spcPts val="0"/>
              </a:spcBef>
              <a:spcAft>
                <a:spcPts val="600"/>
              </a:spcAft>
              <a:buClr>
                <a:schemeClr val="accent1"/>
              </a:buClr>
              <a:tabLst/>
              <a:defRPr sz="1200">
                <a:solidFill>
                  <a:schemeClr val="accent1"/>
                </a:solidFill>
              </a:defRPr>
            </a:lvl3pPr>
            <a:lvl4pPr marL="395288" indent="-80963">
              <a:lnSpc>
                <a:spcPct val="100000"/>
              </a:lnSpc>
              <a:spcBef>
                <a:spcPts val="0"/>
              </a:spcBef>
              <a:spcAft>
                <a:spcPts val="600"/>
              </a:spcAft>
              <a:buClr>
                <a:schemeClr val="accent1"/>
              </a:buClr>
              <a:buFont typeface="System Font Regular"/>
              <a:buChar char="-"/>
              <a:tabLst/>
              <a:defRPr sz="1100">
                <a:solidFill>
                  <a:schemeClr val="accent1"/>
                </a:solidFill>
              </a:defRPr>
            </a:lvl4pPr>
            <a:lvl5pPr marL="500063" indent="-88900">
              <a:lnSpc>
                <a:spcPct val="100000"/>
              </a:lnSpc>
              <a:spcBef>
                <a:spcPts val="0"/>
              </a:spcBef>
              <a:spcAft>
                <a:spcPts val="600"/>
              </a:spcAft>
              <a:buClr>
                <a:schemeClr val="accent1"/>
              </a:buClr>
              <a:tabLst/>
              <a:defRPr sz="105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solidFill>
                  <a:schemeClr val="bg2"/>
                </a:solidFill>
              </a:defRPr>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0"/>
            <a:ext cx="4484536" cy="5143499"/>
          </a:xfrm>
          <a:solidFill>
            <a:schemeClr val="tx2"/>
          </a:solidFill>
        </p:spPr>
        <p:txBody>
          <a:bodyPr anchor="ctr"/>
          <a:lstStyle>
            <a:lvl1pPr marL="0" indent="0" algn="ctr">
              <a:buNone/>
              <a:defRPr sz="1200"/>
            </a:lvl1pPr>
          </a:lstStyle>
          <a:p>
            <a:endParaRPr lang="en-US"/>
          </a:p>
        </p:txBody>
      </p:sp>
      <p:sp>
        <p:nvSpPr>
          <p:cNvPr id="7" name="TextBox 6">
            <a:extLst>
              <a:ext uri="{FF2B5EF4-FFF2-40B4-BE49-F238E27FC236}">
                <a16:creationId xmlns:a16="http://schemas.microsoft.com/office/drawing/2014/main" id="{F1DD8017-F820-0942-A2CA-41730D4B30D9}"/>
              </a:ext>
            </a:extLst>
          </p:cNvPr>
          <p:cNvSpPr txBox="1"/>
          <p:nvPr userDrawn="1"/>
        </p:nvSpPr>
        <p:spPr>
          <a:xfrm>
            <a:off x="6186792" y="4736592"/>
            <a:ext cx="2957208"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spTree>
    <p:extLst>
      <p:ext uri="{BB962C8B-B14F-4D97-AF65-F5344CB8AC3E}">
        <p14:creationId xmlns:p14="http://schemas.microsoft.com/office/powerpoint/2010/main" val="185894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096963"/>
            <a:ext cx="4027336" cy="3447247"/>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096962"/>
            <a:ext cx="4023360" cy="3173403"/>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073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370807"/>
            <a:ext cx="4027336" cy="3173403"/>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371601"/>
            <a:ext cx="4023360" cy="2898766"/>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969619" y="4681173"/>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22866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22" y="118306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096963"/>
            <a:ext cx="4023360" cy="3169183"/>
          </a:xfrm>
        </p:spPr>
        <p:txBody>
          <a:bodyPr/>
          <a:lstStyle>
            <a:lvl1pPr marL="92075" indent="-92075">
              <a:lnSpc>
                <a:spcPct val="100000"/>
              </a:lnSpc>
              <a:spcBef>
                <a:spcPts val="300"/>
              </a:spcBef>
              <a:spcAft>
                <a:spcPts val="600"/>
              </a:spcAft>
              <a:buClr>
                <a:schemeClr val="accent1"/>
              </a:buClr>
              <a:tabLst/>
              <a:defRPr sz="1400">
                <a:solidFill>
                  <a:schemeClr val="accent1"/>
                </a:solidFill>
                <a:latin typeface="+mn-lt"/>
              </a:defRPr>
            </a:lvl1pPr>
            <a:lvl2pPr marL="201613" indent="-96838">
              <a:lnSpc>
                <a:spcPct val="100000"/>
              </a:lnSpc>
              <a:spcBef>
                <a:spcPts val="0"/>
              </a:spcBef>
              <a:spcAft>
                <a:spcPts val="600"/>
              </a:spcAft>
              <a:buClr>
                <a:schemeClr val="accent1"/>
              </a:buClr>
              <a:buFont typeface="System Font Regular"/>
              <a:buChar char="-"/>
              <a:tabLst/>
              <a:defRPr sz="1400">
                <a:solidFill>
                  <a:schemeClr val="accent1"/>
                </a:solidFill>
                <a:latin typeface="+mn-lt"/>
              </a:defRPr>
            </a:lvl2pPr>
            <a:lvl3pPr marL="298450" indent="-88900">
              <a:lnSpc>
                <a:spcPct val="100000"/>
              </a:lnSpc>
              <a:spcBef>
                <a:spcPts val="0"/>
              </a:spcBef>
              <a:spcAft>
                <a:spcPts val="600"/>
              </a:spcAft>
              <a:buClr>
                <a:schemeClr val="accent1"/>
              </a:buClr>
              <a:tabLst/>
              <a:defRPr sz="1200">
                <a:solidFill>
                  <a:schemeClr val="accent1"/>
                </a:solidFill>
                <a:latin typeface="+mn-lt"/>
              </a:defRPr>
            </a:lvl3pPr>
            <a:lvl4pPr marL="395288" indent="-96838">
              <a:lnSpc>
                <a:spcPct val="100000"/>
              </a:lnSpc>
              <a:spcBef>
                <a:spcPts val="0"/>
              </a:spcBef>
              <a:spcAft>
                <a:spcPts val="600"/>
              </a:spcAft>
              <a:buClr>
                <a:schemeClr val="accent1"/>
              </a:buClr>
              <a:buFont typeface="System Font Regular"/>
              <a:buChar char="-"/>
              <a:tabLst/>
              <a:defRPr sz="1100">
                <a:solidFill>
                  <a:schemeClr val="accent1"/>
                </a:solidFill>
                <a:latin typeface="+mn-lt"/>
              </a:defRPr>
            </a:lvl4pPr>
            <a:lvl5pPr marL="500063" indent="-96838">
              <a:lnSpc>
                <a:spcPct val="100000"/>
              </a:lnSpc>
              <a:spcBef>
                <a:spcPts val="0"/>
              </a:spcBef>
              <a:spcAft>
                <a:spcPts val="600"/>
              </a:spcAft>
              <a:buClr>
                <a:schemeClr val="accent1"/>
              </a:buClr>
              <a:tabLst/>
              <a:defRPr sz="1050">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6" y="1309926"/>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50" indent="0">
              <a:buNone/>
              <a:defRPr sz="7200">
                <a:latin typeface="Georgia" panose="02040502050405020303" pitchFamily="18" charset="0"/>
              </a:defRPr>
            </a:lvl2pPr>
            <a:lvl3pPr marL="293688" indent="0">
              <a:buNone/>
              <a:defRPr sz="7200">
                <a:latin typeface="Georgia" panose="02040502050405020303" pitchFamily="18" charset="0"/>
              </a:defRPr>
            </a:lvl3pPr>
            <a:lvl4pPr marL="404812" indent="0">
              <a:buNone/>
              <a:defRPr sz="7200">
                <a:latin typeface="Georgia" panose="02040502050405020303" pitchFamily="18" charset="0"/>
              </a:defRPr>
            </a:lvl4pPr>
            <a:lvl5pPr marL="577850" indent="0">
              <a:buNone/>
              <a:defRPr sz="7200">
                <a:latin typeface="Georgia" panose="02040502050405020303" pitchFamily="18" charset="0"/>
              </a:defRPr>
            </a:lvl5pPr>
          </a:lstStyle>
          <a:p>
            <a:pPr lvl="0"/>
            <a:r>
              <a:rPr lang="en-US" dirty="0"/>
              <a:t>Click</a:t>
            </a:r>
          </a:p>
        </p:txBody>
      </p:sp>
    </p:spTree>
    <p:extLst>
      <p:ext uri="{BB962C8B-B14F-4D97-AF65-F5344CB8AC3E}">
        <p14:creationId xmlns:p14="http://schemas.microsoft.com/office/powerpoint/2010/main" val="61667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22" y="146970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6" y="1596566"/>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50" indent="0">
              <a:buNone/>
              <a:defRPr sz="7200">
                <a:latin typeface="Georgia" panose="02040502050405020303" pitchFamily="18" charset="0"/>
              </a:defRPr>
            </a:lvl2pPr>
            <a:lvl3pPr marL="293688" indent="0">
              <a:buNone/>
              <a:defRPr sz="7200">
                <a:latin typeface="Georgia" panose="02040502050405020303" pitchFamily="18" charset="0"/>
              </a:defRPr>
            </a:lvl3pPr>
            <a:lvl4pPr marL="404812" indent="0">
              <a:buNone/>
              <a:defRPr sz="7200">
                <a:latin typeface="Georgia" panose="02040502050405020303" pitchFamily="18" charset="0"/>
              </a:defRPr>
            </a:lvl4pPr>
            <a:lvl5pPr marL="577850" indent="0">
              <a:buNone/>
              <a:defRPr sz="7200">
                <a:latin typeface="Georgia" panose="02040502050405020303" pitchFamily="18" charset="0"/>
              </a:defRPr>
            </a:lvl5pPr>
          </a:lstStyle>
          <a:p>
            <a:pPr lvl="0"/>
            <a:r>
              <a:rPr lang="en-US" dirty="0"/>
              <a:t>Click</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374904" y="1371601"/>
            <a:ext cx="4023360" cy="2898766"/>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882154412"/>
      </p:ext>
    </p:extLst>
  </p:cSld>
  <p:clrMapOvr>
    <a:masterClrMapping/>
  </p:clrMapOvr>
  <p:extLst>
    <p:ext uri="{DCECCB84-F9BA-43D5-87BE-67443E8EF086}">
      <p15:sldGuideLst xmlns:p15="http://schemas.microsoft.com/office/powerpoint/2012/main">
        <p15:guide id="1" orient="horz" pos="92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5"/>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1642" y="2785273"/>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56391" y="2785273"/>
            <a:ext cx="6082509" cy="846130"/>
          </a:xfrm>
        </p:spPr>
        <p:txBody>
          <a:bodyPr rIns="0" anchor="ctr" anchorCtr="0">
            <a:noAutofit/>
          </a:bodyPr>
          <a:lstStyle>
            <a:lvl1pPr algn="l">
              <a:defRPr sz="3200" spc="0" baseline="0">
                <a:solidFill>
                  <a:schemeClr val="bg1"/>
                </a:solidFill>
              </a:defRPr>
            </a:lvl1pPr>
          </a:lstStyle>
          <a:p>
            <a:r>
              <a:rPr lang="en-US" dirty="0"/>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65757" y="3709249"/>
            <a:ext cx="5918665" cy="321476"/>
          </a:xfrm>
        </p:spPr>
        <p:txBody>
          <a:bodyPr rIns="0">
            <a:noAutofit/>
          </a:bodyPr>
          <a:lstStyle>
            <a:lvl1pPr marL="0" indent="0" algn="l">
              <a:buNone/>
              <a:defRPr sz="1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6260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3"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370567" y="4520791"/>
            <a:ext cx="2257425" cy="202684"/>
          </a:xfrm>
        </p:spPr>
        <p:txBody>
          <a:bodyPr/>
          <a:lstStyle>
            <a:lvl1pPr marL="0" indent="0">
              <a:buNone/>
              <a:defRPr sz="1000" b="0"/>
            </a:lvl1pPr>
            <a:lvl2pPr marL="88900" indent="0">
              <a:buNone/>
              <a:defRPr/>
            </a:lvl2pPr>
          </a:lstStyle>
          <a:p>
            <a:pPr lvl="0"/>
            <a:r>
              <a:rPr lang="en-US" dirty="0"/>
              <a:t>Click to edit</a:t>
            </a:r>
          </a:p>
        </p:txBody>
      </p:sp>
      <p:pic>
        <p:nvPicPr>
          <p:cNvPr id="15" name="Picture 14" descr="A picture containing food, plate&#10;&#10;Description automatically generated">
            <a:extLst>
              <a:ext uri="{FF2B5EF4-FFF2-40B4-BE49-F238E27FC236}">
                <a16:creationId xmlns:a16="http://schemas.microsoft.com/office/drawing/2014/main" id="{13C3FC54-092A-734A-9943-1DB7CABF10FF}"/>
              </a:ext>
            </a:extLst>
          </p:cNvPr>
          <p:cNvPicPr>
            <a:picLocks noChangeAspect="1"/>
          </p:cNvPicPr>
          <p:nvPr userDrawn="1"/>
        </p:nvPicPr>
        <p:blipFill>
          <a:blip r:embed="rId2"/>
          <a:stretch>
            <a:fillRect/>
          </a:stretch>
        </p:blipFill>
        <p:spPr>
          <a:xfrm>
            <a:off x="7555751" y="4277614"/>
            <a:ext cx="1161919" cy="582259"/>
          </a:xfrm>
          <a:prstGeom prst="rect">
            <a:avLst/>
          </a:prstGeom>
        </p:spPr>
      </p:pic>
    </p:spTree>
    <p:extLst>
      <p:ext uri="{BB962C8B-B14F-4D97-AF65-F5344CB8AC3E}">
        <p14:creationId xmlns:p14="http://schemas.microsoft.com/office/powerpoint/2010/main" val="382789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069848"/>
            <a:ext cx="3886200" cy="3218688"/>
          </a:xfrm>
        </p:spPr>
        <p:txBody>
          <a:bodyPr anchor="ctr"/>
          <a:lstStyle>
            <a:lvl1pPr marL="0" indent="0" algn="ctr">
              <a:buNone/>
              <a:defRPr sz="9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374904" y="1096962"/>
            <a:ext cx="4023360" cy="3173403"/>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5634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344168"/>
            <a:ext cx="3886200" cy="2926080"/>
          </a:xfrm>
        </p:spPr>
        <p:txBody>
          <a:bodyPr anchor="ctr"/>
          <a:lstStyle>
            <a:lvl1pPr marL="0" indent="0" algn="ctr">
              <a:buNone/>
              <a:defRPr sz="900">
                <a:solidFill>
                  <a:schemeClr val="accent1"/>
                </a:solidFill>
              </a:defRPr>
            </a:lvl1pPr>
          </a:lstStyle>
          <a:p>
            <a:endParaRPr lang="en-US"/>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374904" y="1371601"/>
            <a:ext cx="4023360" cy="2898766"/>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69757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097280"/>
            <a:ext cx="3527171" cy="3169183"/>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193675" indent="-84138">
              <a:lnSpc>
                <a:spcPct val="100000"/>
              </a:lnSpc>
              <a:spcBef>
                <a:spcPts val="0"/>
              </a:spcBef>
              <a:spcAft>
                <a:spcPts val="600"/>
              </a:spcAft>
              <a:buClr>
                <a:schemeClr val="accent1"/>
              </a:buClr>
              <a:buFont typeface="System Font Regular"/>
              <a:buChar char="-"/>
              <a:tabLst/>
              <a:defRPr sz="1400">
                <a:solidFill>
                  <a:schemeClr val="accent1"/>
                </a:solidFill>
              </a:defRPr>
            </a:lvl2pPr>
            <a:lvl3pPr marL="282575" indent="-80963">
              <a:lnSpc>
                <a:spcPct val="100000"/>
              </a:lnSpc>
              <a:spcBef>
                <a:spcPts val="0"/>
              </a:spcBef>
              <a:spcAft>
                <a:spcPts val="600"/>
              </a:spcAft>
              <a:buClr>
                <a:schemeClr val="accent1"/>
              </a:buClr>
              <a:tabLst/>
              <a:defRPr sz="1200">
                <a:solidFill>
                  <a:schemeClr val="accent1"/>
                </a:solidFill>
              </a:defRPr>
            </a:lvl3pPr>
            <a:lvl4pPr marL="363538" indent="-80963">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88900">
              <a:lnSpc>
                <a:spcPct val="100000"/>
              </a:lnSpc>
              <a:spcBef>
                <a:spcPts val="0"/>
              </a:spcBef>
              <a:spcAft>
                <a:spcPts val="600"/>
              </a:spcAft>
              <a:buClr>
                <a:schemeClr val="accent1"/>
              </a:buClr>
              <a:tabLst/>
              <a:defRPr sz="105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4950" y="1096087"/>
            <a:ext cx="4709160" cy="3163824"/>
          </a:xfrm>
        </p:spPr>
        <p:txBody>
          <a:bodyPr anchor="ctr"/>
          <a:lstStyle>
            <a:lvl1pPr marL="0" indent="0" algn="ctr">
              <a:buNone/>
              <a:defRPr sz="900">
                <a:solidFill>
                  <a:schemeClr val="accent1"/>
                </a:solidFill>
              </a:defRPr>
            </a:lvl1pPr>
          </a:lstStyle>
          <a:p>
            <a:endParaRPr lang="en-US" dirty="0"/>
          </a:p>
        </p:txBody>
      </p:sp>
    </p:spTree>
    <p:extLst>
      <p:ext uri="{BB962C8B-B14F-4D97-AF65-F5344CB8AC3E}">
        <p14:creationId xmlns:p14="http://schemas.microsoft.com/office/powerpoint/2010/main" val="199906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1648" y="1371601"/>
            <a:ext cx="4709160" cy="2898648"/>
          </a:xfrm>
        </p:spPr>
        <p:txBody>
          <a:bodyPr anchor="ctr"/>
          <a:lstStyle>
            <a:lvl1pPr marL="0" indent="0" algn="ctr">
              <a:buNone/>
              <a:defRPr sz="900">
                <a:solidFill>
                  <a:schemeClr val="accent1"/>
                </a:solidFill>
              </a:defRPr>
            </a:lvl1pPr>
          </a:lstStyle>
          <a:p>
            <a:endParaRPr lang="en-US" dirty="0"/>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374904" y="1371601"/>
            <a:ext cx="3527171" cy="2898766"/>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610274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960120"/>
            <a:ext cx="8394192" cy="3310128"/>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51965"/>
            <a:ext cx="8311896" cy="521170"/>
          </a:xfrm>
        </p:spPr>
        <p:txBody>
          <a:bodyPr/>
          <a:lstStyle>
            <a:lvl1pPr>
              <a:lnSpc>
                <a:spcPct val="100000"/>
              </a:lnSpc>
              <a:defRPr sz="2400"/>
            </a:lvl1pPr>
          </a:lstStyle>
          <a:p>
            <a:r>
              <a:rPr lang="en-US" dirty="0"/>
              <a:t>Click to add a title style</a:t>
            </a:r>
          </a:p>
        </p:txBody>
      </p:sp>
    </p:spTree>
    <p:extLst>
      <p:ext uri="{BB962C8B-B14F-4D97-AF65-F5344CB8AC3E}">
        <p14:creationId xmlns:p14="http://schemas.microsoft.com/office/powerpoint/2010/main" val="123401970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252728"/>
            <a:ext cx="8394192" cy="3017520"/>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62782446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74904" y="351964"/>
            <a:ext cx="8322099" cy="549381"/>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1557867" y="1411519"/>
            <a:ext cx="5931958" cy="2320462"/>
          </a:xfrm>
        </p:spPr>
        <p:txBody>
          <a:bodyPr anchor="ctr" anchorCtr="0"/>
          <a:lstStyle>
            <a:lvl1pPr marL="192088" indent="-192088">
              <a:spcBef>
                <a:spcPts val="600"/>
              </a:spcBef>
              <a:spcAft>
                <a:spcPts val="300"/>
              </a:spcAft>
              <a:buClr>
                <a:schemeClr val="accent1"/>
              </a:buClr>
              <a:buFont typeface="+mj-lt"/>
              <a:buAutoNum type="arabicPeriod"/>
              <a:tabLst/>
              <a:defRPr sz="1400"/>
            </a:lvl1pPr>
            <a:lvl2pPr marL="317500" indent="-107950">
              <a:spcBef>
                <a:spcPts val="0"/>
              </a:spcBef>
              <a:spcAft>
                <a:spcPts val="300"/>
              </a:spcAft>
              <a:buClr>
                <a:schemeClr val="accent1"/>
              </a:buClr>
              <a:buFont typeface="Arial" panose="020B0604020202020204" pitchFamily="34" charset="0"/>
              <a:buChar char="•"/>
              <a:tabLst/>
              <a:defRPr sz="1300"/>
            </a:lvl2pPr>
            <a:lvl3pPr marL="390525" indent="-228600">
              <a:spcBef>
                <a:spcPts val="0"/>
              </a:spcBef>
              <a:spcAft>
                <a:spcPts val="300"/>
              </a:spcAft>
              <a:buFont typeface="+mj-lt"/>
              <a:buAutoNum type="arabicPeriod"/>
              <a:defRPr sz="1100"/>
            </a:lvl3pPr>
            <a:lvl4pPr marL="469900" indent="-228600">
              <a:spcBef>
                <a:spcPts val="0"/>
              </a:spcBef>
              <a:spcAft>
                <a:spcPts val="300"/>
              </a:spcAft>
              <a:buFont typeface="+mj-lt"/>
              <a:buAutoNum type="arabicPeriod"/>
              <a:defRPr sz="1050"/>
            </a:lvl4pPr>
            <a:lvl5pPr marL="539750" indent="-228600">
              <a:spcBef>
                <a:spcPts val="0"/>
              </a:spcBef>
              <a:spcAft>
                <a:spcPts val="300"/>
              </a:spcAft>
              <a:buFont typeface="+mj-lt"/>
              <a:buAutoNum type="arabicPeriod"/>
              <a:defRPr sz="10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880936"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880936" y="549444"/>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880936" y="1555249"/>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880936" y="2560679"/>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880936" y="3565734"/>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13" y="663404"/>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13" y="884007"/>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13" y="1668833"/>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13" y="1889436"/>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13" y="2669459"/>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13" y="2890062"/>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13" y="3674888"/>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13" y="3895491"/>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Tree>
    <p:extLst>
      <p:ext uri="{BB962C8B-B14F-4D97-AF65-F5344CB8AC3E}">
        <p14:creationId xmlns:p14="http://schemas.microsoft.com/office/powerpoint/2010/main" val="1105637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880936"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13" y="663404"/>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13" y="884007"/>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13" y="1668833"/>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13" y="1889436"/>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13" y="2669459"/>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13" y="2890062"/>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13" y="3674888"/>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13" y="3895491"/>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Tree>
    <p:extLst>
      <p:ext uri="{BB962C8B-B14F-4D97-AF65-F5344CB8AC3E}">
        <p14:creationId xmlns:p14="http://schemas.microsoft.com/office/powerpoint/2010/main" val="300700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51435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6186793" y="4736592"/>
            <a:ext cx="2957208"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pic>
        <p:nvPicPr>
          <p:cNvPr id="9" name="Picture 8" descr="A close up of a sign&#10;&#10;Description automatically generated">
            <a:extLst>
              <a:ext uri="{FF2B5EF4-FFF2-40B4-BE49-F238E27FC236}">
                <a16:creationId xmlns:a16="http://schemas.microsoft.com/office/drawing/2014/main" id="{3DAE687E-3E8B-4B44-A1E3-E635C586EBBA}"/>
              </a:ext>
            </a:extLst>
          </p:cNvPr>
          <p:cNvPicPr>
            <a:picLocks noChangeAspect="1"/>
          </p:cNvPicPr>
          <p:nvPr userDrawn="1"/>
        </p:nvPicPr>
        <p:blipFill>
          <a:blip r:embed="rId2"/>
          <a:stretch>
            <a:fillRect/>
          </a:stretch>
        </p:blipFill>
        <p:spPr>
          <a:xfrm>
            <a:off x="457202" y="4660471"/>
            <a:ext cx="1170832" cy="232276"/>
          </a:xfrm>
          <a:prstGeom prst="rect">
            <a:avLst/>
          </a:prstGeom>
        </p:spPr>
      </p:pic>
    </p:spTree>
    <p:extLst>
      <p:ext uri="{BB962C8B-B14F-4D97-AF65-F5344CB8AC3E}">
        <p14:creationId xmlns:p14="http://schemas.microsoft.com/office/powerpoint/2010/main" val="1840736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5"/>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39" name="Freeform 38">
            <a:extLst>
              <a:ext uri="{FF2B5EF4-FFF2-40B4-BE49-F238E27FC236}">
                <a16:creationId xmlns:a16="http://schemas.microsoft.com/office/drawing/2014/main" id="{4F9EC103-0F67-D041-A68D-29194D3A99CB}"/>
              </a:ext>
            </a:extLst>
          </p:cNvPr>
          <p:cNvSpPr/>
          <p:nvPr userDrawn="1"/>
        </p:nvSpPr>
        <p:spPr>
          <a:xfrm>
            <a:off x="-8467" y="2785273"/>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56391" y="2785273"/>
            <a:ext cx="6083043" cy="846130"/>
          </a:xfrm>
        </p:spPr>
        <p:txBody>
          <a:bodyPr rIns="0" anchor="ctr" anchorCtr="0">
            <a:noAutofit/>
          </a:bodyPr>
          <a:lstStyle>
            <a:lvl1pPr algn="l">
              <a:defRPr sz="3200" spc="0" baseline="0">
                <a:solidFill>
                  <a:schemeClr val="bg1"/>
                </a:solidFill>
              </a:defRPr>
            </a:lvl1pPr>
          </a:lstStyle>
          <a:p>
            <a:r>
              <a:rPr lang="en-US" dirty="0"/>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65757" y="3709249"/>
            <a:ext cx="5918665" cy="321476"/>
          </a:xfrm>
        </p:spPr>
        <p:txBody>
          <a:bodyPr rIns="0">
            <a:noAutofit/>
          </a:bodyPr>
          <a:lstStyle>
            <a:lvl1pPr marL="0" indent="0" algn="l">
              <a:buNone/>
              <a:defRPr sz="1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3"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370567" y="4520791"/>
            <a:ext cx="2257425" cy="202684"/>
          </a:xfrm>
        </p:spPr>
        <p:txBody>
          <a:bodyPr/>
          <a:lstStyle>
            <a:lvl1pPr marL="0" indent="0">
              <a:buNone/>
              <a:defRPr sz="1000" b="0"/>
            </a:lvl1pPr>
            <a:lvl2pPr marL="88900" indent="0">
              <a:buNone/>
              <a:defRPr/>
            </a:lvl2pPr>
          </a:lstStyle>
          <a:p>
            <a:pPr lvl="0"/>
            <a:r>
              <a:rPr lang="en-US" dirty="0"/>
              <a:t>Click to edit</a:t>
            </a:r>
          </a:p>
        </p:txBody>
      </p:sp>
      <p:pic>
        <p:nvPicPr>
          <p:cNvPr id="14" name="Picture 13" descr="A picture containing food, plate&#10;&#10;Description automatically generated">
            <a:extLst>
              <a:ext uri="{FF2B5EF4-FFF2-40B4-BE49-F238E27FC236}">
                <a16:creationId xmlns:a16="http://schemas.microsoft.com/office/drawing/2014/main" id="{898DC225-4B88-6C4C-AA03-CABA50CAF2C5}"/>
              </a:ext>
            </a:extLst>
          </p:cNvPr>
          <p:cNvPicPr>
            <a:picLocks noChangeAspect="1"/>
          </p:cNvPicPr>
          <p:nvPr userDrawn="1"/>
        </p:nvPicPr>
        <p:blipFill>
          <a:blip r:embed="rId2"/>
          <a:stretch>
            <a:fillRect/>
          </a:stretch>
        </p:blipFill>
        <p:spPr>
          <a:xfrm>
            <a:off x="7555751" y="4277614"/>
            <a:ext cx="1161919" cy="582259"/>
          </a:xfrm>
          <a:prstGeom prst="rect">
            <a:avLst/>
          </a:prstGeom>
        </p:spPr>
      </p:pic>
    </p:spTree>
    <p:extLst>
      <p:ext uri="{BB962C8B-B14F-4D97-AF65-F5344CB8AC3E}">
        <p14:creationId xmlns:p14="http://schemas.microsoft.com/office/powerpoint/2010/main" val="2846037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51435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6186792" y="4736592"/>
            <a:ext cx="2957208"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pic>
        <p:nvPicPr>
          <p:cNvPr id="9" name="Picture 8" descr="A close up of a sign&#10;&#10;Description automatically generated">
            <a:extLst>
              <a:ext uri="{FF2B5EF4-FFF2-40B4-BE49-F238E27FC236}">
                <a16:creationId xmlns:a16="http://schemas.microsoft.com/office/drawing/2014/main" id="{C4819E41-9E9B-8B44-AFFD-2E318E1A804F}"/>
              </a:ext>
            </a:extLst>
          </p:cNvPr>
          <p:cNvPicPr>
            <a:picLocks noChangeAspect="1"/>
          </p:cNvPicPr>
          <p:nvPr userDrawn="1"/>
        </p:nvPicPr>
        <p:blipFill>
          <a:blip r:embed="rId2"/>
          <a:stretch>
            <a:fillRect/>
          </a:stretch>
        </p:blipFill>
        <p:spPr>
          <a:xfrm>
            <a:off x="457202" y="4660471"/>
            <a:ext cx="1170832" cy="232276"/>
          </a:xfrm>
          <a:prstGeom prst="rect">
            <a:avLst/>
          </a:prstGeom>
        </p:spPr>
      </p:pic>
    </p:spTree>
    <p:extLst>
      <p:ext uri="{BB962C8B-B14F-4D97-AF65-F5344CB8AC3E}">
        <p14:creationId xmlns:p14="http://schemas.microsoft.com/office/powerpoint/2010/main" val="720890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5"/>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9" name="Freeform 18">
            <a:extLst>
              <a:ext uri="{FF2B5EF4-FFF2-40B4-BE49-F238E27FC236}">
                <a16:creationId xmlns:a16="http://schemas.microsoft.com/office/drawing/2014/main" id="{539A4D35-6931-4846-8142-F3C6A4884AC0}"/>
              </a:ext>
            </a:extLst>
          </p:cNvPr>
          <p:cNvSpPr/>
          <p:nvPr userDrawn="1"/>
        </p:nvSpPr>
        <p:spPr>
          <a:xfrm>
            <a:off x="-23284" y="2443684"/>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72335"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dirty="0"/>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2335" y="3918155"/>
            <a:ext cx="5918665" cy="321476"/>
          </a:xfrm>
        </p:spPr>
        <p:txBody>
          <a:bodyPr rIns="0">
            <a:noAutofit/>
          </a:bodyPr>
          <a:lstStyle>
            <a:lvl1pPr marL="0" indent="0" algn="l">
              <a:buNone/>
              <a:defRPr sz="1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3"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370567" y="4520791"/>
            <a:ext cx="2257425" cy="202684"/>
          </a:xfrm>
        </p:spPr>
        <p:txBody>
          <a:bodyPr/>
          <a:lstStyle>
            <a:lvl1pPr marL="0" indent="0">
              <a:buNone/>
              <a:defRPr sz="1000" b="0"/>
            </a:lvl1pPr>
            <a:lvl2pPr marL="88900" indent="0">
              <a:buNone/>
              <a:defRPr/>
            </a:lvl2pPr>
          </a:lstStyle>
          <a:p>
            <a:pPr lvl="0"/>
            <a:r>
              <a:rPr lang="en-US" dirty="0"/>
              <a:t>Click to edit</a:t>
            </a:r>
          </a:p>
        </p:txBody>
      </p:sp>
      <p:pic>
        <p:nvPicPr>
          <p:cNvPr id="14" name="Picture 13" descr="A picture containing food, plate&#10;&#10;Description automatically generated">
            <a:extLst>
              <a:ext uri="{FF2B5EF4-FFF2-40B4-BE49-F238E27FC236}">
                <a16:creationId xmlns:a16="http://schemas.microsoft.com/office/drawing/2014/main" id="{5706BE89-1FFC-9740-AD60-EF2EE4E401AD}"/>
              </a:ext>
            </a:extLst>
          </p:cNvPr>
          <p:cNvPicPr>
            <a:picLocks noChangeAspect="1"/>
          </p:cNvPicPr>
          <p:nvPr userDrawn="1"/>
        </p:nvPicPr>
        <p:blipFill>
          <a:blip r:embed="rId2"/>
          <a:stretch>
            <a:fillRect/>
          </a:stretch>
        </p:blipFill>
        <p:spPr>
          <a:xfrm>
            <a:off x="7555751" y="4277614"/>
            <a:ext cx="1161919" cy="582259"/>
          </a:xfrm>
          <a:prstGeom prst="rect">
            <a:avLst/>
          </a:prstGeom>
        </p:spPr>
      </p:pic>
    </p:spTree>
    <p:extLst>
      <p:ext uri="{BB962C8B-B14F-4D97-AF65-F5344CB8AC3E}">
        <p14:creationId xmlns:p14="http://schemas.microsoft.com/office/powerpoint/2010/main" val="78605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5"/>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16" name="Freeform 15">
            <a:extLst>
              <a:ext uri="{FF2B5EF4-FFF2-40B4-BE49-F238E27FC236}">
                <a16:creationId xmlns:a16="http://schemas.microsoft.com/office/drawing/2014/main" id="{9C58A3EB-27BC-514E-9F05-03E18670B808}"/>
              </a:ext>
            </a:extLst>
          </p:cNvPr>
          <p:cNvSpPr/>
          <p:nvPr userDrawn="1"/>
        </p:nvSpPr>
        <p:spPr>
          <a:xfrm>
            <a:off x="-17992" y="2443684"/>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72334"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dirty="0"/>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2335" y="3917639"/>
            <a:ext cx="5918665" cy="321476"/>
          </a:xfrm>
        </p:spPr>
        <p:txBody>
          <a:bodyPr rIns="0">
            <a:noAutofit/>
          </a:bodyPr>
          <a:lstStyle>
            <a:lvl1pPr marL="0" indent="0" algn="l">
              <a:buNone/>
              <a:defRPr sz="1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5" y="4604216"/>
            <a:ext cx="8362605"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3"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370567" y="4520791"/>
            <a:ext cx="2257425" cy="202684"/>
          </a:xfrm>
        </p:spPr>
        <p:txBody>
          <a:bodyPr/>
          <a:lstStyle>
            <a:lvl1pPr marL="0" indent="0">
              <a:buNone/>
              <a:defRPr sz="1000" b="0"/>
            </a:lvl1pPr>
            <a:lvl2pPr marL="88900" indent="0">
              <a:buNone/>
              <a:defRPr/>
            </a:lvl2pPr>
          </a:lstStyle>
          <a:p>
            <a:pPr lvl="0"/>
            <a:r>
              <a:rPr lang="en-US" dirty="0"/>
              <a:t>Click to edit</a:t>
            </a:r>
          </a:p>
        </p:txBody>
      </p:sp>
      <p:pic>
        <p:nvPicPr>
          <p:cNvPr id="14" name="Picture 13" descr="A picture containing food, plate&#10;&#10;Description automatically generated">
            <a:extLst>
              <a:ext uri="{FF2B5EF4-FFF2-40B4-BE49-F238E27FC236}">
                <a16:creationId xmlns:a16="http://schemas.microsoft.com/office/drawing/2014/main" id="{6DAAFB27-C4A3-D84B-88F4-B73327B97B0C}"/>
              </a:ext>
            </a:extLst>
          </p:cNvPr>
          <p:cNvPicPr>
            <a:picLocks noChangeAspect="1"/>
          </p:cNvPicPr>
          <p:nvPr userDrawn="1"/>
        </p:nvPicPr>
        <p:blipFill>
          <a:blip r:embed="rId2"/>
          <a:stretch>
            <a:fillRect/>
          </a:stretch>
        </p:blipFill>
        <p:spPr>
          <a:xfrm>
            <a:off x="7555751" y="4277614"/>
            <a:ext cx="1161919" cy="582259"/>
          </a:xfrm>
          <a:prstGeom prst="rect">
            <a:avLst/>
          </a:prstGeom>
        </p:spPr>
      </p:pic>
    </p:spTree>
    <p:extLst>
      <p:ext uri="{BB962C8B-B14F-4D97-AF65-F5344CB8AC3E}">
        <p14:creationId xmlns:p14="http://schemas.microsoft.com/office/powerpoint/2010/main" val="368993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70" y="2086376"/>
            <a:ext cx="6227505" cy="1347667"/>
          </a:xfrm>
        </p:spPr>
        <p:txBody>
          <a:bodyPr anchor="ctr">
            <a:noAutofit/>
          </a:bodyPr>
          <a:lstStyle>
            <a:lvl1pPr algn="l">
              <a:defRPr sz="3800" spc="0" baseline="0">
                <a:solidFill>
                  <a:schemeClr val="bg1"/>
                </a:solidFill>
              </a:defRPr>
            </a:lvl1pPr>
          </a:lstStyle>
          <a:p>
            <a:r>
              <a:rPr lang="en-US" dirty="0"/>
              <a:t>Section title</a:t>
            </a:r>
          </a:p>
        </p:txBody>
      </p:sp>
      <p:pic>
        <p:nvPicPr>
          <p:cNvPr id="5" name="Picture 4" descr="A picture containing drawing&#10;&#10;Description automatically generated">
            <a:extLst>
              <a:ext uri="{FF2B5EF4-FFF2-40B4-BE49-F238E27FC236}">
                <a16:creationId xmlns:a16="http://schemas.microsoft.com/office/drawing/2014/main" id="{DA704382-CEBC-744C-B674-5DDCE60ACC1D}"/>
              </a:ext>
            </a:extLst>
          </p:cNvPr>
          <p:cNvPicPr>
            <a:picLocks noChangeAspect="1"/>
          </p:cNvPicPr>
          <p:nvPr userDrawn="1"/>
        </p:nvPicPr>
        <p:blipFill>
          <a:blip r:embed="rId2"/>
          <a:stretch>
            <a:fillRect/>
          </a:stretch>
        </p:blipFill>
        <p:spPr>
          <a:xfrm>
            <a:off x="469901" y="454428"/>
            <a:ext cx="462964" cy="802828"/>
          </a:xfrm>
          <a:prstGeom prst="rect">
            <a:avLst/>
          </a:prstGeom>
        </p:spPr>
      </p:pic>
    </p:spTree>
    <p:extLst>
      <p:ext uri="{BB962C8B-B14F-4D97-AF65-F5344CB8AC3E}">
        <p14:creationId xmlns:p14="http://schemas.microsoft.com/office/powerpoint/2010/main" val="198346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408370" y="2086376"/>
            <a:ext cx="6227505" cy="1347667"/>
          </a:xfrm>
        </p:spPr>
        <p:txBody>
          <a:bodyPr anchor="ctr">
            <a:noAutofit/>
          </a:bodyPr>
          <a:lstStyle>
            <a:lvl1pPr algn="l">
              <a:defRPr sz="3800" spc="0" baseline="0">
                <a:solidFill>
                  <a:schemeClr val="tx1"/>
                </a:solidFill>
              </a:defRPr>
            </a:lvl1pPr>
          </a:lstStyle>
          <a:p>
            <a:r>
              <a:rPr lang="en-US" dirty="0"/>
              <a:t>Section title</a:t>
            </a:r>
          </a:p>
        </p:txBody>
      </p:sp>
      <p:pic>
        <p:nvPicPr>
          <p:cNvPr id="5" name="Picture 4" descr="A picture containing fence&#10;&#10;Description automatically generated">
            <a:extLst>
              <a:ext uri="{FF2B5EF4-FFF2-40B4-BE49-F238E27FC236}">
                <a16:creationId xmlns:a16="http://schemas.microsoft.com/office/drawing/2014/main" id="{F7D298D1-D181-5749-9F4B-85568BB6A87B}"/>
              </a:ext>
            </a:extLst>
          </p:cNvPr>
          <p:cNvPicPr>
            <a:picLocks noChangeAspect="1"/>
          </p:cNvPicPr>
          <p:nvPr userDrawn="1"/>
        </p:nvPicPr>
        <p:blipFill>
          <a:blip r:embed="rId2"/>
          <a:stretch>
            <a:fillRect/>
          </a:stretch>
        </p:blipFill>
        <p:spPr>
          <a:xfrm>
            <a:off x="457200" y="457200"/>
            <a:ext cx="462963" cy="802827"/>
          </a:xfrm>
          <a:prstGeom prst="rect">
            <a:avLst/>
          </a:prstGeom>
        </p:spPr>
      </p:pic>
    </p:spTree>
    <p:extLst>
      <p:ext uri="{BB962C8B-B14F-4D97-AF65-F5344CB8AC3E}">
        <p14:creationId xmlns:p14="http://schemas.microsoft.com/office/powerpoint/2010/main" val="237497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4" y="351964"/>
            <a:ext cx="7260971" cy="549381"/>
          </a:xfrm>
        </p:spPr>
        <p:txBody>
          <a:bodyPr vert="horz" lIns="91440" tIns="45720" rIns="91440" bIns="45720" rtlCol="0" anchor="t" anchorCtr="0">
            <a:noAutofit/>
          </a:bodyPr>
          <a:lstStyle>
            <a:lvl1pPr>
              <a:lnSpc>
                <a:spcPct val="100000"/>
              </a:lnSpc>
              <a:defRPr lang="en-US"/>
            </a:lvl1pPr>
          </a:lstStyle>
          <a:p>
            <a:pPr lvl="0"/>
            <a:r>
              <a:rPr lang="en-US" dirty="0"/>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115568"/>
            <a:ext cx="7260971" cy="3395662"/>
          </a:xfrm>
        </p:spPr>
        <p:txBody>
          <a:bodyPr/>
          <a:lstStyle>
            <a:lvl1pPr marL="114300" indent="-114300">
              <a:spcBef>
                <a:spcPts val="300"/>
              </a:spcBef>
              <a:spcAft>
                <a:spcPts val="600"/>
              </a:spcAft>
              <a:buClr>
                <a:schemeClr val="accent1"/>
              </a:buClr>
              <a:tabLst/>
              <a:defRPr sz="1400"/>
            </a:lvl1pPr>
            <a:lvl2pPr marL="217488" indent="-98425">
              <a:spcBef>
                <a:spcPts val="0"/>
              </a:spcBef>
              <a:spcAft>
                <a:spcPts val="600"/>
              </a:spcAft>
              <a:buClr>
                <a:schemeClr val="accent1"/>
              </a:buClr>
              <a:tabLst/>
              <a:defRPr sz="1400"/>
            </a:lvl2pPr>
            <a:lvl3pPr marL="314325" indent="-82550">
              <a:spcBef>
                <a:spcPts val="0"/>
              </a:spcBef>
              <a:spcAft>
                <a:spcPts val="600"/>
              </a:spcAft>
              <a:buClr>
                <a:schemeClr val="accent1"/>
              </a:buClr>
              <a:tabLst/>
              <a:defRPr sz="1200"/>
            </a:lvl3pPr>
            <a:lvl4pPr marL="404813" indent="-90488">
              <a:spcBef>
                <a:spcPts val="0"/>
              </a:spcBef>
              <a:spcAft>
                <a:spcPts val="600"/>
              </a:spcAft>
              <a:buClr>
                <a:schemeClr val="accent1"/>
              </a:buClr>
              <a:tabLst/>
              <a:defRPr sz="1100"/>
            </a:lvl4pPr>
            <a:lvl5pPr marL="493713" indent="-80963">
              <a:spcBef>
                <a:spcPts val="0"/>
              </a:spcBef>
              <a:spcAft>
                <a:spcPts val="600"/>
              </a:spcAft>
              <a:buClr>
                <a:schemeClr val="accent1"/>
              </a:buClr>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7903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4" y="351964"/>
            <a:ext cx="7260971" cy="82263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431924"/>
            <a:ext cx="7260971" cy="3079305"/>
          </a:xfrm>
        </p:spPr>
        <p:txBody>
          <a:bodyPr/>
          <a:lstStyle>
            <a:lvl1pPr marL="114300" indent="-114300">
              <a:spcBef>
                <a:spcPts val="300"/>
              </a:spcBef>
              <a:spcAft>
                <a:spcPts val="600"/>
              </a:spcAft>
              <a:buClr>
                <a:schemeClr val="accent1"/>
              </a:buClr>
              <a:tabLst/>
              <a:defRPr sz="1400"/>
            </a:lvl1pPr>
            <a:lvl2pPr marL="217488" indent="-98425">
              <a:spcBef>
                <a:spcPts val="0"/>
              </a:spcBef>
              <a:spcAft>
                <a:spcPts val="600"/>
              </a:spcAft>
              <a:buClr>
                <a:schemeClr val="accent1"/>
              </a:buClr>
              <a:tabLst/>
              <a:defRPr sz="1400"/>
            </a:lvl2pPr>
            <a:lvl3pPr marL="314325" indent="-82550">
              <a:spcBef>
                <a:spcPts val="0"/>
              </a:spcBef>
              <a:spcAft>
                <a:spcPts val="600"/>
              </a:spcAft>
              <a:buClr>
                <a:schemeClr val="accent1"/>
              </a:buClr>
              <a:tabLst/>
              <a:defRPr sz="1200"/>
            </a:lvl3pPr>
            <a:lvl4pPr marL="404813" indent="-90488">
              <a:spcBef>
                <a:spcPts val="0"/>
              </a:spcBef>
              <a:spcAft>
                <a:spcPts val="600"/>
              </a:spcAft>
              <a:buClr>
                <a:schemeClr val="accent1"/>
              </a:buClr>
              <a:tabLst/>
              <a:defRPr sz="1100"/>
            </a:lvl4pPr>
            <a:lvl5pPr marL="493713" indent="-80963">
              <a:spcBef>
                <a:spcPts val="0"/>
              </a:spcBef>
              <a:spcAft>
                <a:spcPts val="600"/>
              </a:spcAft>
              <a:buClr>
                <a:schemeClr val="accent1"/>
              </a:buClr>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A9627A79-A215-E140-BDB7-12A9DC3300D4}"/>
              </a:ext>
            </a:extLst>
          </p:cNvPr>
          <p:cNvPicPr>
            <a:picLocks noChangeAspect="1"/>
          </p:cNvPicPr>
          <p:nvPr userDrawn="1"/>
        </p:nvPicPr>
        <p:blipFill>
          <a:blip r:embed="rId32"/>
          <a:stretch>
            <a:fillRect/>
          </a:stretch>
        </p:blipFill>
        <p:spPr>
          <a:xfrm>
            <a:off x="457202" y="4660471"/>
            <a:ext cx="1170832" cy="232276"/>
          </a:xfrm>
          <a:prstGeom prst="rect">
            <a:avLst/>
          </a:prstGeom>
        </p:spPr>
      </p:pic>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374904" y="347472"/>
            <a:ext cx="7260336" cy="54938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374904" y="1113183"/>
            <a:ext cx="7260336" cy="316513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8432449" y="4681728"/>
            <a:ext cx="352985" cy="280797"/>
          </a:xfrm>
          <a:prstGeom prst="rect">
            <a:avLst/>
          </a:prstGeom>
        </p:spPr>
        <p:txBody>
          <a:bodyPr vert="horz" lIns="91440" tIns="45720" rIns="91440" bIns="45720" rtlCol="0" anchor="ctr"/>
          <a:lstStyle>
            <a:lvl1pPr algn="r">
              <a:defRPr sz="800"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dirty="0"/>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6245307" y="4736592"/>
            <a:ext cx="2363634"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3" r:id="rId3"/>
    <p:sldLayoutId id="2147483672" r:id="rId4"/>
    <p:sldLayoutId id="2147483674" r:id="rId5"/>
    <p:sldLayoutId id="2147483666" r:id="rId6"/>
    <p:sldLayoutId id="2147483684" r:id="rId7"/>
    <p:sldLayoutId id="2147483681" r:id="rId8"/>
    <p:sldLayoutId id="2147483688" r:id="rId9"/>
    <p:sldLayoutId id="2147483685" r:id="rId10"/>
    <p:sldLayoutId id="2147483689" r:id="rId11"/>
    <p:sldLayoutId id="2147483662" r:id="rId12"/>
    <p:sldLayoutId id="2147483663" r:id="rId13"/>
    <p:sldLayoutId id="2147483678" r:id="rId14"/>
    <p:sldLayoutId id="2147483677" r:id="rId15"/>
    <p:sldLayoutId id="2147483676" r:id="rId16"/>
    <p:sldLayoutId id="2147483690" r:id="rId17"/>
    <p:sldLayoutId id="2147483679" r:id="rId18"/>
    <p:sldLayoutId id="2147483691" r:id="rId19"/>
    <p:sldLayoutId id="2147483650" r:id="rId20"/>
    <p:sldLayoutId id="2147483692" r:id="rId21"/>
    <p:sldLayoutId id="2147483667" r:id="rId22"/>
    <p:sldLayoutId id="2147483693" r:id="rId23"/>
    <p:sldLayoutId id="2147483675" r:id="rId24"/>
    <p:sldLayoutId id="2147483695" r:id="rId25"/>
    <p:sldLayoutId id="2147483687" r:id="rId26"/>
    <p:sldLayoutId id="2147483686" r:id="rId27"/>
    <p:sldLayoutId id="2147483696" r:id="rId28"/>
    <p:sldLayoutId id="2147483694" r:id="rId29"/>
    <p:sldLayoutId id="2147483697" r:id="rId30"/>
  </p:sldLayoutIdLst>
  <p:hf hdr="0" ftr="0" dt="0"/>
  <p:txStyles>
    <p:titleStyle>
      <a:lvl1pPr algn="l" defTabSz="685800" rtl="0" eaLnBrk="1" latinLnBrk="0" hangingPunct="1">
        <a:lnSpc>
          <a:spcPct val="100000"/>
        </a:lnSpc>
        <a:spcBef>
          <a:spcPct val="0"/>
        </a:spcBef>
        <a:buNone/>
        <a:defRPr sz="2400" b="1" i="0" kern="1200" spc="0" baseline="0">
          <a:solidFill>
            <a:schemeClr val="accent1"/>
          </a:solidFill>
          <a:latin typeface="+mj-lt"/>
          <a:ea typeface="+mj-ea"/>
          <a:cs typeface="+mj-cs"/>
        </a:defRPr>
      </a:lvl1pPr>
    </p:titleStyle>
    <p:bodyStyle>
      <a:lvl1pPr marL="117475" indent="-117475" algn="l" defTabSz="6858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75" indent="-101600" algn="l" defTabSz="68580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613" indent="-101600" algn="l" defTabSz="68580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38" indent="-73025" algn="l" defTabSz="68580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700" indent="-101600" algn="l" defTabSz="685800" rtl="0" eaLnBrk="1" latinLnBrk="0" hangingPunct="1">
        <a:lnSpc>
          <a:spcPct val="90000"/>
        </a:lnSpc>
        <a:spcBef>
          <a:spcPts val="0"/>
        </a:spcBef>
        <a:spcAft>
          <a:spcPts val="600"/>
        </a:spcAft>
        <a:buClr>
          <a:schemeClr val="accent1"/>
        </a:buClr>
        <a:buFont typeface="Arial" panose="020B0604020202020204" pitchFamily="34" charset="0"/>
        <a:buChar char="•"/>
        <a:tabLst/>
        <a:defRPr sz="1050" b="0" i="0" kern="1200">
          <a:solidFill>
            <a:schemeClr val="accent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2948" userDrawn="1">
          <p15:clr>
            <a:srgbClr val="F26B43"/>
          </p15:clr>
        </p15:guide>
        <p15:guide id="6" pos="5472" userDrawn="1">
          <p15:clr>
            <a:srgbClr val="F26B43"/>
          </p15:clr>
        </p15:guide>
        <p15:guide id="7" orient="horz" pos="3060" userDrawn="1">
          <p15:clr>
            <a:srgbClr val="F26B43"/>
          </p15:clr>
        </p15:guide>
        <p15:guide id="8" pos="950" userDrawn="1">
          <p15:clr>
            <a:srgbClr val="F26B43"/>
          </p15:clr>
        </p15:guide>
        <p15:guide id="9" pos="1042" userDrawn="1">
          <p15:clr>
            <a:srgbClr val="F26B43"/>
          </p15:clr>
        </p15:guide>
        <p15:guide id="10" pos="1704" userDrawn="1">
          <p15:clr>
            <a:srgbClr val="F26B43"/>
          </p15:clr>
        </p15:guide>
        <p15:guide id="11" pos="1796" userDrawn="1">
          <p15:clr>
            <a:srgbClr val="F26B43"/>
          </p15:clr>
        </p15:guide>
        <p15:guide id="12" pos="2458" userDrawn="1">
          <p15:clr>
            <a:srgbClr val="F26B43"/>
          </p15:clr>
        </p15:guide>
        <p15:guide id="13" pos="2548" userDrawn="1">
          <p15:clr>
            <a:srgbClr val="F26B43"/>
          </p15:clr>
        </p15:guide>
        <p15:guide id="14" pos="3212" userDrawn="1">
          <p15:clr>
            <a:srgbClr val="F26B43"/>
          </p15:clr>
        </p15:guide>
        <p15:guide id="15" pos="3302" userDrawn="1">
          <p15:clr>
            <a:srgbClr val="F26B43"/>
          </p15:clr>
        </p15:guide>
        <p15:guide id="16" pos="3964" userDrawn="1">
          <p15:clr>
            <a:srgbClr val="F26B43"/>
          </p15:clr>
        </p15:guide>
        <p15:guide id="17" pos="4056" userDrawn="1">
          <p15:clr>
            <a:srgbClr val="F26B43"/>
          </p15:clr>
        </p15:guide>
        <p15:guide id="18" pos="4718" userDrawn="1">
          <p15:clr>
            <a:srgbClr val="F26B43"/>
          </p15:clr>
        </p15:guide>
        <p15:guide id="19" pos="4810" userDrawn="1">
          <p15:clr>
            <a:srgbClr val="F26B43"/>
          </p15:clr>
        </p15:guide>
        <p15:guide id="20" orient="horz" pos="276" userDrawn="1">
          <p15:clr>
            <a:srgbClr val="F26B43"/>
          </p15:clr>
        </p15:guide>
        <p15:guide id="21" orient="horz" pos="741" userDrawn="1">
          <p15:clr>
            <a:srgbClr val="F26B43"/>
          </p15:clr>
        </p15:guide>
        <p15:guide id="22" orient="horz" pos="4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1FC1-B109-AE41-BACE-D4E772F78EFA}"/>
              </a:ext>
            </a:extLst>
          </p:cNvPr>
          <p:cNvSpPr>
            <a:spLocks noGrp="1"/>
          </p:cNvSpPr>
          <p:nvPr>
            <p:ph type="ctrTitle"/>
          </p:nvPr>
        </p:nvSpPr>
        <p:spPr/>
        <p:txBody>
          <a:bodyPr/>
          <a:lstStyle/>
          <a:p>
            <a:pPr algn="l" rtl="0"/>
            <a:r>
              <a:rPr lang="x-es-XL" b="1" i="0" u="none" baseline="0" dirty="0"/>
              <a:t>Manual para alumn</a:t>
            </a:r>
            <a:r>
              <a:rPr lang="en-US" b="1" i="0" u="none" baseline="0" dirty="0"/>
              <a:t>o</a:t>
            </a:r>
            <a:r>
              <a:rPr lang="x-es-XL" b="1" i="0" u="none" baseline="0" dirty="0"/>
              <a:t>s</a:t>
            </a:r>
            <a:br>
              <a:rPr lang="en-US" b="1" i="0" u="none" baseline="0" dirty="0"/>
            </a:br>
            <a:r>
              <a:rPr lang="x-es-XL" b="1" i="0" u="none" baseline="0" dirty="0"/>
              <a:t>e instructores</a:t>
            </a:r>
          </a:p>
        </p:txBody>
      </p:sp>
      <p:sp>
        <p:nvSpPr>
          <p:cNvPr id="3" name="Subtitle 2">
            <a:extLst>
              <a:ext uri="{FF2B5EF4-FFF2-40B4-BE49-F238E27FC236}">
                <a16:creationId xmlns:a16="http://schemas.microsoft.com/office/drawing/2014/main" id="{DB51E181-357E-9F43-A426-85DF37BDA45A}"/>
              </a:ext>
            </a:extLst>
          </p:cNvPr>
          <p:cNvSpPr>
            <a:spLocks noGrp="1"/>
          </p:cNvSpPr>
          <p:nvPr>
            <p:ph type="subTitle" idx="1"/>
          </p:nvPr>
        </p:nvSpPr>
        <p:spPr/>
        <p:txBody>
          <a:bodyPr/>
          <a:lstStyle/>
          <a:p>
            <a:pPr algn="l" rtl="0"/>
            <a:r>
              <a:rPr lang="x-es-XL" b="1" i="0" u="none" baseline="0">
                <a:solidFill>
                  <a:schemeClr val="bg1">
                    <a:lumMod val="50000"/>
                  </a:schemeClr>
                </a:solidFill>
              </a:rPr>
              <a:t>UnitedHealthcare Global </a:t>
            </a:r>
          </a:p>
        </p:txBody>
      </p:sp>
      <p:sp>
        <p:nvSpPr>
          <p:cNvPr id="6" name="Text Placeholder 5">
            <a:extLst>
              <a:ext uri="{FF2B5EF4-FFF2-40B4-BE49-F238E27FC236}">
                <a16:creationId xmlns:a16="http://schemas.microsoft.com/office/drawing/2014/main" id="{3805F68E-73F6-E045-BD39-4348D817A274}"/>
              </a:ext>
            </a:extLst>
          </p:cNvPr>
          <p:cNvSpPr>
            <a:spLocks noGrp="1"/>
          </p:cNvSpPr>
          <p:nvPr>
            <p:ph type="body" sz="quarter" idx="10"/>
          </p:nvPr>
        </p:nvSpPr>
        <p:spPr/>
        <p:txBody>
          <a:bodyPr/>
          <a:lstStyle/>
          <a:p>
            <a:pPr algn="l" rtl="0"/>
            <a:r>
              <a:rPr lang="x-es-XL" b="0" i="0" u="none" baseline="0"/>
              <a:t>Diciembre de 2020</a:t>
            </a:r>
          </a:p>
        </p:txBody>
      </p:sp>
    </p:spTree>
    <p:extLst>
      <p:ext uri="{BB962C8B-B14F-4D97-AF65-F5344CB8AC3E}">
        <p14:creationId xmlns:p14="http://schemas.microsoft.com/office/powerpoint/2010/main" val="119481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p:txBody>
          <a:bodyPr/>
          <a:lstStyle/>
          <a:p>
            <a:pPr algn="l" rtl="0"/>
            <a:r>
              <a:rPr lang="x-es-XL" b="1" i="0" u="none" baseline="0"/>
              <a:t>Construir la relación</a:t>
            </a:r>
          </a:p>
        </p:txBody>
      </p:sp>
    </p:spTree>
    <p:extLst>
      <p:ext uri="{BB962C8B-B14F-4D97-AF65-F5344CB8AC3E}">
        <p14:creationId xmlns:p14="http://schemas.microsoft.com/office/powerpoint/2010/main" val="410054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6B61-78E1-4518-822D-68075B049217}"/>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lgn="l" defTabSz="914400" rtl="0">
              <a:lnSpc>
                <a:spcPct val="90000"/>
              </a:lnSpc>
            </a:pPr>
            <a:r>
              <a:rPr lang="x-es-XL" sz="3100" b="1" i="0" u="none" baseline="0">
                <a:solidFill>
                  <a:schemeClr val="tx1"/>
                </a:solidFill>
              </a:rPr>
              <a:t>Construir la relación</a:t>
            </a:r>
          </a:p>
        </p:txBody>
      </p:sp>
      <p:sp>
        <p:nvSpPr>
          <p:cNvPr id="3" name="Content Placeholder 2">
            <a:extLst>
              <a:ext uri="{FF2B5EF4-FFF2-40B4-BE49-F238E27FC236}">
                <a16:creationId xmlns:a16="http://schemas.microsoft.com/office/drawing/2014/main" id="{620EB781-884E-436A-B60F-556D1CB2B727}"/>
              </a:ext>
            </a:extLst>
          </p:cNvPr>
          <p:cNvSpPr>
            <a:spLocks noGrp="1"/>
          </p:cNvSpPr>
          <p:nvPr>
            <p:ph idx="1"/>
          </p:nvPr>
        </p:nvSpPr>
        <p:spPr>
          <a:xfrm>
            <a:off x="3724073" y="1828800"/>
            <a:ext cx="4939867" cy="2839064"/>
          </a:xfrm>
        </p:spPr>
        <p:txBody>
          <a:bodyPr vert="horz" lIns="91440" tIns="45720" rIns="91440" bIns="45720" rtlCol="0">
            <a:normAutofit/>
          </a:bodyPr>
          <a:lstStyle/>
          <a:p>
            <a:pPr marL="0" indent="0" algn="l" defTabSz="914400" rtl="0">
              <a:lnSpc>
                <a:spcPct val="90000"/>
              </a:lnSpc>
              <a:spcBef>
                <a:spcPts val="0"/>
              </a:spcBef>
              <a:buNone/>
            </a:pPr>
            <a:r>
              <a:rPr lang="x-es-XL" sz="1500" b="1" i="0" u="none" baseline="0">
                <a:solidFill>
                  <a:schemeClr val="bg1">
                    <a:lumMod val="50000"/>
                  </a:schemeClr>
                </a:solidFill>
                <a:cs typeface="+mn-cs"/>
              </a:rPr>
              <a:t>La agenda de la relación</a:t>
            </a:r>
            <a:endParaRPr lang="x-es-XL" altLang="en-US" sz="1500" baseline="30000">
              <a:solidFill>
                <a:schemeClr val="bg1">
                  <a:lumMod val="50000"/>
                </a:schemeClr>
              </a:solidFill>
              <a:cs typeface="+mn-cs"/>
            </a:endParaRPr>
          </a:p>
          <a:p>
            <a:pPr marL="0" indent="0" algn="l" defTabSz="914400" rtl="0">
              <a:lnSpc>
                <a:spcPct val="90000"/>
              </a:lnSpc>
              <a:spcBef>
                <a:spcPts val="0"/>
              </a:spcBef>
              <a:buNone/>
            </a:pPr>
            <a:endParaRPr lang="x-es-XL" altLang="en-US" sz="1500">
              <a:solidFill>
                <a:schemeClr val="tx1"/>
              </a:solidFill>
              <a:cs typeface="+mn-cs"/>
            </a:endParaRPr>
          </a:p>
          <a:p>
            <a:pPr marL="0" indent="0" algn="l" defTabSz="914400" rtl="0">
              <a:lnSpc>
                <a:spcPct val="120000"/>
              </a:lnSpc>
              <a:spcBef>
                <a:spcPts val="0"/>
              </a:spcBef>
              <a:buNone/>
            </a:pPr>
            <a:r>
              <a:rPr lang="x-es-XL" sz="1200" b="0" i="0" u="none" baseline="0">
                <a:solidFill>
                  <a:schemeClr val="tx1"/>
                </a:solidFill>
                <a:cs typeface="+mn-cs"/>
              </a:rPr>
              <a:t>Para que la relación pedagógica sea efectiva, los alumnos y los instructores deben definir lo que buscan lograr, crear confianza, definir un plan de acción y, luego, reunirse de manera continua. Las reuniones iniciales son fundamentales para establecer una base sólida para la relación. En la siguiente diapositiva, se presenta la información que debe cubrirse antes, durante y después de estas reuniones iniciales:</a:t>
            </a:r>
          </a:p>
        </p:txBody>
      </p:sp>
      <p:pic>
        <p:nvPicPr>
          <p:cNvPr id="8" name="Picture Placeholder 8" descr="A person standing next to a person&#10;&#10;Description automatically generated">
            <a:extLst>
              <a:ext uri="{FF2B5EF4-FFF2-40B4-BE49-F238E27FC236}">
                <a16:creationId xmlns:a16="http://schemas.microsoft.com/office/drawing/2014/main" id="{C8B2BA44-AA1F-45B4-A3E6-8B523E79D6B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50171" r="25495" b="1"/>
          <a:stretch/>
        </p:blipFill>
        <p:spPr>
          <a:xfrm>
            <a:off x="20" y="10"/>
            <a:ext cx="3476673" cy="51434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5D91C8"/>
            </a:solidFill>
          </a:ln>
        </p:spPr>
        <p:style>
          <a:lnRef idx="1">
            <a:schemeClr val="accent1"/>
          </a:lnRef>
          <a:fillRef idx="0">
            <a:schemeClr val="accent1"/>
          </a:fillRef>
          <a:effectRef idx="0">
            <a:schemeClr val="accent1"/>
          </a:effectRef>
          <a:fontRef idx="minor">
            <a:schemeClr val="tx1"/>
          </a:fontRef>
        </p:style>
      </p:cxnSp>
      <p:sp>
        <p:nvSpPr>
          <p:cNvPr id="14" name="Slide Number Placeholder 8">
            <a:extLst>
              <a:ext uri="{FF2B5EF4-FFF2-40B4-BE49-F238E27FC236}">
                <a16:creationId xmlns:a16="http://schemas.microsoft.com/office/drawing/2014/main" id="{68D7D4DD-887A-4D29-B863-3554A95767CE}"/>
              </a:ext>
            </a:extLst>
          </p:cNvPr>
          <p:cNvSpPr>
            <a:spLocks noGrp="1"/>
          </p:cNvSpPr>
          <p:nvPr>
            <p:ph type="sldNum" sz="quarter" idx="12"/>
          </p:nvPr>
        </p:nvSpPr>
        <p:spPr>
          <a:xfrm>
            <a:off x="8432449" y="4760778"/>
            <a:ext cx="352985" cy="280797"/>
          </a:xfrm>
        </p:spPr>
        <p:txBody>
          <a:bodyPr/>
          <a:lstStyle/>
          <a:p>
            <a:pPr algn="r" rtl="0"/>
            <a:fld id="{90F9BDA0-AF0E-4BA8-B742-3B9C92A3E6FE}" type="slidenum">
              <a:rPr>
                <a:solidFill>
                  <a:schemeClr val="accent1"/>
                </a:solidFill>
              </a:rPr>
              <a:pPr/>
              <a:t>11</a:t>
            </a:fld>
            <a:endParaRPr lang="x-es-XL">
              <a:solidFill>
                <a:schemeClr val="accent1"/>
              </a:solidFill>
            </a:endParaRPr>
          </a:p>
        </p:txBody>
      </p:sp>
      <p:sp>
        <p:nvSpPr>
          <p:cNvPr id="7" name="TextBox 6">
            <a:extLst>
              <a:ext uri="{FF2B5EF4-FFF2-40B4-BE49-F238E27FC236}">
                <a16:creationId xmlns:a16="http://schemas.microsoft.com/office/drawing/2014/main" id="{2037FE45-4C7B-487F-8CB8-F090DC9B01FC}"/>
              </a:ext>
            </a:extLst>
          </p:cNvPr>
          <p:cNvSpPr txBox="1"/>
          <p:nvPr/>
        </p:nvSpPr>
        <p:spPr>
          <a:xfrm>
            <a:off x="6173867" y="4736592"/>
            <a:ext cx="2363634"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2"/>
                </a:solidFill>
                <a:effectLst/>
                <a:highlight>
                  <a:srgbClr val="FFFFFF"/>
                </a:highlight>
                <a:uLnTx/>
                <a:uFillTx/>
                <a:latin typeface="Arial" panose="020B0604020202020204" pitchFamily="34" charset="0"/>
                <a:ea typeface="+mn-ea"/>
                <a:cs typeface="Arial" panose="020B0604020202020204" pitchFamily="34" charset="0"/>
              </a:rPr>
              <a:t>© 2020 United HealthCare Services, Inc. All rights reserved.</a:t>
            </a:r>
          </a:p>
        </p:txBody>
      </p:sp>
    </p:spTree>
    <p:extLst>
      <p:ext uri="{BB962C8B-B14F-4D97-AF65-F5344CB8AC3E}">
        <p14:creationId xmlns:p14="http://schemas.microsoft.com/office/powerpoint/2010/main" val="162008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p:txBody>
          <a:bodyPr/>
          <a:lstStyle/>
          <a:p>
            <a:pPr algn="l" rtl="0"/>
            <a:r>
              <a:rPr lang="x-es-XL" b="1" i="0" u="none" baseline="0"/>
              <a:t>La agenda de la relación</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p:txBody>
          <a:bodyPr/>
          <a:lstStyle/>
          <a:p>
            <a:pPr algn="r" rtl="0"/>
            <a:fld id="{90F9BDA0-AF0E-4BA8-B742-3B9C92A3E6FE}" type="slidenum">
              <a:rPr/>
              <a:pPr/>
              <a:t>12</a:t>
            </a:fld>
            <a:endParaRPr lang="x-es-XL"/>
          </a:p>
        </p:txBody>
      </p:sp>
      <p:graphicFrame>
        <p:nvGraphicFramePr>
          <p:cNvPr id="7" name="Group 399">
            <a:extLst>
              <a:ext uri="{FF2B5EF4-FFF2-40B4-BE49-F238E27FC236}">
                <a16:creationId xmlns:a16="http://schemas.microsoft.com/office/drawing/2014/main" id="{C0C79A0C-2CF5-464A-9540-9ACD74BE8E20}"/>
              </a:ext>
            </a:extLst>
          </p:cNvPr>
          <p:cNvGraphicFramePr>
            <a:graphicFrameLocks noGrp="1"/>
          </p:cNvGraphicFramePr>
          <p:nvPr>
            <p:extLst>
              <p:ext uri="{D42A27DB-BD31-4B8C-83A1-F6EECF244321}">
                <p14:modId xmlns:p14="http://schemas.microsoft.com/office/powerpoint/2010/main" val="3708542953"/>
              </p:ext>
            </p:extLst>
          </p:nvPr>
        </p:nvGraphicFramePr>
        <p:xfrm>
          <a:off x="416978" y="983221"/>
          <a:ext cx="8228012" cy="3466436"/>
        </p:xfrm>
        <a:graphic>
          <a:graphicData uri="http://schemas.openxmlformats.org/drawingml/2006/table">
            <a:tbl>
              <a:tblPr/>
              <a:tblGrid>
                <a:gridCol w="5309027">
                  <a:extLst>
                    <a:ext uri="{9D8B030D-6E8A-4147-A177-3AD203B41FA5}">
                      <a16:colId xmlns:a16="http://schemas.microsoft.com/office/drawing/2014/main" val="20000"/>
                    </a:ext>
                  </a:extLst>
                </a:gridCol>
                <a:gridCol w="1708772">
                  <a:extLst>
                    <a:ext uri="{9D8B030D-6E8A-4147-A177-3AD203B41FA5}">
                      <a16:colId xmlns:a16="http://schemas.microsoft.com/office/drawing/2014/main" val="20001"/>
                    </a:ext>
                  </a:extLst>
                </a:gridCol>
                <a:gridCol w="1210213">
                  <a:extLst>
                    <a:ext uri="{9D8B030D-6E8A-4147-A177-3AD203B41FA5}">
                      <a16:colId xmlns:a16="http://schemas.microsoft.com/office/drawing/2014/main" val="20002"/>
                    </a:ext>
                  </a:extLst>
                </a:gridCol>
              </a:tblGrid>
              <a:tr h="1537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bg1"/>
                          </a:solidFill>
                          <a:effectLst/>
                          <a:latin typeface="+mn-lt"/>
                        </a:rPr>
                        <a:t>Acciones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bg1"/>
                          </a:solidFill>
                          <a:effectLst/>
                          <a:latin typeface="+mn-lt"/>
                        </a:rPr>
                        <a:t>Plazo</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bg1"/>
                          </a:solidFill>
                          <a:effectLst/>
                          <a:latin typeface="+mn-lt"/>
                        </a:rPr>
                        <a:t>Fecha de finalización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1814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1" u="none" strike="noStrike" cap="none" normalizeH="0" baseline="0">
                          <a:ln>
                            <a:noFill/>
                          </a:ln>
                          <a:solidFill>
                            <a:schemeClr val="bg1"/>
                          </a:solidFill>
                          <a:effectLst/>
                          <a:latin typeface="+mn-lt"/>
                          <a:cs typeface="Arial" panose="020B0604020202020204" pitchFamily="34" charset="0"/>
                        </a:rPr>
                        <a:t>Formación de parejas y definición de metas y expectativas</a:t>
                      </a:r>
                      <a:endParaRPr kumimoji="0" lang="x-es-XL" sz="800" b="1" i="0" u="none" strike="noStrike" cap="none" normalizeH="0" baseline="0" dirty="0">
                        <a:ln>
                          <a:noFill/>
                        </a:ln>
                        <a:solidFill>
                          <a:schemeClr val="bg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dirty="0">
                          <a:ln>
                            <a:noFill/>
                          </a:ln>
                          <a:solidFill>
                            <a:schemeClr val="bg1"/>
                          </a:solidFill>
                          <a:effectLst/>
                          <a:latin typeface="+mn-lt"/>
                          <a:cs typeface="Arial" panose="020B0604020202020204" pitchFamily="34" charset="0"/>
                        </a:rPr>
                        <a:t>Antes de la primera reunión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dirty="0">
                        <a:ln>
                          <a:noFill/>
                        </a:ln>
                        <a:solidFill>
                          <a:schemeClr val="bg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1"/>
                  </a:ext>
                </a:extLst>
              </a:tr>
              <a:tr h="20715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0" i="0" u="none" strike="noStrike" cap="none" normalizeH="0" baseline="0">
                          <a:ln>
                            <a:noFill/>
                          </a:ln>
                          <a:solidFill>
                            <a:schemeClr val="tx1"/>
                          </a:solidFill>
                          <a:effectLst/>
                          <a:latin typeface="+mn-lt"/>
                          <a:cs typeface="Arial" panose="020B0604020202020204" pitchFamily="34" charset="0"/>
                        </a:rPr>
                        <a:t>Identifique sus expectativas de la relación pedagógica.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dirty="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2851">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mn-lt"/>
                          <a:cs typeface="Arial" panose="020B0604020202020204" pitchFamily="34" charset="0"/>
                        </a:rPr>
                        <a:t>Defina los objetivos y las metas de la relación pedagógica.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81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1" i="1" u="none" strike="noStrike" cap="none" normalizeH="0" baseline="0">
                          <a:ln>
                            <a:noFill/>
                          </a:ln>
                          <a:solidFill>
                            <a:schemeClr val="bg1"/>
                          </a:solidFill>
                          <a:effectLst/>
                          <a:latin typeface="+mn-lt"/>
                          <a:cs typeface="Arial" panose="020B0604020202020204" pitchFamily="34" charset="0"/>
                        </a:rPr>
                        <a:t>Reunión introductoria</a:t>
                      </a:r>
                      <a:endParaRPr kumimoji="0" lang="x-es-XL" sz="800" b="1" i="0" u="none" strike="noStrike" cap="none" normalizeH="0" baseline="0" dirty="0">
                        <a:ln>
                          <a:noFill/>
                        </a:ln>
                        <a:solidFill>
                          <a:schemeClr val="bg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bg1"/>
                          </a:solidFill>
                          <a:effectLst/>
                          <a:latin typeface="+mn-lt"/>
                          <a:cs typeface="Arial" panose="020B0604020202020204" pitchFamily="34" charset="0"/>
                        </a:rPr>
                        <a:t>Primera reunión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dirty="0">
                        <a:ln>
                          <a:noFill/>
                        </a:ln>
                        <a:solidFill>
                          <a:schemeClr val="bg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4"/>
                  </a:ext>
                </a:extLst>
              </a:tr>
              <a:tr h="218144">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mn-lt"/>
                          <a:cs typeface="Arial" panose="020B0604020202020204" pitchFamily="34" charset="0"/>
                        </a:rPr>
                        <a:t>Explique las funciones y las responsabilidades.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7424">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mn-lt"/>
                          <a:cs typeface="Arial" panose="020B0604020202020204" pitchFamily="34" charset="0"/>
                        </a:rPr>
                        <a:t>Informe cada uno de sus objetivos, metas y expectativas de la relación pedagógica (página 14).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dirty="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9712">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mn-lt"/>
                          <a:cs typeface="Arial" panose="020B0604020202020204" pitchFamily="34" charset="0"/>
                        </a:rPr>
                        <a:t>Hable de las acciones que se llevarán a cabo antes de la próxima reunión.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dirty="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34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1" u="none" strike="noStrike" cap="none" normalizeH="0" baseline="0">
                          <a:ln>
                            <a:noFill/>
                          </a:ln>
                          <a:solidFill>
                            <a:schemeClr val="bg1"/>
                          </a:solidFill>
                          <a:effectLst/>
                          <a:latin typeface="+mn-lt"/>
                          <a:cs typeface="Arial" panose="020B0604020202020204" pitchFamily="34" charset="0"/>
                        </a:rPr>
                        <a:t>Elaboración del plan de acción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bg1"/>
                          </a:solidFill>
                          <a:effectLst/>
                          <a:latin typeface="+mn-lt"/>
                          <a:cs typeface="Arial" panose="020B0604020202020204" pitchFamily="34" charset="0"/>
                        </a:rPr>
                        <a:t>Segunda reunión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dirty="0">
                        <a:ln>
                          <a:noFill/>
                        </a:ln>
                        <a:solidFill>
                          <a:schemeClr val="bg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8"/>
                  </a:ext>
                </a:extLst>
              </a:tr>
              <a:tr h="2134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0" i="0" u="none" strike="noStrike" kern="1200" cap="none" normalizeH="0" baseline="0">
                          <a:ln>
                            <a:noFill/>
                          </a:ln>
                          <a:solidFill>
                            <a:schemeClr val="tx1"/>
                          </a:solidFill>
                          <a:effectLst/>
                          <a:latin typeface="+mn-lt"/>
                          <a:ea typeface="+mn-ea"/>
                          <a:cs typeface="Arial" panose="020B0604020202020204" pitchFamily="34" charset="0"/>
                        </a:rPr>
                        <a:t>Hable de las fortalezas e identifique las necesidades de desarrollo a corto y largo plazo.*</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97741">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mn-lt"/>
                          <a:cs typeface="Arial" panose="020B0604020202020204" pitchFamily="34" charset="0"/>
                        </a:rPr>
                        <a:t>Llene la plantilla del plan de acción (página 18).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961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mn-lt"/>
                          <a:cs typeface="Arial" panose="020B0604020202020204" pitchFamily="34" charset="0"/>
                        </a:rPr>
                        <a:t>Hable de las acciones que se llevarán a cabo antes de la próxima reunión.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97741">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1" i="1" u="none" strike="noStrike" cap="none" normalizeH="0" baseline="0">
                          <a:ln>
                            <a:noFill/>
                          </a:ln>
                          <a:solidFill>
                            <a:schemeClr val="bg1"/>
                          </a:solidFill>
                          <a:effectLst/>
                          <a:latin typeface="+mn-lt"/>
                          <a:cs typeface="Arial" panose="020B0604020202020204" pitchFamily="34" charset="0"/>
                        </a:rPr>
                        <a:t>Acciones basadas en el plan de acción y modificaciones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bg1"/>
                          </a:solidFill>
                          <a:effectLst/>
                          <a:latin typeface="+mn-lt"/>
                          <a:cs typeface="Arial" panose="020B0604020202020204" pitchFamily="34" charset="0"/>
                        </a:rPr>
                        <a:t>Reuniones posteriores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dirty="0">
                        <a:ln>
                          <a:noFill/>
                        </a:ln>
                        <a:solidFill>
                          <a:schemeClr val="bg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12"/>
                  </a:ext>
                </a:extLst>
              </a:tr>
              <a:tr h="197741">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mn-lt"/>
                          <a:cs typeface="Arial" panose="020B0604020202020204" pitchFamily="34" charset="0"/>
                        </a:rPr>
                        <a:t>Examine el progreso de las acciones determinadas al final de la última reunión.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78909">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mn-lt"/>
                          <a:cs typeface="Arial" panose="020B0604020202020204" pitchFamily="34" charset="0"/>
                        </a:rPr>
                        <a:t>Discuta los temas de interés, los desafíos actuales, los éxitos recientes, etc.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97741">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mn-lt"/>
                          <a:cs typeface="Arial" panose="020B0604020202020204" pitchFamily="34" charset="0"/>
                        </a:rPr>
                        <a:t>Evalúe la eficacia de la relación cada cuatro o seis meses (página 24).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dirty="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8144">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mn-lt"/>
                          <a:cs typeface="Arial" panose="020B0604020202020204" pitchFamily="34" charset="0"/>
                        </a:rPr>
                        <a:t>Hable de las acciones que se llevarán a cabo antes de la próxima reunión.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dirty="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dirty="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8" name="Text Box 317">
            <a:extLst>
              <a:ext uri="{FF2B5EF4-FFF2-40B4-BE49-F238E27FC236}">
                <a16:creationId xmlns:a16="http://schemas.microsoft.com/office/drawing/2014/main" id="{E8D6D001-3C97-4C1F-9597-0B32FD91CFED}"/>
              </a:ext>
            </a:extLst>
          </p:cNvPr>
          <p:cNvSpPr txBox="1">
            <a:spLocks noChangeArrowheads="1"/>
          </p:cNvSpPr>
          <p:nvPr/>
        </p:nvSpPr>
        <p:spPr bwMode="auto">
          <a:xfrm>
            <a:off x="2168586" y="4599852"/>
            <a:ext cx="76200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0" bIns="0">
            <a:spAutoFit/>
          </a:bodyPr>
          <a:lstStyle>
            <a:lvl1pPr marL="119063" indent="-119063"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r>
              <a:rPr lang="x-es-XL" sz="900" b="0" i="0" u="none" baseline="0">
                <a:latin typeface="Calibri" panose="020F0502020204030204" pitchFamily="34" charset="0"/>
              </a:rPr>
              <a:t>*El alumno es responsable de llevar su plan de desarrollo actual.</a:t>
            </a:r>
          </a:p>
        </p:txBody>
      </p:sp>
    </p:spTree>
    <p:extLst>
      <p:ext uri="{BB962C8B-B14F-4D97-AF65-F5344CB8AC3E}">
        <p14:creationId xmlns:p14="http://schemas.microsoft.com/office/powerpoint/2010/main" val="366865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6B61-78E1-4518-822D-68075B049217}"/>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lgn="l" defTabSz="914400" rtl="0">
              <a:lnSpc>
                <a:spcPct val="90000"/>
              </a:lnSpc>
            </a:pPr>
            <a:r>
              <a:rPr lang="x-es-XL" sz="3100" b="1" i="0" u="none" baseline="0">
                <a:solidFill>
                  <a:schemeClr val="tx1"/>
                </a:solidFill>
              </a:rPr>
              <a:t>Construir la relación</a:t>
            </a:r>
          </a:p>
        </p:txBody>
      </p:sp>
      <p:sp>
        <p:nvSpPr>
          <p:cNvPr id="3" name="Content Placeholder 2">
            <a:extLst>
              <a:ext uri="{FF2B5EF4-FFF2-40B4-BE49-F238E27FC236}">
                <a16:creationId xmlns:a16="http://schemas.microsoft.com/office/drawing/2014/main" id="{620EB781-884E-436A-B60F-556D1CB2B727}"/>
              </a:ext>
            </a:extLst>
          </p:cNvPr>
          <p:cNvSpPr>
            <a:spLocks noGrp="1"/>
          </p:cNvSpPr>
          <p:nvPr>
            <p:ph idx="1"/>
          </p:nvPr>
        </p:nvSpPr>
        <p:spPr>
          <a:xfrm>
            <a:off x="3724073" y="1828800"/>
            <a:ext cx="4939867" cy="2839064"/>
          </a:xfrm>
        </p:spPr>
        <p:txBody>
          <a:bodyPr vert="horz" lIns="91440" tIns="45720" rIns="91440" bIns="45720" rtlCol="0">
            <a:normAutofit/>
          </a:bodyPr>
          <a:lstStyle/>
          <a:p>
            <a:pPr marL="0" indent="0" algn="l" rtl="0">
              <a:spcBef>
                <a:spcPct val="0"/>
              </a:spcBef>
              <a:buNone/>
            </a:pPr>
            <a:r>
              <a:rPr lang="x-es-XL" b="1" i="0" u="none" baseline="0">
                <a:solidFill>
                  <a:schemeClr val="bg1">
                    <a:lumMod val="50000"/>
                  </a:schemeClr>
                </a:solidFill>
                <a:latin typeface="Arial" panose="020B0604020202020204" pitchFamily="34" charset="0"/>
              </a:rPr>
              <a:t>Definir las metas de la relación pedagógica</a:t>
            </a:r>
            <a:endParaRPr lang="x-es-XL" altLang="en-US" baseline="30000" dirty="0">
              <a:solidFill>
                <a:schemeClr val="bg1">
                  <a:lumMod val="50000"/>
                </a:schemeClr>
              </a:solidFill>
              <a:latin typeface="Arial" panose="020B0604020202020204" pitchFamily="34" charset="0"/>
            </a:endParaRPr>
          </a:p>
          <a:p>
            <a:pPr algn="l" rtl="0">
              <a:spcBef>
                <a:spcPct val="0"/>
              </a:spcBef>
            </a:pPr>
            <a:endParaRPr lang="x-es-XL" altLang="en-US" sz="100" dirty="0">
              <a:latin typeface="Calibri" panose="020F0502020204030204" pitchFamily="34" charset="0"/>
            </a:endParaRPr>
          </a:p>
          <a:p>
            <a:pPr marL="0" indent="0" algn="l" rtl="0">
              <a:spcBef>
                <a:spcPct val="0"/>
              </a:spcBef>
              <a:buNone/>
            </a:pPr>
            <a:endParaRPr lang="x-es-XL" altLang="en-US" sz="1200" dirty="0">
              <a:latin typeface="Arial" panose="020B0604020202020204" pitchFamily="34" charset="0"/>
            </a:endParaRPr>
          </a:p>
          <a:p>
            <a:pPr marL="0" indent="0" algn="l" rtl="0">
              <a:spcBef>
                <a:spcPts val="0"/>
              </a:spcBef>
              <a:spcAft>
                <a:spcPts val="0"/>
              </a:spcAft>
              <a:buNone/>
            </a:pPr>
            <a:r>
              <a:rPr lang="x-es-XL" sz="1200" b="0" i="0" u="none" baseline="0"/>
              <a:t>Utilice el formulario de la siguiente diapositiva para establecer las expectativas de la relación antes de reunirse con su alumno o instructor. Esta información se debe llevar a la primera reunión para analizarla y discutirla.</a:t>
            </a:r>
          </a:p>
        </p:txBody>
      </p:sp>
      <p:pic>
        <p:nvPicPr>
          <p:cNvPr id="8" name="Picture Placeholder 13">
            <a:extLst>
              <a:ext uri="{FF2B5EF4-FFF2-40B4-BE49-F238E27FC236}">
                <a16:creationId xmlns:a16="http://schemas.microsoft.com/office/drawing/2014/main" id="{E871F70E-D8FD-4EE3-93BE-B07513D2FD5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3843" r="8688" b="2"/>
          <a:stretch/>
        </p:blipFill>
        <p:spPr>
          <a:xfrm>
            <a:off x="20" y="10"/>
            <a:ext cx="3476673" cy="5143490"/>
          </a:xfrm>
          <a:prstGeom prst="rect">
            <a:avLst/>
          </a:prstGeom>
          <a:solidFill>
            <a:schemeClr val="tx2"/>
          </a:solidFill>
          <a:effectLst/>
        </p:spPr>
      </p:pic>
      <p:cxnSp>
        <p:nvCxnSpPr>
          <p:cNvPr id="15"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D47760"/>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892CC62-7576-4B18-9ADD-7BBEB30EDD81}"/>
              </a:ext>
            </a:extLst>
          </p:cNvPr>
          <p:cNvSpPr>
            <a:spLocks noGrp="1"/>
          </p:cNvSpPr>
          <p:nvPr>
            <p:ph type="sldNum" sz="quarter" idx="12"/>
          </p:nvPr>
        </p:nvSpPr>
        <p:spPr>
          <a:xfrm>
            <a:off x="7847917" y="4680246"/>
            <a:ext cx="890069" cy="273844"/>
          </a:xfrm>
        </p:spPr>
        <p:txBody>
          <a:bodyPr vert="horz" lIns="91440" tIns="45720" rIns="91440" bIns="45720" rtlCol="0" anchor="ctr"/>
          <a:lstStyle/>
          <a:p>
            <a:pPr algn="r" rtl="0"/>
            <a:fld id="{66DE20E4-D496-034F-914D-F7F15B93E95B}" type="slidenum">
              <a:rPr>
                <a:solidFill>
                  <a:schemeClr val="tx1"/>
                </a:solidFill>
              </a:rPr>
              <a:pPr/>
              <a:t>13</a:t>
            </a:fld>
            <a:endParaRPr lang="x-es-XL" dirty="0">
              <a:solidFill>
                <a:schemeClr val="tx1"/>
              </a:solidFill>
            </a:endParaRPr>
          </a:p>
        </p:txBody>
      </p:sp>
      <p:sp>
        <p:nvSpPr>
          <p:cNvPr id="7" name="TextBox 6">
            <a:extLst>
              <a:ext uri="{FF2B5EF4-FFF2-40B4-BE49-F238E27FC236}">
                <a16:creationId xmlns:a16="http://schemas.microsoft.com/office/drawing/2014/main" id="{904B18F5-9E58-4CC6-8EFB-B4202C0EF97A}"/>
              </a:ext>
            </a:extLst>
          </p:cNvPr>
          <p:cNvSpPr txBox="1"/>
          <p:nvPr/>
        </p:nvSpPr>
        <p:spPr>
          <a:xfrm>
            <a:off x="6238160" y="4736592"/>
            <a:ext cx="2363634"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2"/>
                </a:solidFill>
                <a:effectLst/>
                <a:highlight>
                  <a:srgbClr val="FFFFFF"/>
                </a:highlight>
                <a:uLnTx/>
                <a:uFillTx/>
                <a:latin typeface="Arial" panose="020B0604020202020204" pitchFamily="34" charset="0"/>
                <a:ea typeface="+mn-ea"/>
                <a:cs typeface="Arial" panose="020B0604020202020204" pitchFamily="34" charset="0"/>
              </a:rPr>
              <a:t>© 2020 United HealthCare Services, Inc. All rights reserved.</a:t>
            </a:r>
          </a:p>
        </p:txBody>
      </p:sp>
    </p:spTree>
    <p:extLst>
      <p:ext uri="{BB962C8B-B14F-4D97-AF65-F5344CB8AC3E}">
        <p14:creationId xmlns:p14="http://schemas.microsoft.com/office/powerpoint/2010/main" val="17034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135F-C524-41E4-8489-5ECE990FD667}"/>
              </a:ext>
            </a:extLst>
          </p:cNvPr>
          <p:cNvSpPr>
            <a:spLocks noGrp="1"/>
          </p:cNvSpPr>
          <p:nvPr>
            <p:ph type="title"/>
          </p:nvPr>
        </p:nvSpPr>
        <p:spPr>
          <a:xfrm>
            <a:off x="374904" y="226155"/>
            <a:ext cx="8308721" cy="549381"/>
          </a:xfrm>
        </p:spPr>
        <p:txBody>
          <a:bodyPr/>
          <a:lstStyle/>
          <a:p>
            <a:pPr algn="l" rtl="0"/>
            <a:r>
              <a:rPr lang="x-es-XL" b="1" i="0" u="none" baseline="0"/>
              <a:t>Definir las metas de la relación pedagógica</a:t>
            </a:r>
          </a:p>
        </p:txBody>
      </p:sp>
      <p:sp>
        <p:nvSpPr>
          <p:cNvPr id="3" name="Slide Number Placeholder 2">
            <a:extLst>
              <a:ext uri="{FF2B5EF4-FFF2-40B4-BE49-F238E27FC236}">
                <a16:creationId xmlns:a16="http://schemas.microsoft.com/office/drawing/2014/main" id="{CE0DFC2C-BE77-4023-89DB-E68D22786CE2}"/>
              </a:ext>
            </a:extLst>
          </p:cNvPr>
          <p:cNvSpPr>
            <a:spLocks noGrp="1"/>
          </p:cNvSpPr>
          <p:nvPr>
            <p:ph type="sldNum" sz="quarter" idx="12"/>
          </p:nvPr>
        </p:nvSpPr>
        <p:spPr/>
        <p:txBody>
          <a:bodyPr/>
          <a:lstStyle/>
          <a:p>
            <a:pPr algn="r" rtl="0"/>
            <a:fld id="{90F9BDA0-AF0E-4BA8-B742-3B9C92A3E6FE}" type="slidenum">
              <a:rPr/>
              <a:t>14</a:t>
            </a:fld>
            <a:endParaRPr lang="x-es-XL"/>
          </a:p>
        </p:txBody>
      </p:sp>
      <p:graphicFrame>
        <p:nvGraphicFramePr>
          <p:cNvPr id="6" name="Group 343">
            <a:extLst>
              <a:ext uri="{FF2B5EF4-FFF2-40B4-BE49-F238E27FC236}">
                <a16:creationId xmlns:a16="http://schemas.microsoft.com/office/drawing/2014/main" id="{879FE277-9736-4600-862D-EE5DB834ECF1}"/>
              </a:ext>
            </a:extLst>
          </p:cNvPr>
          <p:cNvGraphicFramePr>
            <a:graphicFrameLocks noGrp="1"/>
          </p:cNvGraphicFramePr>
          <p:nvPr>
            <p:extLst>
              <p:ext uri="{D42A27DB-BD31-4B8C-83A1-F6EECF244321}">
                <p14:modId xmlns:p14="http://schemas.microsoft.com/office/powerpoint/2010/main" val="737879575"/>
              </p:ext>
            </p:extLst>
          </p:nvPr>
        </p:nvGraphicFramePr>
        <p:xfrm>
          <a:off x="200839" y="775535"/>
          <a:ext cx="8584595" cy="3718248"/>
        </p:xfrm>
        <a:graphic>
          <a:graphicData uri="http://schemas.openxmlformats.org/drawingml/2006/table">
            <a:tbl>
              <a:tblPr/>
              <a:tblGrid>
                <a:gridCol w="3197816">
                  <a:extLst>
                    <a:ext uri="{9D8B030D-6E8A-4147-A177-3AD203B41FA5}">
                      <a16:colId xmlns:a16="http://schemas.microsoft.com/office/drawing/2014/main" val="20000"/>
                    </a:ext>
                  </a:extLst>
                </a:gridCol>
                <a:gridCol w="347957">
                  <a:extLst>
                    <a:ext uri="{9D8B030D-6E8A-4147-A177-3AD203B41FA5}">
                      <a16:colId xmlns:a16="http://schemas.microsoft.com/office/drawing/2014/main" val="20001"/>
                    </a:ext>
                  </a:extLst>
                </a:gridCol>
                <a:gridCol w="2209126">
                  <a:extLst>
                    <a:ext uri="{9D8B030D-6E8A-4147-A177-3AD203B41FA5}">
                      <a16:colId xmlns:a16="http://schemas.microsoft.com/office/drawing/2014/main" val="4270690049"/>
                    </a:ext>
                  </a:extLst>
                </a:gridCol>
                <a:gridCol w="2829696">
                  <a:extLst>
                    <a:ext uri="{9D8B030D-6E8A-4147-A177-3AD203B41FA5}">
                      <a16:colId xmlns:a16="http://schemas.microsoft.com/office/drawing/2014/main" val="20002"/>
                    </a:ext>
                  </a:extLst>
                </a:gridCol>
              </a:tblGrid>
              <a:tr h="177315">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900" b="1" i="0" u="none" strike="noStrike" cap="none" normalizeH="0" baseline="0">
                          <a:ln>
                            <a:noFill/>
                          </a:ln>
                          <a:solidFill>
                            <a:schemeClr val="bg1"/>
                          </a:solidFill>
                          <a:effectLst/>
                          <a:latin typeface="Arial" panose="020B0604020202020204" pitchFamily="34" charset="0"/>
                          <a:cs typeface="Arial" panose="020B0604020202020204" pitchFamily="34" charset="0"/>
                        </a:rPr>
                        <a:t>Preguntas para los instructores y los alumnos</a:t>
                      </a:r>
                      <a:endParaRPr kumimoji="0" lang="x-es-XL" sz="9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8288" marR="18288"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900" b="1" i="0" u="none" strike="noStrike" cap="none" normalizeH="0" baseline="0">
                          <a:ln>
                            <a:noFill/>
                          </a:ln>
                          <a:solidFill>
                            <a:schemeClr val="bg1"/>
                          </a:solidFill>
                          <a:effectLst/>
                          <a:latin typeface="Arial" panose="020B0604020202020204" pitchFamily="34" charset="0"/>
                          <a:cs typeface="Arial" panose="020B0604020202020204" pitchFamily="34" charset="0"/>
                        </a:rPr>
                        <a:t>Notas</a:t>
                      </a:r>
                    </a:p>
                  </a:txBody>
                  <a:tcPr marL="18288" marR="18288"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2">
                  <a:txBody>
                    <a:bodyPr/>
                    <a:lstStyle/>
                    <a:p>
                      <a:pPr algn="l" rtl="0"/>
                      <a:r>
                        <a:rPr kumimoji="0" lang="x-es-XL" sz="900" b="1" i="0" u="none" strike="noStrike" cap="none" normalizeH="0" baseline="0">
                          <a:ln>
                            <a:noFill/>
                          </a:ln>
                          <a:solidFill>
                            <a:schemeClr val="bg1"/>
                          </a:solidFill>
                          <a:effectLst/>
                          <a:latin typeface="Arial" panose="020B0604020202020204" pitchFamily="34" charset="0"/>
                          <a:cs typeface="Arial" panose="020B0604020202020204" pitchFamily="34" charset="0"/>
                        </a:rPr>
                        <a:t>Notas</a:t>
                      </a:r>
                      <a:endParaRPr lang="x-es-XL" dirty="0"/>
                    </a:p>
                  </a:txBody>
                  <a:tcPr marL="18288" marR="18288"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0998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¿Dónde espera estar dentro de cinco años?</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x-es-XL"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0998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¿Qué espera lograr de esta relación?</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x-es-XL"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0998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¿Cuál es el papel que espera que cumpla su instructor?</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x-es-XL"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48867">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¿Hay alguna regla básica que le gustaría establecer (p. ej., confidencialidad, apertura, franqueza)?</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x-es-XL"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0998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¿Cuáles son sus mayores fortalezas?</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x-es-XL"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0998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¿Cuáles son sus mayores debilidades?</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x-es-XL"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0998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¿Hay algún tema urgente de interés?</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x-es-XL"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20998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¿Hay algún tema que sobrepase los límites?</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x-es-XL"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r h="214259">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¿Cuál considera que será un desafío en la relación?</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x-es-XL"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1"/>
                  </a:ext>
                </a:extLst>
              </a:tr>
              <a:tr h="248867">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¿Cuál horario le gustaría para las reuniones regulares (duración, tiempo, frecuencia)?</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x-es-XL"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r h="248867">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¿Con cuáles criterios le gustaría evaluar el éxito de la relación?</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x-es-XL"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3"/>
                  </a:ext>
                </a:extLst>
              </a:tr>
              <a:tr h="179492">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Otras preguntas para los alumnos</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51355"/>
                  </a:ext>
                </a:extLst>
              </a:tr>
              <a:tr h="23950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¿Cómo le gustaría abordar sus metas de aprendizaje? </a:t>
                      </a:r>
                      <a:endParaRPr kumimoji="0" lang="x-es-XL"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tc>
                <a:tc hMerge="1">
                  <a:txBody>
                    <a:bodyPr/>
                    <a:lstStyle/>
                    <a:p>
                      <a:endParaRPr lang="x-es-X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50217408"/>
                  </a:ext>
                </a:extLst>
              </a:tr>
              <a:tr h="69120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¿Qué temas le gustaría tratar en las reuniones?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pPr>
                      <a:r>
                        <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El equilibro entre el trabajo y la vida personal</a:t>
                      </a:r>
                    </a:p>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pPr>
                      <a:r>
                        <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 visión y la estrategia de la organización</a:t>
                      </a:r>
                    </a:p>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pPr>
                      <a:r>
                        <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Desarrollo de competencias</a:t>
                      </a:r>
                    </a:p>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pPr>
                      <a:r>
                        <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Metas y valores profesionales a corto plazo</a:t>
                      </a:r>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tab pos="114300" algn="l"/>
                        </a:tabLst>
                      </a:pPr>
                      <a:r>
                        <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Metas y valores profesionales a largo plazo</a:t>
                      </a:r>
                    </a:p>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tab pos="114300" algn="l"/>
                        </a:tabLst>
                      </a:pPr>
                      <a:r>
                        <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Trayectoria profesional dentro de la organización</a:t>
                      </a:r>
                    </a:p>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tab pos="114300" algn="l"/>
                        </a:tabLst>
                      </a:pPr>
                      <a:r>
                        <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Oportunidades educativas</a:t>
                      </a:r>
                    </a:p>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tab pos="114300" algn="l"/>
                        </a:tabLst>
                      </a:pPr>
                      <a:r>
                        <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Otros:  </a:t>
                      </a: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___________________________</a:t>
                      </a:r>
                      <a:r>
                        <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2126429"/>
                  </a:ext>
                </a:extLst>
              </a:tr>
            </a:tbl>
          </a:graphicData>
        </a:graphic>
      </p:graphicFrame>
      <p:sp>
        <p:nvSpPr>
          <p:cNvPr id="8" name="Text Box 12">
            <a:extLst>
              <a:ext uri="{FF2B5EF4-FFF2-40B4-BE49-F238E27FC236}">
                <a16:creationId xmlns:a16="http://schemas.microsoft.com/office/drawing/2014/main" id="{A42D439D-7296-4C3B-9B16-11BCE16567D5}"/>
              </a:ext>
            </a:extLst>
          </p:cNvPr>
          <p:cNvSpPr txBox="1">
            <a:spLocks noChangeArrowheads="1"/>
          </p:cNvSpPr>
          <p:nvPr/>
        </p:nvSpPr>
        <p:spPr bwMode="auto">
          <a:xfrm>
            <a:off x="119722" y="4493783"/>
            <a:ext cx="902427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l" rtl="0" eaLnBrk="1" hangingPunct="1"/>
            <a:r>
              <a:rPr lang="x-es-XL" sz="800" b="0" i="0" u="none" baseline="0" dirty="0">
                <a:latin typeface="Calibri" panose="020F0502020204030204" pitchFamily="34" charset="0"/>
              </a:rPr>
              <a:t>Fuentes: Talent Management, </a:t>
            </a:r>
            <a:r>
              <a:rPr lang="x-es-XL" sz="800" b="0" i="1" u="none" baseline="0" dirty="0">
                <a:latin typeface="Calibri" panose="020F0502020204030204" pitchFamily="34" charset="0"/>
              </a:rPr>
              <a:t>CEB Mentoring Journal</a:t>
            </a:r>
            <a:r>
              <a:rPr lang="x-es-XL" sz="800" b="0" i="0" u="none" baseline="0" dirty="0">
                <a:latin typeface="Calibri" panose="020F0502020204030204" pitchFamily="34" charset="0"/>
              </a:rPr>
              <a:t>, Arlington, VA:  Corporate Executive Board, 2009, pp. 9–11; CLC Human Resources, </a:t>
            </a:r>
            <a:r>
              <a:rPr lang="x-es-XL" sz="800" b="0" i="1" u="none" baseline="0" dirty="0">
                <a:latin typeface="Calibri" panose="020F0502020204030204" pitchFamily="34" charset="0"/>
              </a:rPr>
              <a:t>Mentoring Guidelines</a:t>
            </a:r>
            <a:r>
              <a:rPr lang="x-es-XL" sz="800" b="0" i="0" u="none" baseline="0" dirty="0">
                <a:latin typeface="Calibri" panose="020F0502020204030204" pitchFamily="34" charset="0"/>
              </a:rPr>
              <a:t>, Arlington, VA:  Corporate Executive Board, 2009, p. 7.</a:t>
            </a:r>
          </a:p>
        </p:txBody>
      </p:sp>
    </p:spTree>
    <p:extLst>
      <p:ext uri="{BB962C8B-B14F-4D97-AF65-F5344CB8AC3E}">
        <p14:creationId xmlns:p14="http://schemas.microsoft.com/office/powerpoint/2010/main" val="12728202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pPr algn="l" rtl="0"/>
            <a:r>
              <a:rPr lang="x-es-XL" b="1" i="0" u="none" baseline="0"/>
              <a:t>Bases para una relación de confianza</a:t>
            </a: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p:txBody>
          <a:bodyPr/>
          <a:lstStyle/>
          <a:p>
            <a:pPr algn="r" rtl="0"/>
            <a:fld id="{90F9BDA0-AF0E-4BA8-B742-3B9C92A3E6FE}" type="slidenum">
              <a:rPr/>
              <a:pPr/>
              <a:t>15</a:t>
            </a:fld>
            <a:endParaRPr lang="x-es-XL" dirty="0"/>
          </a:p>
        </p:txBody>
      </p:sp>
      <p:sp>
        <p:nvSpPr>
          <p:cNvPr id="6" name="Text Box 10">
            <a:extLst>
              <a:ext uri="{FF2B5EF4-FFF2-40B4-BE49-F238E27FC236}">
                <a16:creationId xmlns:a16="http://schemas.microsoft.com/office/drawing/2014/main" id="{B920742E-20BE-4C59-93D2-E91B08241278}"/>
              </a:ext>
            </a:extLst>
          </p:cNvPr>
          <p:cNvSpPr txBox="1">
            <a:spLocks noGrp="1" noChangeArrowheads="1"/>
          </p:cNvSpPr>
          <p:nvPr>
            <p:ph type="body" sz="quarter" idx="13"/>
          </p:nvPr>
        </p:nvSpPr>
        <p:spPr bwMode="auto">
          <a:xfrm>
            <a:off x="374650" y="1513579"/>
            <a:ext cx="3044411" cy="194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marL="0" indent="0" algn="l" rtl="0" eaLnBrk="1" hangingPunct="1">
              <a:buNone/>
            </a:pPr>
            <a:r>
              <a:rPr lang="x-es-XL" sz="1200" b="1" i="0" u="none" baseline="0">
                <a:solidFill>
                  <a:schemeClr val="bg1">
                    <a:lumMod val="50000"/>
                  </a:schemeClr>
                </a:solidFill>
              </a:rPr>
              <a:t>Bases para una relación de confianza</a:t>
            </a:r>
          </a:p>
          <a:p>
            <a:pPr marL="0" indent="0" algn="l" rtl="0" eaLnBrk="1" hangingPunct="1">
              <a:lnSpc>
                <a:spcPct val="120000"/>
              </a:lnSpc>
              <a:buNone/>
            </a:pPr>
            <a:r>
              <a:rPr lang="x-es-XL" b="0" i="0" u="none" baseline="0"/>
              <a:t>Para que una relación pedagógica tenga una base sólida, es esencial que haya confianza y expectativas claras desde el comienzo.  Las siguientes preguntas le servirán para guiar su primera conversación sobre la instrucción, a fin de conocerse y establecer expectativas y metas mutuas.  Tome nota de las respuestas de ambas partes para consultarlas en el futuro.</a:t>
            </a:r>
          </a:p>
        </p:txBody>
      </p:sp>
      <p:sp>
        <p:nvSpPr>
          <p:cNvPr id="7" name="Text Box 14">
            <a:extLst>
              <a:ext uri="{FF2B5EF4-FFF2-40B4-BE49-F238E27FC236}">
                <a16:creationId xmlns:a16="http://schemas.microsoft.com/office/drawing/2014/main" id="{2C23665B-5355-44FB-8D3D-B8BAC11A779C}"/>
              </a:ext>
            </a:extLst>
          </p:cNvPr>
          <p:cNvSpPr txBox="1">
            <a:spLocks noGrp="1" noChangeArrowheads="1"/>
          </p:cNvSpPr>
          <p:nvPr>
            <p:ph type="body" sz="quarter" idx="14"/>
          </p:nvPr>
        </p:nvSpPr>
        <p:spPr bwMode="auto">
          <a:xfrm>
            <a:off x="3872285" y="972889"/>
            <a:ext cx="4814515" cy="3711785"/>
          </a:xfrm>
          <a:prstGeom prst="rect">
            <a:avLst/>
          </a:prstGeom>
          <a:solidFill>
            <a:schemeClr val="bg2">
              <a:lumMod val="90000"/>
            </a:schemeClr>
          </a:solidFill>
          <a:ln>
            <a:solidFill>
              <a:schemeClr val="tx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marL="0" indent="0" algn="l" rtl="0" eaLnBrk="1" hangingPunct="1">
              <a:spcBef>
                <a:spcPts val="300"/>
              </a:spcBef>
              <a:buNone/>
            </a:pPr>
            <a:r>
              <a:rPr lang="x-es-XL" b="1" i="0" u="none" baseline="0"/>
              <a:t>Antecedentes personales y profesionales</a:t>
            </a:r>
          </a:p>
          <a:p>
            <a:pPr algn="l" rtl="0" eaLnBrk="1" hangingPunct="1">
              <a:spcBef>
                <a:spcPts val="300"/>
              </a:spcBef>
              <a:buFont typeface="Wingdings" panose="05000000000000000000" pitchFamily="2" charset="2"/>
              <a:buChar char="q"/>
            </a:pPr>
            <a:r>
              <a:rPr lang="x-es-XL" sz="800" b="0" i="0" u="none" baseline="0"/>
              <a:t>¿Cuáles son sus antecedentes educativos y profesionales? (Incluya una explicación de su función actual y el tiempo que lleva en la organización)</a:t>
            </a:r>
          </a:p>
          <a:p>
            <a:pPr algn="l" rtl="0" eaLnBrk="1" hangingPunct="1">
              <a:spcBef>
                <a:spcPts val="300"/>
              </a:spcBef>
              <a:buFont typeface="Wingdings" panose="05000000000000000000" pitchFamily="2" charset="2"/>
              <a:buChar char="q"/>
            </a:pPr>
            <a:r>
              <a:rPr lang="x-es-XL" sz="800" b="0" i="0" u="none" baseline="0"/>
              <a:t>¿Cuáles son sus mayores fortalezas?  ¿Y sus mayores debilidades?</a:t>
            </a:r>
          </a:p>
          <a:p>
            <a:pPr algn="l" rtl="0" eaLnBrk="1" hangingPunct="1">
              <a:spcBef>
                <a:spcPts val="300"/>
              </a:spcBef>
              <a:buFont typeface="Wingdings" panose="05000000000000000000" pitchFamily="2" charset="2"/>
              <a:buChar char="q"/>
            </a:pPr>
            <a:r>
              <a:rPr lang="x-es-XL" sz="800" b="0" i="0" u="none" baseline="0"/>
              <a:t>¿Cuáles son sus metas profesionales a corto plazo?  ¿Y a largo plazo?</a:t>
            </a:r>
          </a:p>
          <a:p>
            <a:pPr algn="l" rtl="0" eaLnBrk="1" hangingPunct="1">
              <a:spcBef>
                <a:spcPts val="300"/>
              </a:spcBef>
              <a:buFont typeface="Wingdings" panose="05000000000000000000" pitchFamily="2" charset="2"/>
              <a:buChar char="q"/>
            </a:pPr>
            <a:r>
              <a:rPr lang="x-es-XL" sz="800" b="0" i="0" u="none" baseline="0"/>
              <a:t>¿Cuáles son sus pasatiempos e intereses fuera del trabajo?</a:t>
            </a:r>
          </a:p>
          <a:p>
            <a:pPr marL="0" indent="0" algn="l" rtl="0" eaLnBrk="1" hangingPunct="1">
              <a:spcBef>
                <a:spcPts val="300"/>
              </a:spcBef>
              <a:buNone/>
            </a:pPr>
            <a:r>
              <a:rPr lang="x-es-XL" b="1" i="0" u="none" baseline="0"/>
              <a:t>Expectativas</a:t>
            </a:r>
          </a:p>
          <a:p>
            <a:pPr algn="l" rtl="0" eaLnBrk="1" hangingPunct="1">
              <a:spcBef>
                <a:spcPts val="300"/>
              </a:spcBef>
              <a:buFont typeface="Wingdings" panose="05000000000000000000" pitchFamily="2" charset="2"/>
              <a:buChar char="q"/>
            </a:pPr>
            <a:r>
              <a:rPr lang="x-es-XL" sz="800" b="0" i="0" u="none" baseline="0"/>
              <a:t>¿Cuál considera que es mi función como su instructor?</a:t>
            </a:r>
          </a:p>
          <a:p>
            <a:pPr algn="l" rtl="0" eaLnBrk="1" hangingPunct="1">
              <a:spcBef>
                <a:spcPts val="300"/>
              </a:spcBef>
              <a:buFont typeface="Wingdings" panose="05000000000000000000" pitchFamily="2" charset="2"/>
              <a:buChar char="q"/>
            </a:pPr>
            <a:r>
              <a:rPr lang="x-es-XL" sz="800" b="0" i="0" u="none" baseline="0"/>
              <a:t>¿Cuáles reglas básicas debemos establecer (p. ej., confidencialidad, apertura o franqueza)?</a:t>
            </a:r>
          </a:p>
          <a:p>
            <a:pPr algn="l" rtl="0" eaLnBrk="1" hangingPunct="1">
              <a:spcBef>
                <a:spcPts val="300"/>
              </a:spcBef>
              <a:buFont typeface="Wingdings" panose="05000000000000000000" pitchFamily="2" charset="2"/>
              <a:buChar char="q"/>
            </a:pPr>
            <a:r>
              <a:rPr lang="x-es-XL" sz="800" b="0" i="0" u="none" baseline="0"/>
              <a:t>¿Qué temas sobrepasan los límites (p. ej., evaluaciones de desempeño o la vida personal)?</a:t>
            </a:r>
          </a:p>
          <a:p>
            <a:pPr algn="l" rtl="0" eaLnBrk="1" hangingPunct="1">
              <a:spcBef>
                <a:spcPts val="300"/>
              </a:spcBef>
              <a:buFont typeface="Wingdings" panose="05000000000000000000" pitchFamily="2" charset="2"/>
              <a:buChar char="q"/>
            </a:pPr>
            <a:r>
              <a:rPr lang="x-es-XL" sz="800" b="0" i="0" u="none" baseline="0"/>
              <a:t>¿Cuál considera que será un desafío en la relación?</a:t>
            </a:r>
          </a:p>
          <a:p>
            <a:pPr algn="l" rtl="0" eaLnBrk="1" hangingPunct="1">
              <a:spcBef>
                <a:spcPts val="300"/>
              </a:spcBef>
              <a:buFont typeface="Wingdings" panose="05000000000000000000" pitchFamily="2" charset="2"/>
              <a:buChar char="q"/>
            </a:pPr>
            <a:r>
              <a:rPr lang="x-es-XL" sz="800" b="0" i="0" u="none" baseline="0"/>
              <a:t>¿Hay algún tema urgente de interés?</a:t>
            </a:r>
          </a:p>
          <a:p>
            <a:pPr algn="l" rtl="0" eaLnBrk="1" hangingPunct="1">
              <a:spcBef>
                <a:spcPts val="300"/>
              </a:spcBef>
              <a:buFont typeface="Wingdings" panose="05000000000000000000" pitchFamily="2" charset="2"/>
              <a:buChar char="q"/>
            </a:pPr>
            <a:r>
              <a:rPr lang="x-es-XL" sz="800" b="0" i="0" u="none" baseline="0"/>
              <a:t>¿Cuáles temas quiere tratar en nuestras conversaciones?  </a:t>
            </a:r>
          </a:p>
          <a:p>
            <a:pPr algn="l" rtl="0" eaLnBrk="1" hangingPunct="1">
              <a:spcBef>
                <a:spcPts val="300"/>
              </a:spcBef>
              <a:buFont typeface="Wingdings" panose="05000000000000000000" pitchFamily="2" charset="2"/>
              <a:buChar char="q"/>
            </a:pPr>
            <a:r>
              <a:rPr lang="x-es-XL" sz="800" b="0" i="0" u="none" baseline="0"/>
              <a:t>¿Qué espera lograr de esta relación?</a:t>
            </a:r>
          </a:p>
          <a:p>
            <a:pPr algn="l" rtl="0" eaLnBrk="1" hangingPunct="1">
              <a:spcBef>
                <a:spcPts val="300"/>
              </a:spcBef>
              <a:buFont typeface="Wingdings" panose="05000000000000000000" pitchFamily="2" charset="2"/>
              <a:buChar char="q"/>
            </a:pPr>
            <a:r>
              <a:rPr lang="x-es-XL" sz="800" b="0" i="0" u="none" baseline="0"/>
              <a:t>¿Cómo prefiere comunicarse durante el período entre reuniones?</a:t>
            </a:r>
          </a:p>
          <a:p>
            <a:pPr algn="l" rtl="0" eaLnBrk="1" hangingPunct="1">
              <a:spcBef>
                <a:spcPts val="300"/>
              </a:spcBef>
              <a:buFont typeface="Wingdings" panose="05000000000000000000" pitchFamily="2" charset="2"/>
              <a:buChar char="q"/>
            </a:pPr>
            <a:r>
              <a:rPr lang="x-es-XL" sz="800" b="0" i="0" u="none" baseline="0"/>
              <a:t>¿Cuál es el mejor momento para las reuniones regulares?</a:t>
            </a:r>
          </a:p>
        </p:txBody>
      </p:sp>
      <p:sp>
        <p:nvSpPr>
          <p:cNvPr id="8" name="Text Box 12">
            <a:extLst>
              <a:ext uri="{FF2B5EF4-FFF2-40B4-BE49-F238E27FC236}">
                <a16:creationId xmlns:a16="http://schemas.microsoft.com/office/drawing/2014/main" id="{DD127C07-05CD-499D-8FF1-1D5F717E1713}"/>
              </a:ext>
            </a:extLst>
          </p:cNvPr>
          <p:cNvSpPr txBox="1">
            <a:spLocks noChangeArrowheads="1"/>
          </p:cNvSpPr>
          <p:nvPr/>
        </p:nvSpPr>
        <p:spPr bwMode="auto">
          <a:xfrm>
            <a:off x="374650" y="4455568"/>
            <a:ext cx="39506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0"/>
              </a:spcBef>
            </a:pPr>
            <a:r>
              <a:rPr lang="x-es-XL" sz="500" b="0" i="0" u="none" baseline="30000">
                <a:latin typeface="Calibri" panose="020F0502020204030204" pitchFamily="34" charset="0"/>
              </a:rPr>
              <a:t>1</a:t>
            </a:r>
            <a:r>
              <a:rPr lang="x-es-XL" sz="500" b="0" i="0" u="none" baseline="0">
                <a:latin typeface="Calibri" panose="020F0502020204030204" pitchFamily="34" charset="0"/>
              </a:rPr>
              <a:t> Talent Management, </a:t>
            </a:r>
            <a:r>
              <a:rPr lang="x-es-XL" sz="500" b="0" i="1" u="none" baseline="0">
                <a:latin typeface="Calibri" panose="020F0502020204030204" pitchFamily="34" charset="0"/>
              </a:rPr>
              <a:t>CEB Mentoring Journal</a:t>
            </a:r>
            <a:r>
              <a:rPr lang="x-es-XL" sz="500" b="0" i="0" u="none" baseline="0">
                <a:latin typeface="Calibri" panose="020F0502020204030204" pitchFamily="34" charset="0"/>
              </a:rPr>
              <a:t>, Arlington, VA:  Corporate Executive Board, 2009, pp. 9–11.</a:t>
            </a:r>
          </a:p>
          <a:p>
            <a:pPr algn="l" rtl="0" eaLnBrk="1" hangingPunct="1">
              <a:spcBef>
                <a:spcPct val="0"/>
              </a:spcBef>
            </a:pPr>
            <a:r>
              <a:rPr lang="x-es-XL" sz="500" b="0" i="0" u="none" baseline="30000">
                <a:latin typeface="Calibri" panose="020F0502020204030204" pitchFamily="34" charset="0"/>
              </a:rPr>
              <a:t>2</a:t>
            </a:r>
            <a:r>
              <a:rPr lang="x-es-XL" sz="500" b="0" i="0" u="none" baseline="0">
                <a:latin typeface="Calibri" panose="020F0502020204030204" pitchFamily="34" charset="0"/>
              </a:rPr>
              <a:t> CLC Human Resources, </a:t>
            </a:r>
            <a:r>
              <a:rPr lang="x-es-XL" sz="500" b="0" i="1" u="none" baseline="0">
                <a:latin typeface="Calibri" panose="020F0502020204030204" pitchFamily="34" charset="0"/>
              </a:rPr>
              <a:t>Mentoring Guidelines</a:t>
            </a:r>
            <a:r>
              <a:rPr lang="x-es-XL" sz="500" b="0" i="0" u="none" baseline="0">
                <a:latin typeface="Calibri" panose="020F0502020204030204" pitchFamily="34" charset="0"/>
              </a:rPr>
              <a:t>, Arlington, VA:  Corporate Executive Board, 2009, p. 7.</a:t>
            </a:r>
          </a:p>
        </p:txBody>
      </p:sp>
      <p:cxnSp>
        <p:nvCxnSpPr>
          <p:cNvPr id="10" name="Straight Connector 9">
            <a:extLst>
              <a:ext uri="{FF2B5EF4-FFF2-40B4-BE49-F238E27FC236}">
                <a16:creationId xmlns:a16="http://schemas.microsoft.com/office/drawing/2014/main" id="{CD3A0E5C-AD30-440D-851A-CFAFAA41BB05}"/>
              </a:ext>
            </a:extLst>
          </p:cNvPr>
          <p:cNvCxnSpPr>
            <a:cxnSpLocks/>
          </p:cNvCxnSpPr>
          <p:nvPr/>
        </p:nvCxnSpPr>
        <p:spPr>
          <a:xfrm>
            <a:off x="3570134" y="972889"/>
            <a:ext cx="0" cy="3711785"/>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44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70" y="2086376"/>
            <a:ext cx="6678107" cy="1347667"/>
          </a:xfrm>
        </p:spPr>
        <p:txBody>
          <a:bodyPr/>
          <a:lstStyle/>
          <a:p>
            <a:pPr algn="l" rtl="0"/>
            <a:r>
              <a:rPr lang="x-es-XL" b="1" i="0" u="none" baseline="0"/>
              <a:t>Mantener la relación</a:t>
            </a:r>
          </a:p>
        </p:txBody>
      </p:sp>
    </p:spTree>
    <p:extLst>
      <p:ext uri="{BB962C8B-B14F-4D97-AF65-F5344CB8AC3E}">
        <p14:creationId xmlns:p14="http://schemas.microsoft.com/office/powerpoint/2010/main" val="6545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a:xfrm>
            <a:off x="491490" y="273843"/>
            <a:ext cx="3840085" cy="1269596"/>
          </a:xfrm>
        </p:spPr>
        <p:txBody>
          <a:bodyPr vert="horz" lIns="91440" tIns="45720" rIns="91440" bIns="45720" rtlCol="0" anchor="ctr">
            <a:normAutofit/>
          </a:bodyPr>
          <a:lstStyle/>
          <a:p>
            <a:pPr algn="l" defTabSz="914400" rtl="0">
              <a:lnSpc>
                <a:spcPct val="90000"/>
              </a:lnSpc>
            </a:pPr>
            <a:r>
              <a:rPr lang="x-es-XL" sz="3600" b="1" i="0" u="none" baseline="0">
                <a:solidFill>
                  <a:schemeClr val="tx1"/>
                </a:solidFill>
              </a:rPr>
              <a:t>Mantener la relación</a:t>
            </a:r>
          </a:p>
        </p:txBody>
      </p:sp>
      <p:cxnSp>
        <p:nvCxnSpPr>
          <p:cNvPr id="24"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014D97D-0BD5-6447-AC59-390EC2EC77C8}"/>
              </a:ext>
            </a:extLst>
          </p:cNvPr>
          <p:cNvSpPr>
            <a:spLocks noGrp="1"/>
          </p:cNvSpPr>
          <p:nvPr>
            <p:ph type="body" sz="quarter" idx="13"/>
          </p:nvPr>
        </p:nvSpPr>
        <p:spPr>
          <a:xfrm>
            <a:off x="491490" y="1931275"/>
            <a:ext cx="3840085" cy="2596671"/>
          </a:xfrm>
        </p:spPr>
        <p:txBody>
          <a:bodyPr vert="horz" lIns="91440" tIns="45720" rIns="91440" bIns="45720" rtlCol="0">
            <a:normAutofit/>
          </a:bodyPr>
          <a:lstStyle/>
          <a:p>
            <a:pPr marL="0" indent="0" algn="l" defTabSz="914400" rtl="0">
              <a:spcBef>
                <a:spcPct val="5000"/>
              </a:spcBef>
              <a:spcAft>
                <a:spcPct val="5000"/>
              </a:spcAft>
              <a:buNone/>
            </a:pPr>
            <a:r>
              <a:rPr lang="x-es-XL" b="1" i="0" u="none" baseline="0">
                <a:solidFill>
                  <a:schemeClr val="bg1">
                    <a:lumMod val="50000"/>
                  </a:schemeClr>
                </a:solidFill>
                <a:cs typeface="+mn-cs"/>
              </a:rPr>
              <a:t>Desarrollo del plan de acción</a:t>
            </a:r>
          </a:p>
          <a:p>
            <a:pPr marL="0" indent="0" algn="l" defTabSz="914400" rtl="0">
              <a:spcBef>
                <a:spcPct val="5000"/>
              </a:spcBef>
              <a:spcAft>
                <a:spcPct val="5000"/>
              </a:spcAft>
              <a:buNone/>
            </a:pPr>
            <a:endParaRPr lang="x-es-XL" altLang="en-US" b="1" dirty="0">
              <a:solidFill>
                <a:schemeClr val="tx1"/>
              </a:solidFill>
              <a:cs typeface="+mn-cs"/>
            </a:endParaRPr>
          </a:p>
          <a:p>
            <a:pPr marL="0" indent="0" algn="l" defTabSz="914400" rtl="0">
              <a:lnSpc>
                <a:spcPct val="120000"/>
              </a:lnSpc>
              <a:spcBef>
                <a:spcPct val="5000"/>
              </a:spcBef>
              <a:spcAft>
                <a:spcPct val="5000"/>
              </a:spcAft>
              <a:buNone/>
            </a:pPr>
            <a:r>
              <a:rPr lang="x-es-XL" sz="1200" b="0" i="0" u="none" baseline="0">
                <a:solidFill>
                  <a:schemeClr val="tx1"/>
                </a:solidFill>
                <a:cs typeface="+mn-cs"/>
              </a:rPr>
              <a:t>Usted y el instructor, en conjunto, deben crear un plan de acción para lograr los objetivos profesionales a largo plazo que establecieron al principio de la relación.  El instructor debe ayudarlo a determinar las áreas de enfoque y la mejor manera de lograr estas metas.  Llene el formulario de la siguiente diapositiva en la segunda reunión y actualícelo siempre que sea necesario:</a:t>
            </a: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a:xfrm>
            <a:off x="5206365" y="4767262"/>
            <a:ext cx="874395" cy="273844"/>
          </a:xfrm>
        </p:spPr>
        <p:txBody>
          <a:bodyPr vert="horz" lIns="91440" tIns="45720" rIns="91440" bIns="45720" rtlCol="0" anchor="ctr">
            <a:normAutofit/>
          </a:bodyPr>
          <a:lstStyle/>
          <a:p>
            <a:pPr algn="r" defTabSz="914400" rtl="0">
              <a:lnSpc>
                <a:spcPct val="90000"/>
              </a:lnSpc>
              <a:spcAft>
                <a:spcPts val="600"/>
              </a:spcAft>
              <a:defRPr/>
            </a:pPr>
            <a:fld id="{90F9BDA0-AF0E-4BA8-B742-3B9C92A3E6FE}" type="slidenum">
              <a:rPr sz="1200">
                <a:solidFill>
                  <a:prstClr val="black">
                    <a:tint val="75000"/>
                  </a:prstClr>
                </a:solidFill>
                <a:latin typeface="Calibri" panose="020F0502020204030204"/>
                <a:cs typeface="+mn-cs"/>
              </a:rPr>
              <a:pPr defTabSz="914400">
                <a:lnSpc>
                  <a:spcPct val="90000"/>
                </a:lnSpc>
                <a:spcAft>
                  <a:spcPts val="600"/>
                </a:spcAft>
                <a:defRPr/>
              </a:pPr>
              <a:t>17</a:t>
            </a:fld>
            <a:endParaRPr lang="x-es-XL" sz="1200">
              <a:solidFill>
                <a:prstClr val="black">
                  <a:tint val="75000"/>
                </a:prstClr>
              </a:solidFill>
              <a:latin typeface="Calibri" panose="020F0502020204030204"/>
              <a:cs typeface="+mn-cs"/>
            </a:endParaRPr>
          </a:p>
        </p:txBody>
      </p:sp>
      <p:pic>
        <p:nvPicPr>
          <p:cNvPr id="6" name="Picture Placeholder 8">
            <a:extLst>
              <a:ext uri="{FF2B5EF4-FFF2-40B4-BE49-F238E27FC236}">
                <a16:creationId xmlns:a16="http://schemas.microsoft.com/office/drawing/2014/main" id="{00677D20-2820-475D-8DE0-885ABFE634D6}"/>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23132" r="25087"/>
          <a:stretch/>
        </p:blipFill>
        <p:spPr>
          <a:xfrm>
            <a:off x="4123384" y="10"/>
            <a:ext cx="5013470" cy="51434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88669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p:txBody>
          <a:bodyPr/>
          <a:lstStyle/>
          <a:p>
            <a:pPr algn="l" rtl="0"/>
            <a:r>
              <a:rPr lang="x-es-XL" b="1" i="0" u="none" baseline="0"/>
              <a:t>Desarrollo del plan de acción: </a:t>
            </a:r>
            <a:r>
              <a:rPr lang="x-es-XL" sz="1800" b="1" i="0" u="none" baseline="0">
                <a:solidFill>
                  <a:schemeClr val="bg1">
                    <a:lumMod val="50000"/>
                  </a:schemeClr>
                </a:solidFill>
              </a:rPr>
              <a:t>Plantilla</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p:txBody>
          <a:bodyPr/>
          <a:lstStyle/>
          <a:p>
            <a:pPr algn="r" rtl="0"/>
            <a:fld id="{90F9BDA0-AF0E-4BA8-B742-3B9C92A3E6FE}" type="slidenum">
              <a:rPr/>
              <a:pPr/>
              <a:t>18</a:t>
            </a:fld>
            <a:endParaRPr lang="x-es-XL"/>
          </a:p>
        </p:txBody>
      </p:sp>
      <p:graphicFrame>
        <p:nvGraphicFramePr>
          <p:cNvPr id="8" name="Group 467">
            <a:extLst>
              <a:ext uri="{FF2B5EF4-FFF2-40B4-BE49-F238E27FC236}">
                <a16:creationId xmlns:a16="http://schemas.microsoft.com/office/drawing/2014/main" id="{04028367-019A-48F3-AB00-EAC2A65E9E95}"/>
              </a:ext>
            </a:extLst>
          </p:cNvPr>
          <p:cNvGraphicFramePr>
            <a:graphicFrameLocks noGrp="1"/>
          </p:cNvGraphicFramePr>
          <p:nvPr>
            <p:extLst>
              <p:ext uri="{D42A27DB-BD31-4B8C-83A1-F6EECF244321}">
                <p14:modId xmlns:p14="http://schemas.microsoft.com/office/powerpoint/2010/main" val="3890336186"/>
              </p:ext>
            </p:extLst>
          </p:nvPr>
        </p:nvGraphicFramePr>
        <p:xfrm>
          <a:off x="457994" y="1260692"/>
          <a:ext cx="8228012" cy="3209055"/>
        </p:xfrm>
        <a:graphic>
          <a:graphicData uri="http://schemas.openxmlformats.org/drawingml/2006/table">
            <a:tbl>
              <a:tblPr/>
              <a:tblGrid>
                <a:gridCol w="1527645">
                  <a:extLst>
                    <a:ext uri="{9D8B030D-6E8A-4147-A177-3AD203B41FA5}">
                      <a16:colId xmlns:a16="http://schemas.microsoft.com/office/drawing/2014/main" val="20000"/>
                    </a:ext>
                  </a:extLst>
                </a:gridCol>
                <a:gridCol w="1111894">
                  <a:extLst>
                    <a:ext uri="{9D8B030D-6E8A-4147-A177-3AD203B41FA5}">
                      <a16:colId xmlns:a16="http://schemas.microsoft.com/office/drawing/2014/main" val="20001"/>
                    </a:ext>
                  </a:extLst>
                </a:gridCol>
                <a:gridCol w="502769">
                  <a:extLst>
                    <a:ext uri="{9D8B030D-6E8A-4147-A177-3AD203B41FA5}">
                      <a16:colId xmlns:a16="http://schemas.microsoft.com/office/drawing/2014/main" val="20002"/>
                    </a:ext>
                  </a:extLst>
                </a:gridCol>
                <a:gridCol w="609124">
                  <a:extLst>
                    <a:ext uri="{9D8B030D-6E8A-4147-A177-3AD203B41FA5}">
                      <a16:colId xmlns:a16="http://schemas.microsoft.com/office/drawing/2014/main" val="20003"/>
                    </a:ext>
                  </a:extLst>
                </a:gridCol>
                <a:gridCol w="1140899">
                  <a:extLst>
                    <a:ext uri="{9D8B030D-6E8A-4147-A177-3AD203B41FA5}">
                      <a16:colId xmlns:a16="http://schemas.microsoft.com/office/drawing/2014/main" val="20004"/>
                    </a:ext>
                  </a:extLst>
                </a:gridCol>
                <a:gridCol w="1237586">
                  <a:extLst>
                    <a:ext uri="{9D8B030D-6E8A-4147-A177-3AD203B41FA5}">
                      <a16:colId xmlns:a16="http://schemas.microsoft.com/office/drawing/2014/main" val="20005"/>
                    </a:ext>
                  </a:extLst>
                </a:gridCol>
                <a:gridCol w="1179574">
                  <a:extLst>
                    <a:ext uri="{9D8B030D-6E8A-4147-A177-3AD203B41FA5}">
                      <a16:colId xmlns:a16="http://schemas.microsoft.com/office/drawing/2014/main" val="20006"/>
                    </a:ext>
                  </a:extLst>
                </a:gridCol>
                <a:gridCol w="918521">
                  <a:extLst>
                    <a:ext uri="{9D8B030D-6E8A-4147-A177-3AD203B41FA5}">
                      <a16:colId xmlns:a16="http://schemas.microsoft.com/office/drawing/2014/main" val="20007"/>
                    </a:ext>
                  </a:extLst>
                </a:gridCol>
              </a:tblGrid>
              <a:tr h="191164">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Nombre del alumno:</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tc>
                <a:tc hMerge="1">
                  <a:txBody>
                    <a:bodyPr/>
                    <a:lstStyle/>
                    <a:p>
                      <a:endParaRPr lang="x-es-XL"/>
                    </a:p>
                  </a:txBody>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Nombre del instructor:</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tc>
                <a:tc hMerge="1">
                  <a:txBody>
                    <a:bodyPr/>
                    <a:lstStyle/>
                    <a:p>
                      <a:endParaRPr lang="x-es-XL"/>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Fecha</a:t>
                      </a: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tc>
                <a:extLst>
                  <a:ext uri="{0D108BD9-81ED-4DB2-BD59-A6C34878D82A}">
                    <a16:rowId xmlns:a16="http://schemas.microsoft.com/office/drawing/2014/main" val="10000"/>
                  </a:ext>
                </a:extLst>
              </a:tr>
              <a:tr h="301225">
                <a:tc gridSpan="8">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Metas profesionales a largo plazo</a:t>
                      </a: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tc>
                <a:tc hMerge="1">
                  <a:txBody>
                    <a:bodyPr/>
                    <a:lstStyle/>
                    <a:p>
                      <a:endParaRPr lang="x-es-XL"/>
                    </a:p>
                  </a:txBody>
                  <a:tcPr/>
                </a:tc>
                <a:tc hMerge="1">
                  <a:txBody>
                    <a:bodyPr/>
                    <a:lstStyle/>
                    <a:p>
                      <a:endParaRPr lang="x-es-XL"/>
                    </a:p>
                  </a:txBody>
                  <a:tcPr/>
                </a:tc>
                <a:tc hMerge="1">
                  <a:txBody>
                    <a:bodyPr/>
                    <a:lstStyle/>
                    <a:p>
                      <a:endParaRPr lang="x-es-XL"/>
                    </a:p>
                  </a:txBody>
                  <a:tcPr/>
                </a:tc>
                <a:tc hMerge="1">
                  <a:txBody>
                    <a:bodyPr/>
                    <a:lstStyle/>
                    <a:p>
                      <a:endParaRPr lang="x-es-XL"/>
                    </a:p>
                  </a:txBody>
                  <a:tcPr/>
                </a:tc>
                <a:tc hMerge="1">
                  <a:txBody>
                    <a:bodyPr/>
                    <a:lstStyle/>
                    <a:p>
                      <a:endParaRPr lang="x-es-XL"/>
                    </a:p>
                  </a:txBody>
                  <a:tcPr/>
                </a:tc>
                <a:tc hMerge="1">
                  <a:txBody>
                    <a:bodyPr/>
                    <a:lstStyle/>
                    <a:p>
                      <a:endParaRPr lang="x-es-XL"/>
                    </a:p>
                  </a:txBody>
                  <a:tcPr/>
                </a:tc>
                <a:extLst>
                  <a:ext uri="{0D108BD9-81ED-4DB2-BD59-A6C34878D82A}">
                    <a16:rowId xmlns:a16="http://schemas.microsoft.com/office/drawing/2014/main" val="10001"/>
                  </a:ext>
                </a:extLst>
              </a:tr>
              <a:tr h="7684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Objetivos para lograr las metas profesionales a largo plazo:</a:t>
                      </a:r>
                    </a:p>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(Fortalezas que hay que aprovechar y debilidades que hay que abordar)</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Acciones para el alumno</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Acciones para el instructor</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Acciones para la red de apoyo</a:t>
                      </a: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x-es-XL" sz="800" b="0" i="1" u="none" strike="noStrike" cap="none" normalizeH="0" baseline="0">
                          <a:ln>
                            <a:noFill/>
                          </a:ln>
                          <a:solidFill>
                            <a:schemeClr val="tx1"/>
                          </a:solidFill>
                          <a:effectLst/>
                          <a:latin typeface="Arial" panose="020B0604020202020204" pitchFamily="34" charset="0"/>
                          <a:cs typeface="Arial" panose="020B0604020202020204" pitchFamily="34" charset="0"/>
                        </a:rPr>
                        <a:t>(función del gerente, compañeros, etc.)</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Posibles obstáculos</a:t>
                      </a:r>
                    </a:p>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0" i="1" u="none" strike="noStrike" cap="none" normalizeH="0" baseline="0">
                          <a:ln>
                            <a:noFill/>
                          </a:ln>
                          <a:solidFill>
                            <a:schemeClr val="tx1"/>
                          </a:solidFill>
                          <a:effectLst/>
                          <a:latin typeface="Arial" panose="020B0604020202020204" pitchFamily="34" charset="0"/>
                          <a:cs typeface="Arial" panose="020B0604020202020204" pitchFamily="34" charset="0"/>
                        </a:rPr>
                        <a:t>(Medidas para mitigar los riesgos)</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Indicadores de éxito</a:t>
                      </a:r>
                    </a:p>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0" i="1" u="none" strike="noStrike" cap="none" normalizeH="0" baseline="0">
                          <a:ln>
                            <a:noFill/>
                          </a:ln>
                          <a:solidFill>
                            <a:schemeClr val="tx1"/>
                          </a:solidFill>
                          <a:effectLst/>
                          <a:latin typeface="Arial" panose="020B0604020202020204" pitchFamily="34" charset="0"/>
                          <a:cs typeface="Arial" panose="020B0604020202020204" pitchFamily="34" charset="0"/>
                        </a:rPr>
                        <a:t>(Deben ser medibles y enfocarse en los resultados)</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Plazo</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905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Objetivo 1:</a:t>
                      </a:r>
                      <a:r>
                        <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430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Objetivo 2:</a:t>
                      </a: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02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Objetivo 3:</a:t>
                      </a: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tab pos="114300" algn="l"/>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tab pos="114300" algn="l"/>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67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rPr>
                        <a:t>Objetivo 4:</a:t>
                      </a: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x-es-XL"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x-es-XL"/>
                    </a:p>
                  </a:txBody>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7301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p:txBody>
          <a:bodyPr/>
          <a:lstStyle/>
          <a:p>
            <a:pPr algn="l" rtl="0"/>
            <a:r>
              <a:rPr lang="x-es-XL" b="1" i="0" u="none" baseline="0"/>
              <a:t>Sugerencias de temas de conversación</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a:xfrm>
            <a:off x="8391835" y="4666197"/>
            <a:ext cx="352985" cy="280797"/>
          </a:xfrm>
        </p:spPr>
        <p:txBody>
          <a:bodyPr/>
          <a:lstStyle/>
          <a:p>
            <a:pPr algn="r" rtl="0"/>
            <a:fld id="{90F9BDA0-AF0E-4BA8-B742-3B9C92A3E6FE}" type="slidenum">
              <a:rPr/>
              <a:pPr/>
              <a:t>19</a:t>
            </a:fld>
            <a:endParaRPr lang="x-es-XL"/>
          </a:p>
        </p:txBody>
      </p:sp>
      <p:sp>
        <p:nvSpPr>
          <p:cNvPr id="5" name="Text Box 12">
            <a:extLst>
              <a:ext uri="{FF2B5EF4-FFF2-40B4-BE49-F238E27FC236}">
                <a16:creationId xmlns:a16="http://schemas.microsoft.com/office/drawing/2014/main" id="{0057B9FD-A75A-4EBF-B6C6-D9AA8D457F18}"/>
              </a:ext>
            </a:extLst>
          </p:cNvPr>
          <p:cNvSpPr txBox="1">
            <a:spLocks noChangeArrowheads="1"/>
          </p:cNvSpPr>
          <p:nvPr/>
        </p:nvSpPr>
        <p:spPr bwMode="auto">
          <a:xfrm>
            <a:off x="1460310" y="3915988"/>
            <a:ext cx="575560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0"/>
              </a:spcBef>
            </a:pPr>
            <a:r>
              <a:rPr lang="x-es-XL" sz="800" b="0" i="0" u="none" baseline="0" dirty="0">
                <a:cs typeface="Arial" panose="020B0604020202020204" pitchFamily="34" charset="0"/>
              </a:rPr>
              <a:t>Fuente: Talent Management, </a:t>
            </a:r>
            <a:r>
              <a:rPr lang="x-es-XL" sz="800" b="0" i="1" u="none" baseline="0" dirty="0">
                <a:cs typeface="Arial" panose="020B0604020202020204" pitchFamily="34" charset="0"/>
              </a:rPr>
              <a:t>CEB Mentoring Journal</a:t>
            </a:r>
            <a:r>
              <a:rPr lang="x-es-XL" sz="800" b="0" i="0" u="none" baseline="0" dirty="0">
                <a:cs typeface="Arial" panose="020B0604020202020204" pitchFamily="34" charset="0"/>
              </a:rPr>
              <a:t>, Arlington, VA:  Corporate Executive Board, 2009, pp. 6–7.</a:t>
            </a:r>
          </a:p>
        </p:txBody>
      </p:sp>
      <p:sp>
        <p:nvSpPr>
          <p:cNvPr id="6" name="Text Box 24">
            <a:extLst>
              <a:ext uri="{FF2B5EF4-FFF2-40B4-BE49-F238E27FC236}">
                <a16:creationId xmlns:a16="http://schemas.microsoft.com/office/drawing/2014/main" id="{77B33FFF-2798-4F88-9067-71AAFF924DAF}"/>
              </a:ext>
            </a:extLst>
          </p:cNvPr>
          <p:cNvSpPr txBox="1">
            <a:spLocks noChangeArrowheads="1"/>
          </p:cNvSpPr>
          <p:nvPr/>
        </p:nvSpPr>
        <p:spPr bwMode="auto">
          <a:xfrm>
            <a:off x="1547861" y="1040997"/>
            <a:ext cx="7370854" cy="1200329"/>
          </a:xfrm>
          <a:prstGeom prst="rect">
            <a:avLst/>
          </a:prstGeom>
          <a:no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marL="0" marR="0" indent="-285750">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Cuáles</a:t>
            </a:r>
            <a:r>
              <a:rPr lang="en-US" sz="800" dirty="0">
                <a:latin typeface="+mn-lt"/>
                <a:cs typeface="Arial" panose="020B0604020202020204" pitchFamily="34" charset="0"/>
              </a:rPr>
              <a:t> </a:t>
            </a:r>
            <a:r>
              <a:rPr lang="en-US" sz="800" dirty="0" err="1">
                <a:latin typeface="+mn-lt"/>
                <a:cs typeface="Arial" panose="020B0604020202020204" pitchFamily="34" charset="0"/>
              </a:rPr>
              <a:t>han</a:t>
            </a:r>
            <a:r>
              <a:rPr lang="en-US" sz="800" dirty="0">
                <a:latin typeface="+mn-lt"/>
                <a:cs typeface="Arial" panose="020B0604020202020204" pitchFamily="34" charset="0"/>
              </a:rPr>
              <a:t> </a:t>
            </a:r>
            <a:r>
              <a:rPr lang="en-US" sz="800" dirty="0" err="1">
                <a:latin typeface="+mn-lt"/>
                <a:cs typeface="Arial" panose="020B0604020202020204" pitchFamily="34" charset="0"/>
              </a:rPr>
              <a:t>sido</a:t>
            </a:r>
            <a:r>
              <a:rPr lang="en-US" sz="800" dirty="0">
                <a:latin typeface="+mn-lt"/>
                <a:cs typeface="Arial" panose="020B0604020202020204" pitchFamily="34" charset="0"/>
              </a:rPr>
              <a:t> sus </a:t>
            </a:r>
            <a:r>
              <a:rPr lang="en-US" sz="800" dirty="0" err="1">
                <a:latin typeface="+mn-lt"/>
                <a:cs typeface="Arial" panose="020B0604020202020204" pitchFamily="34" charset="0"/>
              </a:rPr>
              <a:t>logros</a:t>
            </a:r>
            <a:r>
              <a:rPr lang="en-US" sz="800" dirty="0">
                <a:latin typeface="+mn-lt"/>
                <a:cs typeface="Arial" panose="020B0604020202020204" pitchFamily="34" charset="0"/>
              </a:rPr>
              <a:t> </a:t>
            </a:r>
            <a:r>
              <a:rPr lang="en-US" sz="800" dirty="0" err="1">
                <a:latin typeface="+mn-lt"/>
                <a:cs typeface="Arial" panose="020B0604020202020204" pitchFamily="34" charset="0"/>
              </a:rPr>
              <a:t>más</a:t>
            </a:r>
            <a:r>
              <a:rPr lang="en-US" sz="800" dirty="0">
                <a:latin typeface="+mn-lt"/>
                <a:cs typeface="Arial" panose="020B0604020202020204" pitchFamily="34" charset="0"/>
              </a:rPr>
              <a:t> </a:t>
            </a:r>
            <a:r>
              <a:rPr lang="en-US" sz="800" dirty="0" err="1">
                <a:latin typeface="+mn-lt"/>
                <a:cs typeface="Arial" panose="020B0604020202020204" pitchFamily="34" charset="0"/>
              </a:rPr>
              <a:t>recientes</a:t>
            </a:r>
            <a:r>
              <a:rPr lang="en-US" sz="800" dirty="0">
                <a:latin typeface="+mn-lt"/>
                <a:cs typeface="Arial" panose="020B0604020202020204" pitchFamily="34" charset="0"/>
              </a:rPr>
              <a:t> a </a:t>
            </a:r>
            <a:r>
              <a:rPr lang="en-US" sz="800" dirty="0" err="1">
                <a:latin typeface="+mn-lt"/>
                <a:cs typeface="Arial" panose="020B0604020202020204" pitchFamily="34" charset="0"/>
              </a:rPr>
              <a:t>nivel</a:t>
            </a:r>
            <a:r>
              <a:rPr lang="en-US" sz="800" dirty="0">
                <a:latin typeface="+mn-lt"/>
                <a:cs typeface="Arial" panose="020B0604020202020204" pitchFamily="34" charset="0"/>
              </a:rPr>
              <a:t> </a:t>
            </a:r>
            <a:r>
              <a:rPr lang="en-US" sz="800" dirty="0" err="1">
                <a:latin typeface="+mn-lt"/>
                <a:cs typeface="Arial" panose="020B0604020202020204" pitchFamily="34" charset="0"/>
              </a:rPr>
              <a:t>laboral</a:t>
            </a:r>
            <a:r>
              <a:rPr lang="en-US" sz="800" dirty="0">
                <a:latin typeface="+mn-lt"/>
                <a:cs typeface="Arial" panose="020B0604020202020204" pitchFamily="34" charset="0"/>
              </a:rPr>
              <a:t>? ¿Por </a:t>
            </a:r>
            <a:r>
              <a:rPr lang="en-US" sz="800" dirty="0" err="1">
                <a:latin typeface="+mn-lt"/>
                <a:cs typeface="Arial" panose="020B0604020202020204" pitchFamily="34" charset="0"/>
              </a:rPr>
              <a:t>qué</a:t>
            </a:r>
            <a:r>
              <a:rPr lang="en-US" sz="800" dirty="0">
                <a:latin typeface="+mn-lt"/>
                <a:cs typeface="Arial" panose="020B0604020202020204" pitchFamily="34" charset="0"/>
              </a:rPr>
              <a:t> </a:t>
            </a:r>
            <a:r>
              <a:rPr lang="en-US" sz="800" dirty="0" err="1">
                <a:latin typeface="+mn-lt"/>
                <a:cs typeface="Arial" panose="020B0604020202020204" pitchFamily="34" charset="0"/>
              </a:rPr>
              <a:t>tuvieron</a:t>
            </a:r>
            <a:r>
              <a:rPr lang="en-US" sz="800" dirty="0">
                <a:latin typeface="+mn-lt"/>
                <a:cs typeface="Arial" panose="020B0604020202020204" pitchFamily="34" charset="0"/>
              </a:rPr>
              <a:t> </a:t>
            </a:r>
            <a:r>
              <a:rPr lang="en-US" sz="800" dirty="0" err="1">
                <a:latin typeface="+mn-lt"/>
                <a:cs typeface="Arial" panose="020B0604020202020204" pitchFamily="34" charset="0"/>
              </a:rPr>
              <a:t>éxito</a:t>
            </a:r>
            <a:r>
              <a:rPr lang="en-US" sz="800" dirty="0">
                <a:latin typeface="+mn-lt"/>
                <a:cs typeface="Arial" panose="020B0604020202020204" pitchFamily="34" charset="0"/>
              </a:rPr>
              <a:t>?</a:t>
            </a:r>
          </a:p>
          <a:p>
            <a:pPr marL="0" marR="0" indent="-285750">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Cuál</a:t>
            </a:r>
            <a:r>
              <a:rPr lang="en-US" sz="800" dirty="0">
                <a:latin typeface="+mn-lt"/>
                <a:cs typeface="Arial" panose="020B0604020202020204" pitchFamily="34" charset="0"/>
              </a:rPr>
              <a:t> es </a:t>
            </a:r>
            <a:r>
              <a:rPr lang="en-US" sz="800" dirty="0" err="1">
                <a:latin typeface="+mn-lt"/>
                <a:cs typeface="Arial" panose="020B0604020202020204" pitchFamily="34" charset="0"/>
              </a:rPr>
              <a:t>su</a:t>
            </a:r>
            <a:r>
              <a:rPr lang="en-US" sz="800" dirty="0">
                <a:latin typeface="+mn-lt"/>
                <a:cs typeface="Arial" panose="020B0604020202020204" pitchFamily="34" charset="0"/>
              </a:rPr>
              <a:t> </a:t>
            </a:r>
            <a:r>
              <a:rPr lang="en-US" sz="800" dirty="0" err="1">
                <a:latin typeface="+mn-lt"/>
                <a:cs typeface="Arial" panose="020B0604020202020204" pitchFamily="34" charset="0"/>
              </a:rPr>
              <a:t>estrategia</a:t>
            </a:r>
            <a:r>
              <a:rPr lang="en-US" sz="800" dirty="0">
                <a:latin typeface="+mn-lt"/>
                <a:cs typeface="Arial" panose="020B0604020202020204" pitchFamily="34" charset="0"/>
              </a:rPr>
              <a:t> para </a:t>
            </a:r>
            <a:r>
              <a:rPr lang="en-US" sz="800" dirty="0" err="1">
                <a:latin typeface="+mn-lt"/>
                <a:cs typeface="Arial" panose="020B0604020202020204" pitchFamily="34" charset="0"/>
              </a:rPr>
              <a:t>persuadir</a:t>
            </a:r>
            <a:r>
              <a:rPr lang="en-US" sz="800" dirty="0">
                <a:latin typeface="+mn-lt"/>
                <a:cs typeface="Arial" panose="020B0604020202020204" pitchFamily="34" charset="0"/>
              </a:rPr>
              <a:t> o </a:t>
            </a:r>
            <a:r>
              <a:rPr lang="en-US" sz="800" dirty="0" err="1">
                <a:latin typeface="+mn-lt"/>
                <a:cs typeface="Arial" panose="020B0604020202020204" pitchFamily="34" charset="0"/>
              </a:rPr>
              <a:t>motivar</a:t>
            </a:r>
            <a:r>
              <a:rPr lang="en-US" sz="800" dirty="0">
                <a:latin typeface="+mn-lt"/>
                <a:cs typeface="Arial" panose="020B0604020202020204" pitchFamily="34" charset="0"/>
              </a:rPr>
              <a:t> a </a:t>
            </a:r>
            <a:r>
              <a:rPr lang="en-US" sz="800" dirty="0" err="1">
                <a:latin typeface="+mn-lt"/>
                <a:cs typeface="Arial" panose="020B0604020202020204" pitchFamily="34" charset="0"/>
              </a:rPr>
              <a:t>otras</a:t>
            </a:r>
            <a:r>
              <a:rPr lang="en-US" sz="800" dirty="0">
                <a:latin typeface="+mn-lt"/>
                <a:cs typeface="Arial" panose="020B0604020202020204" pitchFamily="34" charset="0"/>
              </a:rPr>
              <a:t> personas?</a:t>
            </a:r>
          </a:p>
          <a:p>
            <a:pPr marL="0" marR="0" indent="-285750">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Cuáles</a:t>
            </a:r>
            <a:r>
              <a:rPr lang="en-US" sz="800" dirty="0">
                <a:latin typeface="+mn-lt"/>
                <a:cs typeface="Arial" panose="020B0604020202020204" pitchFamily="34" charset="0"/>
              </a:rPr>
              <a:t> </a:t>
            </a:r>
            <a:r>
              <a:rPr lang="en-US" sz="800" dirty="0" err="1">
                <a:latin typeface="+mn-lt"/>
                <a:cs typeface="Arial" panose="020B0604020202020204" pitchFamily="34" charset="0"/>
              </a:rPr>
              <a:t>relaciones</a:t>
            </a:r>
            <a:r>
              <a:rPr lang="en-US" sz="800" dirty="0">
                <a:latin typeface="+mn-lt"/>
                <a:cs typeface="Arial" panose="020B0604020202020204" pitchFamily="34" charset="0"/>
              </a:rPr>
              <a:t> se le </a:t>
            </a:r>
            <a:r>
              <a:rPr lang="en-US" sz="800" dirty="0" err="1">
                <a:latin typeface="+mn-lt"/>
                <a:cs typeface="Arial" panose="020B0604020202020204" pitchFamily="34" charset="0"/>
              </a:rPr>
              <a:t>dificultan</a:t>
            </a:r>
            <a:r>
              <a:rPr lang="en-US" sz="800" dirty="0">
                <a:latin typeface="+mn-lt"/>
                <a:cs typeface="Arial" panose="020B0604020202020204" pitchFamily="34" charset="0"/>
              </a:rPr>
              <a:t> </a:t>
            </a:r>
            <a:r>
              <a:rPr lang="en-US" sz="800" dirty="0" err="1">
                <a:latin typeface="+mn-lt"/>
                <a:cs typeface="Arial" panose="020B0604020202020204" pitchFamily="34" charset="0"/>
              </a:rPr>
              <a:t>en</a:t>
            </a:r>
            <a:r>
              <a:rPr lang="en-US" sz="800" dirty="0">
                <a:latin typeface="+mn-lt"/>
                <a:cs typeface="Arial" panose="020B0604020202020204" pitchFamily="34" charset="0"/>
              </a:rPr>
              <a:t> particular </a:t>
            </a:r>
            <a:r>
              <a:rPr lang="en-US" sz="800" dirty="0" err="1">
                <a:latin typeface="+mn-lt"/>
                <a:cs typeface="Arial" panose="020B0604020202020204" pitchFamily="34" charset="0"/>
              </a:rPr>
              <a:t>en</a:t>
            </a:r>
            <a:r>
              <a:rPr lang="en-US" sz="800" dirty="0">
                <a:latin typeface="+mn-lt"/>
                <a:cs typeface="Arial" panose="020B0604020202020204" pitchFamily="34" charset="0"/>
              </a:rPr>
              <a:t> el </a:t>
            </a:r>
            <a:r>
              <a:rPr lang="en-US" sz="800" dirty="0" err="1">
                <a:latin typeface="+mn-lt"/>
                <a:cs typeface="Arial" panose="020B0604020202020204" pitchFamily="34" charset="0"/>
              </a:rPr>
              <a:t>trabajo</a:t>
            </a:r>
            <a:r>
              <a:rPr lang="en-US" sz="800" dirty="0">
                <a:latin typeface="+mn-lt"/>
                <a:cs typeface="Arial" panose="020B0604020202020204" pitchFamily="34" charset="0"/>
              </a:rPr>
              <a:t>? </a:t>
            </a:r>
          </a:p>
          <a:p>
            <a:pPr marL="0" marR="0" indent="-285750">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Dónde</a:t>
            </a:r>
            <a:r>
              <a:rPr lang="en-US" sz="800" dirty="0">
                <a:latin typeface="+mn-lt"/>
                <a:cs typeface="Arial" panose="020B0604020202020204" pitchFamily="34" charset="0"/>
              </a:rPr>
              <a:t> y </a:t>
            </a:r>
            <a:r>
              <a:rPr lang="en-US" sz="800" dirty="0" err="1">
                <a:latin typeface="+mn-lt"/>
                <a:cs typeface="Arial" panose="020B0604020202020204" pitchFamily="34" charset="0"/>
              </a:rPr>
              <a:t>cómo</a:t>
            </a:r>
            <a:r>
              <a:rPr lang="en-US" sz="800" dirty="0">
                <a:latin typeface="+mn-lt"/>
                <a:cs typeface="Arial" panose="020B0604020202020204" pitchFamily="34" charset="0"/>
              </a:rPr>
              <a:t> </a:t>
            </a:r>
            <a:r>
              <a:rPr lang="en-US" sz="800" dirty="0" err="1">
                <a:latin typeface="+mn-lt"/>
                <a:cs typeface="Arial" panose="020B0604020202020204" pitchFamily="34" charset="0"/>
              </a:rPr>
              <a:t>puede</a:t>
            </a:r>
            <a:r>
              <a:rPr lang="en-US" sz="800" dirty="0">
                <a:latin typeface="+mn-lt"/>
                <a:cs typeface="Arial" panose="020B0604020202020204" pitchFamily="34" charset="0"/>
              </a:rPr>
              <a:t> </a:t>
            </a:r>
            <a:r>
              <a:rPr lang="en-US" sz="800" dirty="0" err="1">
                <a:latin typeface="+mn-lt"/>
                <a:cs typeface="Arial" panose="020B0604020202020204" pitchFamily="34" charset="0"/>
              </a:rPr>
              <a:t>mejorar</a:t>
            </a:r>
            <a:r>
              <a:rPr lang="en-US" sz="800" dirty="0">
                <a:latin typeface="+mn-lt"/>
                <a:cs typeface="Arial" panose="020B0604020202020204" pitchFamily="34" charset="0"/>
              </a:rPr>
              <a:t> la </a:t>
            </a:r>
            <a:r>
              <a:rPr lang="en-US" sz="800" dirty="0" err="1">
                <a:latin typeface="+mn-lt"/>
                <a:cs typeface="Arial" panose="020B0604020202020204" pitchFamily="34" charset="0"/>
              </a:rPr>
              <a:t>efectividad</a:t>
            </a:r>
            <a:r>
              <a:rPr lang="en-US" sz="800" dirty="0">
                <a:latin typeface="+mn-lt"/>
                <a:cs typeface="Arial" panose="020B0604020202020204" pitchFamily="34" charset="0"/>
              </a:rPr>
              <a:t> de </a:t>
            </a:r>
            <a:r>
              <a:rPr lang="en-US" sz="800" dirty="0" err="1">
                <a:latin typeface="+mn-lt"/>
                <a:cs typeface="Arial" panose="020B0604020202020204" pitchFamily="34" charset="0"/>
              </a:rPr>
              <a:t>su</a:t>
            </a:r>
            <a:r>
              <a:rPr lang="en-US" sz="800" dirty="0">
                <a:latin typeface="+mn-lt"/>
                <a:cs typeface="Arial" panose="020B0604020202020204" pitchFamily="34" charset="0"/>
              </a:rPr>
              <a:t> </a:t>
            </a:r>
            <a:r>
              <a:rPr lang="en-US" sz="800" dirty="0" err="1">
                <a:latin typeface="+mn-lt"/>
                <a:cs typeface="Arial" panose="020B0604020202020204" pitchFamily="34" charset="0"/>
              </a:rPr>
              <a:t>equipo</a:t>
            </a:r>
            <a:r>
              <a:rPr lang="en-US" sz="800" dirty="0">
                <a:latin typeface="+mn-lt"/>
                <a:cs typeface="Arial" panose="020B0604020202020204" pitchFamily="34" charset="0"/>
              </a:rPr>
              <a:t>?</a:t>
            </a:r>
          </a:p>
          <a:p>
            <a:pPr marL="0" marR="0" indent="-285750">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Cuáles</a:t>
            </a:r>
            <a:r>
              <a:rPr lang="en-US" sz="800" dirty="0">
                <a:latin typeface="+mn-lt"/>
                <a:cs typeface="Arial" panose="020B0604020202020204" pitchFamily="34" charset="0"/>
              </a:rPr>
              <a:t> </a:t>
            </a:r>
            <a:r>
              <a:rPr lang="en-US" sz="800" dirty="0" err="1">
                <a:latin typeface="+mn-lt"/>
                <a:cs typeface="Arial" panose="020B0604020202020204" pitchFamily="34" charset="0"/>
              </a:rPr>
              <a:t>decisiones</a:t>
            </a:r>
            <a:r>
              <a:rPr lang="en-US" sz="800" dirty="0">
                <a:latin typeface="+mn-lt"/>
                <a:cs typeface="Arial" panose="020B0604020202020204" pitchFamily="34" charset="0"/>
              </a:rPr>
              <a:t> </a:t>
            </a:r>
            <a:r>
              <a:rPr lang="en-US" sz="800" dirty="0" err="1">
                <a:latin typeface="+mn-lt"/>
                <a:cs typeface="Arial" panose="020B0604020202020204" pitchFamily="34" charset="0"/>
              </a:rPr>
              <a:t>difíciles</a:t>
            </a:r>
            <a:r>
              <a:rPr lang="en-US" sz="800" dirty="0">
                <a:latin typeface="+mn-lt"/>
                <a:cs typeface="Arial" panose="020B0604020202020204" pitchFamily="34" charset="0"/>
              </a:rPr>
              <a:t> ha </a:t>
            </a:r>
            <a:r>
              <a:rPr lang="en-US" sz="800" dirty="0" err="1">
                <a:latin typeface="+mn-lt"/>
                <a:cs typeface="Arial" panose="020B0604020202020204" pitchFamily="34" charset="0"/>
              </a:rPr>
              <a:t>tenido</a:t>
            </a:r>
            <a:r>
              <a:rPr lang="en-US" sz="800" dirty="0">
                <a:latin typeface="+mn-lt"/>
                <a:cs typeface="Arial" panose="020B0604020202020204" pitchFamily="34" charset="0"/>
              </a:rPr>
              <a:t> que </a:t>
            </a:r>
            <a:r>
              <a:rPr lang="en-US" sz="800" dirty="0" err="1">
                <a:latin typeface="+mn-lt"/>
                <a:cs typeface="Arial" panose="020B0604020202020204" pitchFamily="34" charset="0"/>
              </a:rPr>
              <a:t>tomar</a:t>
            </a:r>
            <a:r>
              <a:rPr lang="en-US" sz="800" dirty="0">
                <a:latin typeface="+mn-lt"/>
                <a:cs typeface="Arial" panose="020B0604020202020204" pitchFamily="34" charset="0"/>
              </a:rPr>
              <a:t> </a:t>
            </a:r>
            <a:r>
              <a:rPr lang="en-US" sz="800" dirty="0" err="1">
                <a:latin typeface="+mn-lt"/>
                <a:cs typeface="Arial" panose="020B0604020202020204" pitchFamily="34" charset="0"/>
              </a:rPr>
              <a:t>recientemente</a:t>
            </a:r>
            <a:r>
              <a:rPr lang="en-US" sz="800" dirty="0">
                <a:latin typeface="+mn-lt"/>
                <a:cs typeface="Arial" panose="020B0604020202020204" pitchFamily="34" charset="0"/>
              </a:rPr>
              <a:t> </a:t>
            </a:r>
            <a:r>
              <a:rPr lang="en-US" sz="800" dirty="0" err="1">
                <a:latin typeface="+mn-lt"/>
                <a:cs typeface="Arial" panose="020B0604020202020204" pitchFamily="34" charset="0"/>
              </a:rPr>
              <a:t>en</a:t>
            </a:r>
            <a:r>
              <a:rPr lang="en-US" sz="800" dirty="0">
                <a:latin typeface="+mn-lt"/>
                <a:cs typeface="Arial" panose="020B0604020202020204" pitchFamily="34" charset="0"/>
              </a:rPr>
              <a:t> </a:t>
            </a:r>
            <a:r>
              <a:rPr lang="en-US" sz="800" dirty="0" err="1">
                <a:latin typeface="+mn-lt"/>
                <a:cs typeface="Arial" panose="020B0604020202020204" pitchFamily="34" charset="0"/>
              </a:rPr>
              <a:t>su</a:t>
            </a:r>
            <a:r>
              <a:rPr lang="en-US" sz="800" dirty="0">
                <a:latin typeface="+mn-lt"/>
                <a:cs typeface="Arial" panose="020B0604020202020204" pitchFamily="34" charset="0"/>
              </a:rPr>
              <a:t> </a:t>
            </a:r>
            <a:r>
              <a:rPr lang="en-US" sz="800" dirty="0" err="1">
                <a:latin typeface="+mn-lt"/>
                <a:cs typeface="Arial" panose="020B0604020202020204" pitchFamily="34" charset="0"/>
              </a:rPr>
              <a:t>trabajo</a:t>
            </a:r>
            <a:r>
              <a:rPr lang="en-US" sz="800" dirty="0">
                <a:latin typeface="+mn-lt"/>
                <a:cs typeface="Arial" panose="020B0604020202020204" pitchFamily="34" charset="0"/>
              </a:rPr>
              <a:t>? </a:t>
            </a:r>
            <a:r>
              <a:rPr lang="es-ES" sz="800" dirty="0">
                <a:latin typeface="+mn-lt"/>
                <a:cs typeface="Arial" panose="020B0604020202020204" pitchFamily="34" charset="0"/>
              </a:rPr>
              <a:t>En su parecer, ¿c</a:t>
            </a:r>
            <a:r>
              <a:rPr lang="en-US" sz="800" dirty="0" err="1">
                <a:latin typeface="+mn-lt"/>
                <a:cs typeface="Arial" panose="020B0604020202020204" pitchFamily="34" charset="0"/>
              </a:rPr>
              <a:t>uáles</a:t>
            </a:r>
            <a:r>
              <a:rPr lang="en-US" sz="800" dirty="0">
                <a:latin typeface="+mn-lt"/>
                <a:cs typeface="Arial" panose="020B0604020202020204" pitchFamily="34" charset="0"/>
              </a:rPr>
              <a:t> </a:t>
            </a:r>
            <a:r>
              <a:rPr lang="en-US" sz="800" dirty="0" err="1">
                <a:latin typeface="+mn-lt"/>
                <a:cs typeface="Arial" panose="020B0604020202020204" pitchFamily="34" charset="0"/>
              </a:rPr>
              <a:t>oportunidades</a:t>
            </a:r>
            <a:r>
              <a:rPr lang="en-US" sz="800" dirty="0">
                <a:latin typeface="+mn-lt"/>
                <a:cs typeface="Arial" panose="020B0604020202020204" pitchFamily="34" charset="0"/>
              </a:rPr>
              <a:t> o </a:t>
            </a:r>
            <a:r>
              <a:rPr lang="en-US" sz="800" dirty="0" err="1">
                <a:latin typeface="+mn-lt"/>
                <a:cs typeface="Arial" panose="020B0604020202020204" pitchFamily="34" charset="0"/>
              </a:rPr>
              <a:t>desafíos</a:t>
            </a:r>
            <a:r>
              <a:rPr lang="en-US" sz="800" dirty="0">
                <a:latin typeface="+mn-lt"/>
                <a:cs typeface="Arial" panose="020B0604020202020204" pitchFamily="34" charset="0"/>
              </a:rPr>
              <a:t> le </a:t>
            </a:r>
            <a:r>
              <a:rPr lang="en-US" sz="800" dirty="0" err="1">
                <a:latin typeface="+mn-lt"/>
                <a:cs typeface="Arial" panose="020B0604020202020204" pitchFamily="34" charset="0"/>
              </a:rPr>
              <a:t>plantearon</a:t>
            </a:r>
            <a:r>
              <a:rPr lang="en-US" sz="800" dirty="0">
                <a:latin typeface="+mn-lt"/>
                <a:cs typeface="Arial" panose="020B0604020202020204" pitchFamily="34" charset="0"/>
              </a:rPr>
              <a:t>?</a:t>
            </a:r>
          </a:p>
          <a:p>
            <a:pPr marL="0" marR="0" indent="-285750">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Cuáles</a:t>
            </a:r>
            <a:r>
              <a:rPr lang="en-US" sz="800" dirty="0">
                <a:latin typeface="+mn-lt"/>
                <a:cs typeface="Arial" panose="020B0604020202020204" pitchFamily="34" charset="0"/>
              </a:rPr>
              <a:t> </a:t>
            </a:r>
            <a:r>
              <a:rPr lang="en-US" sz="800" dirty="0" err="1">
                <a:latin typeface="+mn-lt"/>
                <a:cs typeface="Arial" panose="020B0604020202020204" pitchFamily="34" charset="0"/>
              </a:rPr>
              <a:t>decisiones</a:t>
            </a:r>
            <a:r>
              <a:rPr lang="en-US" sz="800" dirty="0">
                <a:latin typeface="+mn-lt"/>
                <a:cs typeface="Arial" panose="020B0604020202020204" pitchFamily="34" charset="0"/>
              </a:rPr>
              <a:t> le </a:t>
            </a:r>
            <a:r>
              <a:rPr lang="en-US" sz="800" dirty="0" err="1">
                <a:latin typeface="+mn-lt"/>
                <a:cs typeface="Arial" panose="020B0604020202020204" pitchFamily="34" charset="0"/>
              </a:rPr>
              <a:t>resulta</a:t>
            </a:r>
            <a:r>
              <a:rPr lang="en-US" sz="800" dirty="0">
                <a:latin typeface="+mn-lt"/>
                <a:cs typeface="Arial" panose="020B0604020202020204" pitchFamily="34" charset="0"/>
              </a:rPr>
              <a:t> </a:t>
            </a:r>
            <a:r>
              <a:rPr lang="en-US" sz="800" dirty="0" err="1">
                <a:latin typeface="+mn-lt"/>
                <a:cs typeface="Arial" panose="020B0604020202020204" pitchFamily="34" charset="0"/>
              </a:rPr>
              <a:t>más</a:t>
            </a:r>
            <a:r>
              <a:rPr lang="en-US" sz="800" dirty="0">
                <a:latin typeface="+mn-lt"/>
                <a:cs typeface="Arial" panose="020B0604020202020204" pitchFamily="34" charset="0"/>
              </a:rPr>
              <a:t> </a:t>
            </a:r>
            <a:r>
              <a:rPr lang="en-US" sz="800" dirty="0" err="1">
                <a:latin typeface="+mn-lt"/>
                <a:cs typeface="Arial" panose="020B0604020202020204" pitchFamily="34" charset="0"/>
              </a:rPr>
              <a:t>fáciles</a:t>
            </a:r>
            <a:r>
              <a:rPr lang="en-US" sz="800" dirty="0">
                <a:latin typeface="+mn-lt"/>
                <a:cs typeface="Arial" panose="020B0604020202020204" pitchFamily="34" charset="0"/>
              </a:rPr>
              <a:t> de </a:t>
            </a:r>
            <a:r>
              <a:rPr lang="en-US" sz="800" dirty="0" err="1">
                <a:latin typeface="+mn-lt"/>
                <a:cs typeface="Arial" panose="020B0604020202020204" pitchFamily="34" charset="0"/>
              </a:rPr>
              <a:t>tomar</a:t>
            </a:r>
            <a:r>
              <a:rPr lang="en-US" sz="800" dirty="0">
                <a:latin typeface="+mn-lt"/>
                <a:cs typeface="Arial" panose="020B0604020202020204" pitchFamily="34" charset="0"/>
              </a:rPr>
              <a:t> y </a:t>
            </a:r>
            <a:r>
              <a:rPr lang="en-US" sz="800" dirty="0" err="1">
                <a:latin typeface="+mn-lt"/>
                <a:cs typeface="Arial" panose="020B0604020202020204" pitchFamily="34" charset="0"/>
              </a:rPr>
              <a:t>cuáles</a:t>
            </a:r>
            <a:r>
              <a:rPr lang="en-US" sz="800" dirty="0">
                <a:latin typeface="+mn-lt"/>
                <a:cs typeface="Arial" panose="020B0604020202020204" pitchFamily="34" charset="0"/>
              </a:rPr>
              <a:t> son las </a:t>
            </a:r>
            <a:r>
              <a:rPr lang="en-US" sz="800" dirty="0" err="1">
                <a:latin typeface="+mn-lt"/>
                <a:cs typeface="Arial" panose="020B0604020202020204" pitchFamily="34" charset="0"/>
              </a:rPr>
              <a:t>más</a:t>
            </a:r>
            <a:r>
              <a:rPr lang="en-US" sz="800" dirty="0">
                <a:latin typeface="+mn-lt"/>
                <a:cs typeface="Arial" panose="020B0604020202020204" pitchFamily="34" charset="0"/>
              </a:rPr>
              <a:t> </a:t>
            </a:r>
            <a:r>
              <a:rPr lang="en-US" sz="800" dirty="0" err="1">
                <a:latin typeface="+mn-lt"/>
                <a:cs typeface="Arial" panose="020B0604020202020204" pitchFamily="34" charset="0"/>
              </a:rPr>
              <a:t>difíciles</a:t>
            </a:r>
            <a:r>
              <a:rPr lang="en-US" sz="800" dirty="0">
                <a:latin typeface="+mn-lt"/>
                <a:cs typeface="Arial" panose="020B0604020202020204" pitchFamily="34" charset="0"/>
              </a:rPr>
              <a:t>? ¿Por </a:t>
            </a:r>
            <a:r>
              <a:rPr lang="en-US" sz="800" dirty="0" err="1">
                <a:latin typeface="+mn-lt"/>
                <a:cs typeface="Arial" panose="020B0604020202020204" pitchFamily="34" charset="0"/>
              </a:rPr>
              <a:t>qué</a:t>
            </a:r>
            <a:r>
              <a:rPr lang="en-US" sz="800" dirty="0">
                <a:latin typeface="+mn-lt"/>
                <a:cs typeface="Arial" panose="020B0604020202020204" pitchFamily="34" charset="0"/>
              </a:rPr>
              <a:t>?</a:t>
            </a:r>
          </a:p>
          <a:p>
            <a:pPr marL="0" marR="0" indent="-285750">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Cómo</a:t>
            </a:r>
            <a:r>
              <a:rPr lang="en-US" sz="800" dirty="0">
                <a:latin typeface="+mn-lt"/>
                <a:cs typeface="Arial" panose="020B0604020202020204" pitchFamily="34" charset="0"/>
              </a:rPr>
              <a:t> </a:t>
            </a:r>
            <a:r>
              <a:rPr lang="en-US" sz="800" dirty="0" err="1">
                <a:latin typeface="+mn-lt"/>
                <a:cs typeface="Arial" panose="020B0604020202020204" pitchFamily="34" charset="0"/>
              </a:rPr>
              <a:t>solicita</a:t>
            </a:r>
            <a:r>
              <a:rPr lang="en-US" sz="800" dirty="0">
                <a:latin typeface="+mn-lt"/>
                <a:cs typeface="Arial" panose="020B0604020202020204" pitchFamily="34" charset="0"/>
              </a:rPr>
              <a:t> </a:t>
            </a:r>
            <a:r>
              <a:rPr lang="en-US" sz="800" dirty="0" err="1">
                <a:latin typeface="+mn-lt"/>
                <a:cs typeface="Arial" panose="020B0604020202020204" pitchFamily="34" charset="0"/>
              </a:rPr>
              <a:t>comentarios</a:t>
            </a:r>
            <a:r>
              <a:rPr lang="en-US" sz="800" dirty="0">
                <a:latin typeface="+mn-lt"/>
                <a:cs typeface="Arial" panose="020B0604020202020204" pitchFamily="34" charset="0"/>
              </a:rPr>
              <a:t> </a:t>
            </a:r>
            <a:r>
              <a:rPr lang="en-US" sz="800" dirty="0" err="1">
                <a:latin typeface="+mn-lt"/>
                <a:cs typeface="Arial" panose="020B0604020202020204" pitchFamily="34" charset="0"/>
              </a:rPr>
              <a:t>sobre</a:t>
            </a:r>
            <a:r>
              <a:rPr lang="en-US" sz="800" dirty="0">
                <a:latin typeface="+mn-lt"/>
                <a:cs typeface="Arial" panose="020B0604020202020204" pitchFamily="34" charset="0"/>
              </a:rPr>
              <a:t> </a:t>
            </a:r>
            <a:r>
              <a:rPr lang="en-US" sz="800" dirty="0" err="1">
                <a:latin typeface="+mn-lt"/>
                <a:cs typeface="Arial" panose="020B0604020202020204" pitchFamily="34" charset="0"/>
              </a:rPr>
              <a:t>su</a:t>
            </a:r>
            <a:r>
              <a:rPr lang="en-US" sz="800" dirty="0">
                <a:latin typeface="+mn-lt"/>
                <a:cs typeface="Arial" panose="020B0604020202020204" pitchFamily="34" charset="0"/>
              </a:rPr>
              <a:t> </a:t>
            </a:r>
            <a:r>
              <a:rPr lang="en-US" sz="800" dirty="0" err="1">
                <a:latin typeface="+mn-lt"/>
                <a:cs typeface="Arial" panose="020B0604020202020204" pitchFamily="34" charset="0"/>
              </a:rPr>
              <a:t>desempeño</a:t>
            </a:r>
            <a:r>
              <a:rPr lang="en-US" sz="800" dirty="0">
                <a:latin typeface="+mn-lt"/>
                <a:cs typeface="Arial" panose="020B0604020202020204" pitchFamily="34" charset="0"/>
              </a:rPr>
              <a:t>?</a:t>
            </a:r>
          </a:p>
        </p:txBody>
      </p:sp>
      <p:sp>
        <p:nvSpPr>
          <p:cNvPr id="7" name="Text Box 28">
            <a:extLst>
              <a:ext uri="{FF2B5EF4-FFF2-40B4-BE49-F238E27FC236}">
                <a16:creationId xmlns:a16="http://schemas.microsoft.com/office/drawing/2014/main" id="{E73E0CDD-2A1E-429D-A5D6-4CCCDD222396}"/>
              </a:ext>
            </a:extLst>
          </p:cNvPr>
          <p:cNvSpPr txBox="1">
            <a:spLocks noChangeArrowheads="1"/>
          </p:cNvSpPr>
          <p:nvPr/>
        </p:nvSpPr>
        <p:spPr bwMode="auto">
          <a:xfrm>
            <a:off x="395376" y="1040997"/>
            <a:ext cx="1085406" cy="532653"/>
          </a:xfrm>
          <a:prstGeom prst="rect">
            <a:avLst/>
          </a:prstGeom>
          <a:solidFill>
            <a:schemeClr val="accent1"/>
          </a:solidFill>
          <a:ln>
            <a:noFill/>
          </a:ln>
        </p:spPr>
        <p:txBody>
          <a:bodyPr tIns="0" bIns="0" anchor="ct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sz="900" b="1" dirty="0">
                <a:solidFill>
                  <a:schemeClr val="bg1"/>
                </a:solidFill>
                <a:effectLst/>
                <a:latin typeface="+mn-lt"/>
                <a:ea typeface="Calibri" panose="020F0502020204030204" pitchFamily="34" charset="0"/>
                <a:cs typeface="Arial" panose="020B0604020202020204" pitchFamily="34" charset="0"/>
              </a:rPr>
              <a:t>Desarrollo </a:t>
            </a:r>
            <a:r>
              <a:rPr lang="en-US" sz="900" b="1" dirty="0" err="1">
                <a:solidFill>
                  <a:schemeClr val="bg1"/>
                </a:solidFill>
                <a:effectLst/>
                <a:latin typeface="+mn-lt"/>
                <a:ea typeface="Calibri" panose="020F0502020204030204" pitchFamily="34" charset="0"/>
                <a:cs typeface="Arial" panose="020B0604020202020204" pitchFamily="34" charset="0"/>
              </a:rPr>
              <a:t>profesional</a:t>
            </a:r>
            <a:endParaRPr lang="en-US" altLang="en-US" sz="900" b="1" i="1" dirty="0">
              <a:solidFill>
                <a:schemeClr val="bg1"/>
              </a:solidFill>
              <a:latin typeface="+mn-lt"/>
              <a:cs typeface="Arial" panose="020B0604020202020204" pitchFamily="34" charset="0"/>
            </a:endParaRPr>
          </a:p>
        </p:txBody>
      </p:sp>
      <p:sp>
        <p:nvSpPr>
          <p:cNvPr id="8" name="Text Box 28">
            <a:extLst>
              <a:ext uri="{FF2B5EF4-FFF2-40B4-BE49-F238E27FC236}">
                <a16:creationId xmlns:a16="http://schemas.microsoft.com/office/drawing/2014/main" id="{AA21FA7C-DF01-482C-B1ED-94D9D60CC0E6}"/>
              </a:ext>
            </a:extLst>
          </p:cNvPr>
          <p:cNvSpPr txBox="1">
            <a:spLocks noChangeArrowheads="1"/>
          </p:cNvSpPr>
          <p:nvPr/>
        </p:nvSpPr>
        <p:spPr bwMode="auto">
          <a:xfrm>
            <a:off x="374904" y="2325967"/>
            <a:ext cx="1085406" cy="532653"/>
          </a:xfrm>
          <a:prstGeom prst="rect">
            <a:avLst/>
          </a:prstGeom>
          <a:solidFill>
            <a:schemeClr val="accent1"/>
          </a:solidFill>
          <a:ln>
            <a:noFill/>
          </a:ln>
        </p:spPr>
        <p:txBody>
          <a:bodyPr tIns="0" bIns="0" anchor="ct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sz="900" b="1" dirty="0" err="1">
                <a:solidFill>
                  <a:schemeClr val="bg1"/>
                </a:solidFill>
                <a:effectLst/>
                <a:latin typeface="+mn-lt"/>
                <a:ea typeface="Calibri" panose="020F0502020204030204" pitchFamily="34" charset="0"/>
                <a:cs typeface="Arial" panose="020B0604020202020204" pitchFamily="34" charset="0"/>
              </a:rPr>
              <a:t>Orientación</a:t>
            </a:r>
            <a:r>
              <a:rPr lang="en-US" sz="900" b="1" dirty="0">
                <a:solidFill>
                  <a:schemeClr val="bg1"/>
                </a:solidFill>
                <a:effectLst/>
                <a:latin typeface="+mn-lt"/>
                <a:ea typeface="Calibri" panose="020F0502020204030204" pitchFamily="34" charset="0"/>
                <a:cs typeface="Arial" panose="020B0604020202020204" pitchFamily="34" charset="0"/>
              </a:rPr>
              <a:t> </a:t>
            </a:r>
            <a:r>
              <a:rPr lang="en-US" sz="900" b="1" dirty="0" err="1">
                <a:solidFill>
                  <a:schemeClr val="bg1"/>
                </a:solidFill>
                <a:effectLst/>
                <a:latin typeface="+mn-lt"/>
                <a:ea typeface="Calibri" panose="020F0502020204030204" pitchFamily="34" charset="0"/>
                <a:cs typeface="Arial" panose="020B0604020202020204" pitchFamily="34" charset="0"/>
              </a:rPr>
              <a:t>profesional</a:t>
            </a:r>
            <a:endParaRPr lang="en-US" altLang="en-US" sz="900" b="1" i="1" dirty="0">
              <a:solidFill>
                <a:schemeClr val="bg1"/>
              </a:solidFill>
              <a:latin typeface="+mn-lt"/>
              <a:cs typeface="Arial" panose="020B0604020202020204" pitchFamily="34" charset="0"/>
            </a:endParaRPr>
          </a:p>
        </p:txBody>
      </p:sp>
      <p:sp>
        <p:nvSpPr>
          <p:cNvPr id="9" name="Text Box 28">
            <a:extLst>
              <a:ext uri="{FF2B5EF4-FFF2-40B4-BE49-F238E27FC236}">
                <a16:creationId xmlns:a16="http://schemas.microsoft.com/office/drawing/2014/main" id="{E5CE19F2-0E5E-49C2-972A-AB494BE47191}"/>
              </a:ext>
            </a:extLst>
          </p:cNvPr>
          <p:cNvSpPr txBox="1">
            <a:spLocks noChangeArrowheads="1"/>
          </p:cNvSpPr>
          <p:nvPr/>
        </p:nvSpPr>
        <p:spPr bwMode="auto">
          <a:xfrm>
            <a:off x="374904" y="3181470"/>
            <a:ext cx="1085406" cy="532653"/>
          </a:xfrm>
          <a:prstGeom prst="rect">
            <a:avLst/>
          </a:prstGeom>
          <a:solidFill>
            <a:schemeClr val="accent1"/>
          </a:solidFill>
          <a:ln>
            <a:noFill/>
          </a:ln>
        </p:spPr>
        <p:txBody>
          <a:bodyPr tIns="0" bIns="0" anchor="ct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sz="900" b="1" dirty="0">
                <a:solidFill>
                  <a:schemeClr val="bg1"/>
                </a:solidFill>
                <a:effectLst/>
                <a:latin typeface="+mn-lt"/>
                <a:ea typeface="Calibri" panose="020F0502020204030204" pitchFamily="34" charset="0"/>
                <a:cs typeface="Arial" panose="020B0604020202020204" pitchFamily="34" charset="0"/>
              </a:rPr>
              <a:t>Desarrollo personal</a:t>
            </a:r>
            <a:endParaRPr lang="en-US" altLang="en-US" sz="900" b="1" i="1" dirty="0">
              <a:solidFill>
                <a:schemeClr val="bg1"/>
              </a:solidFill>
              <a:latin typeface="+mn-lt"/>
              <a:cs typeface="Arial" panose="020B0604020202020204" pitchFamily="34" charset="0"/>
            </a:endParaRPr>
          </a:p>
        </p:txBody>
      </p:sp>
      <p:sp>
        <p:nvSpPr>
          <p:cNvPr id="10" name="Text Box 24">
            <a:extLst>
              <a:ext uri="{FF2B5EF4-FFF2-40B4-BE49-F238E27FC236}">
                <a16:creationId xmlns:a16="http://schemas.microsoft.com/office/drawing/2014/main" id="{773F0005-BA2C-4294-8040-9A64306419BD}"/>
              </a:ext>
            </a:extLst>
          </p:cNvPr>
          <p:cNvSpPr txBox="1">
            <a:spLocks noChangeArrowheads="1"/>
          </p:cNvSpPr>
          <p:nvPr/>
        </p:nvSpPr>
        <p:spPr bwMode="auto">
          <a:xfrm>
            <a:off x="1547861" y="2342954"/>
            <a:ext cx="7370854" cy="754053"/>
          </a:xfrm>
          <a:prstGeom prst="rect">
            <a:avLst/>
          </a:prstGeom>
          <a:no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marL="0" marR="0">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Qué</a:t>
            </a:r>
            <a:r>
              <a:rPr lang="en-US" sz="800" dirty="0">
                <a:latin typeface="+mn-lt"/>
                <a:cs typeface="Arial" panose="020B0604020202020204" pitchFamily="34" charset="0"/>
              </a:rPr>
              <a:t> lo </a:t>
            </a:r>
            <a:r>
              <a:rPr lang="en-US" sz="800" dirty="0" err="1">
                <a:latin typeface="+mn-lt"/>
                <a:cs typeface="Arial" panose="020B0604020202020204" pitchFamily="34" charset="0"/>
              </a:rPr>
              <a:t>impulsó</a:t>
            </a:r>
            <a:r>
              <a:rPr lang="en-US" sz="800" dirty="0">
                <a:latin typeface="+mn-lt"/>
                <a:cs typeface="Arial" panose="020B0604020202020204" pitchFamily="34" charset="0"/>
              </a:rPr>
              <a:t> a </a:t>
            </a:r>
            <a:r>
              <a:rPr lang="en-US" sz="800" dirty="0" err="1">
                <a:latin typeface="+mn-lt"/>
                <a:cs typeface="Arial" panose="020B0604020202020204" pitchFamily="34" charset="0"/>
              </a:rPr>
              <a:t>tomar</a:t>
            </a:r>
            <a:r>
              <a:rPr lang="en-US" sz="800" dirty="0">
                <a:latin typeface="+mn-lt"/>
                <a:cs typeface="Arial" panose="020B0604020202020204" pitchFamily="34" charset="0"/>
              </a:rPr>
              <a:t> </a:t>
            </a:r>
            <a:r>
              <a:rPr lang="en-US" sz="800" dirty="0" err="1">
                <a:latin typeface="+mn-lt"/>
                <a:cs typeface="Arial" panose="020B0604020202020204" pitchFamily="34" charset="0"/>
              </a:rPr>
              <a:t>su</a:t>
            </a:r>
            <a:r>
              <a:rPr lang="en-US" sz="800" dirty="0">
                <a:latin typeface="+mn-lt"/>
                <a:cs typeface="Arial" panose="020B0604020202020204" pitchFamily="34" charset="0"/>
              </a:rPr>
              <a:t> </a:t>
            </a:r>
            <a:r>
              <a:rPr lang="en-US" sz="800" dirty="0" err="1">
                <a:latin typeface="+mn-lt"/>
                <a:cs typeface="Arial" panose="020B0604020202020204" pitchFamily="34" charset="0"/>
              </a:rPr>
              <a:t>trabajo</a:t>
            </a:r>
            <a:r>
              <a:rPr lang="en-US" sz="800" dirty="0">
                <a:latin typeface="+mn-lt"/>
                <a:cs typeface="Arial" panose="020B0604020202020204" pitchFamily="34" charset="0"/>
              </a:rPr>
              <a:t> actual?</a:t>
            </a:r>
          </a:p>
          <a:p>
            <a:pPr marL="0" marR="0">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Cuáles</a:t>
            </a:r>
            <a:r>
              <a:rPr lang="en-US" sz="800" dirty="0">
                <a:latin typeface="+mn-lt"/>
                <a:cs typeface="Arial" panose="020B0604020202020204" pitchFamily="34" charset="0"/>
              </a:rPr>
              <a:t> </a:t>
            </a:r>
            <a:r>
              <a:rPr lang="en-US" sz="800" dirty="0" err="1">
                <a:latin typeface="+mn-lt"/>
                <a:cs typeface="Arial" panose="020B0604020202020204" pitchFamily="34" charset="0"/>
              </a:rPr>
              <a:t>habilidades</a:t>
            </a:r>
            <a:r>
              <a:rPr lang="en-US" sz="800" dirty="0">
                <a:latin typeface="+mn-lt"/>
                <a:cs typeface="Arial" panose="020B0604020202020204" pitchFamily="34" charset="0"/>
              </a:rPr>
              <a:t> le </a:t>
            </a:r>
            <a:r>
              <a:rPr lang="en-US" sz="800" dirty="0" err="1">
                <a:latin typeface="+mn-lt"/>
                <a:cs typeface="Arial" panose="020B0604020202020204" pitchFamily="34" charset="0"/>
              </a:rPr>
              <a:t>gustaría</a:t>
            </a:r>
            <a:r>
              <a:rPr lang="en-US" sz="800" dirty="0">
                <a:latin typeface="+mn-lt"/>
                <a:cs typeface="Arial" panose="020B0604020202020204" pitchFamily="34" charset="0"/>
              </a:rPr>
              <a:t> </a:t>
            </a:r>
            <a:r>
              <a:rPr lang="en-US" sz="800" dirty="0" err="1">
                <a:latin typeface="+mn-lt"/>
                <a:cs typeface="Arial" panose="020B0604020202020204" pitchFamily="34" charset="0"/>
              </a:rPr>
              <a:t>desarrollar</a:t>
            </a:r>
            <a:r>
              <a:rPr lang="en-US" sz="800" dirty="0">
                <a:latin typeface="+mn-lt"/>
                <a:cs typeface="Arial" panose="020B0604020202020204" pitchFamily="34" charset="0"/>
              </a:rPr>
              <a:t>?</a:t>
            </a:r>
          </a:p>
          <a:p>
            <a:pPr marL="0" marR="0">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Cuál</a:t>
            </a:r>
            <a:r>
              <a:rPr lang="en-US" sz="800" dirty="0">
                <a:latin typeface="+mn-lt"/>
                <a:cs typeface="Arial" panose="020B0604020202020204" pitchFamily="34" charset="0"/>
              </a:rPr>
              <a:t> es el </a:t>
            </a:r>
            <a:r>
              <a:rPr lang="en-US" sz="800" dirty="0" err="1">
                <a:latin typeface="+mn-lt"/>
                <a:cs typeface="Arial" panose="020B0604020202020204" pitchFamily="34" charset="0"/>
              </a:rPr>
              <a:t>siguiente</a:t>
            </a:r>
            <a:r>
              <a:rPr lang="en-US" sz="800" dirty="0">
                <a:latin typeface="+mn-lt"/>
                <a:cs typeface="Arial" panose="020B0604020202020204" pitchFamily="34" charset="0"/>
              </a:rPr>
              <a:t> paso </a:t>
            </a:r>
            <a:r>
              <a:rPr lang="en-US" sz="800" dirty="0" err="1">
                <a:latin typeface="+mn-lt"/>
                <a:cs typeface="Arial" panose="020B0604020202020204" pitchFamily="34" charset="0"/>
              </a:rPr>
              <a:t>lógico</a:t>
            </a:r>
            <a:r>
              <a:rPr lang="en-US" sz="800" dirty="0">
                <a:latin typeface="+mn-lt"/>
                <a:cs typeface="Arial" panose="020B0604020202020204" pitchFamily="34" charset="0"/>
              </a:rPr>
              <a:t> para </a:t>
            </a:r>
            <a:r>
              <a:rPr lang="en-US" sz="800" dirty="0" err="1">
                <a:latin typeface="+mn-lt"/>
                <a:cs typeface="Arial" panose="020B0604020202020204" pitchFamily="34" charset="0"/>
              </a:rPr>
              <a:t>su</a:t>
            </a:r>
            <a:r>
              <a:rPr lang="en-US" sz="800" dirty="0">
                <a:latin typeface="+mn-lt"/>
                <a:cs typeface="Arial" panose="020B0604020202020204" pitchFamily="34" charset="0"/>
              </a:rPr>
              <a:t> </a:t>
            </a:r>
            <a:r>
              <a:rPr lang="en-US" sz="800" dirty="0" err="1">
                <a:latin typeface="+mn-lt"/>
                <a:cs typeface="Arial" panose="020B0604020202020204" pitchFamily="34" charset="0"/>
              </a:rPr>
              <a:t>trayectoria</a:t>
            </a:r>
            <a:r>
              <a:rPr lang="en-US" sz="800" dirty="0">
                <a:latin typeface="+mn-lt"/>
                <a:cs typeface="Arial" panose="020B0604020202020204" pitchFamily="34" charset="0"/>
              </a:rPr>
              <a:t> </a:t>
            </a:r>
            <a:r>
              <a:rPr lang="en-US" sz="800" dirty="0" err="1">
                <a:latin typeface="+mn-lt"/>
                <a:cs typeface="Arial" panose="020B0604020202020204" pitchFamily="34" charset="0"/>
              </a:rPr>
              <a:t>profesional</a:t>
            </a:r>
            <a:r>
              <a:rPr lang="en-US" sz="800" dirty="0">
                <a:latin typeface="+mn-lt"/>
                <a:cs typeface="Arial" panose="020B0604020202020204" pitchFamily="34" charset="0"/>
              </a:rPr>
              <a:t>? ¿</a:t>
            </a:r>
            <a:r>
              <a:rPr lang="en-US" sz="800" dirty="0" err="1">
                <a:latin typeface="+mn-lt"/>
                <a:cs typeface="Arial" panose="020B0604020202020204" pitchFamily="34" charset="0"/>
              </a:rPr>
              <a:t>Cuáles</a:t>
            </a:r>
            <a:r>
              <a:rPr lang="en-US" sz="800" dirty="0">
                <a:latin typeface="+mn-lt"/>
                <a:cs typeface="Arial" panose="020B0604020202020204" pitchFamily="34" charset="0"/>
              </a:rPr>
              <a:t> </a:t>
            </a:r>
            <a:r>
              <a:rPr lang="en-US" sz="800" dirty="0" err="1">
                <a:latin typeface="+mn-lt"/>
                <a:cs typeface="Arial" panose="020B0604020202020204" pitchFamily="34" charset="0"/>
              </a:rPr>
              <a:t>dudas</a:t>
            </a:r>
            <a:r>
              <a:rPr lang="en-US" sz="800" dirty="0">
                <a:latin typeface="+mn-lt"/>
                <a:cs typeface="Arial" panose="020B0604020202020204" pitchFamily="34" charset="0"/>
              </a:rPr>
              <a:t> </a:t>
            </a:r>
            <a:r>
              <a:rPr lang="en-US" sz="800" dirty="0" err="1">
                <a:latin typeface="+mn-lt"/>
                <a:cs typeface="Arial" panose="020B0604020202020204" pitchFamily="34" charset="0"/>
              </a:rPr>
              <a:t>tiene</a:t>
            </a:r>
            <a:r>
              <a:rPr lang="en-US" sz="800" dirty="0">
                <a:latin typeface="+mn-lt"/>
                <a:cs typeface="Arial" panose="020B0604020202020204" pitchFamily="34" charset="0"/>
              </a:rPr>
              <a:t> </a:t>
            </a:r>
            <a:r>
              <a:rPr lang="en-US" sz="800" dirty="0" err="1">
                <a:latin typeface="+mn-lt"/>
                <a:cs typeface="Arial" panose="020B0604020202020204" pitchFamily="34" charset="0"/>
              </a:rPr>
              <a:t>acerca</a:t>
            </a:r>
            <a:r>
              <a:rPr lang="en-US" sz="800" dirty="0">
                <a:latin typeface="+mn-lt"/>
                <a:cs typeface="Arial" panose="020B0604020202020204" pitchFamily="34" charset="0"/>
              </a:rPr>
              <a:t> de </a:t>
            </a:r>
            <a:r>
              <a:rPr lang="en-US" sz="800" dirty="0" err="1">
                <a:latin typeface="+mn-lt"/>
                <a:cs typeface="Arial" panose="020B0604020202020204" pitchFamily="34" charset="0"/>
              </a:rPr>
              <a:t>su</a:t>
            </a:r>
            <a:r>
              <a:rPr lang="en-US" sz="800" dirty="0">
                <a:latin typeface="+mn-lt"/>
                <a:cs typeface="Arial" panose="020B0604020202020204" pitchFamily="34" charset="0"/>
              </a:rPr>
              <a:t> </a:t>
            </a:r>
            <a:r>
              <a:rPr lang="en-US" sz="800" dirty="0" err="1">
                <a:latin typeface="+mn-lt"/>
                <a:cs typeface="Arial" panose="020B0604020202020204" pitchFamily="34" charset="0"/>
              </a:rPr>
              <a:t>capacidad</a:t>
            </a:r>
            <a:r>
              <a:rPr lang="en-US" sz="800" dirty="0">
                <a:latin typeface="+mn-lt"/>
                <a:cs typeface="Arial" panose="020B0604020202020204" pitchFamily="34" charset="0"/>
              </a:rPr>
              <a:t> para </a:t>
            </a:r>
            <a:r>
              <a:rPr lang="en-US" sz="800" dirty="0" err="1">
                <a:latin typeface="+mn-lt"/>
                <a:cs typeface="Arial" panose="020B0604020202020204" pitchFamily="34" charset="0"/>
              </a:rPr>
              <a:t>dar</a:t>
            </a:r>
            <a:r>
              <a:rPr lang="en-US" sz="800" dirty="0">
                <a:latin typeface="+mn-lt"/>
                <a:cs typeface="Arial" panose="020B0604020202020204" pitchFamily="34" charset="0"/>
              </a:rPr>
              <a:t> el </a:t>
            </a:r>
            <a:r>
              <a:rPr lang="en-US" sz="800" dirty="0" err="1">
                <a:latin typeface="+mn-lt"/>
                <a:cs typeface="Arial" panose="020B0604020202020204" pitchFamily="34" charset="0"/>
              </a:rPr>
              <a:t>siguiente</a:t>
            </a:r>
            <a:r>
              <a:rPr lang="en-US" sz="800" dirty="0">
                <a:latin typeface="+mn-lt"/>
                <a:cs typeface="Arial" panose="020B0604020202020204" pitchFamily="34" charset="0"/>
              </a:rPr>
              <a:t> paso?</a:t>
            </a:r>
          </a:p>
          <a:p>
            <a:pPr>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Cuál</a:t>
            </a:r>
            <a:r>
              <a:rPr lang="en-US" sz="800" dirty="0">
                <a:latin typeface="+mn-lt"/>
                <a:cs typeface="Arial" panose="020B0604020202020204" pitchFamily="34" charset="0"/>
              </a:rPr>
              <a:t> es </a:t>
            </a:r>
            <a:r>
              <a:rPr lang="en-US" sz="800" dirty="0" err="1">
                <a:latin typeface="+mn-lt"/>
                <a:cs typeface="Arial" panose="020B0604020202020204" pitchFamily="34" charset="0"/>
              </a:rPr>
              <a:t>su</a:t>
            </a:r>
            <a:r>
              <a:rPr lang="en-US" sz="800" dirty="0">
                <a:latin typeface="+mn-lt"/>
                <a:cs typeface="Arial" panose="020B0604020202020204" pitchFamily="34" charset="0"/>
              </a:rPr>
              <a:t> </a:t>
            </a:r>
            <a:r>
              <a:rPr lang="en-US" sz="800" dirty="0" err="1">
                <a:latin typeface="+mn-lt"/>
                <a:cs typeface="Arial" panose="020B0604020202020204" pitchFamily="34" charset="0"/>
              </a:rPr>
              <a:t>visión</a:t>
            </a:r>
            <a:r>
              <a:rPr lang="en-US" sz="800" dirty="0">
                <a:latin typeface="+mn-lt"/>
                <a:cs typeface="Arial" panose="020B0604020202020204" pitchFamily="34" charset="0"/>
              </a:rPr>
              <a:t> </a:t>
            </a:r>
            <a:r>
              <a:rPr lang="en-US" sz="800" dirty="0" err="1">
                <a:latin typeface="+mn-lt"/>
                <a:cs typeface="Arial" panose="020B0604020202020204" pitchFamily="34" charset="0"/>
              </a:rPr>
              <a:t>profesional</a:t>
            </a:r>
            <a:r>
              <a:rPr lang="en-US" sz="800" dirty="0">
                <a:latin typeface="+mn-lt"/>
                <a:cs typeface="Arial" panose="020B0604020202020204" pitchFamily="34" charset="0"/>
              </a:rPr>
              <a:t> a largo </a:t>
            </a:r>
            <a:r>
              <a:rPr lang="en-US" sz="800" dirty="0" err="1">
                <a:latin typeface="+mn-lt"/>
                <a:cs typeface="Arial" panose="020B0604020202020204" pitchFamily="34" charset="0"/>
              </a:rPr>
              <a:t>plazo</a:t>
            </a:r>
            <a:r>
              <a:rPr lang="en-US" sz="800" dirty="0">
                <a:latin typeface="+mn-lt"/>
                <a:cs typeface="Arial" panose="020B0604020202020204" pitchFamily="34" charset="0"/>
              </a:rPr>
              <a:t>?</a:t>
            </a:r>
            <a:endParaRPr lang="en-US" altLang="en-US" sz="800" dirty="0">
              <a:latin typeface="+mn-lt"/>
              <a:cs typeface="Arial" panose="020B0604020202020204" pitchFamily="34" charset="0"/>
            </a:endParaRPr>
          </a:p>
        </p:txBody>
      </p:sp>
      <p:sp>
        <p:nvSpPr>
          <p:cNvPr id="12" name="Text Box 24">
            <a:extLst>
              <a:ext uri="{FF2B5EF4-FFF2-40B4-BE49-F238E27FC236}">
                <a16:creationId xmlns:a16="http://schemas.microsoft.com/office/drawing/2014/main" id="{CC305C4B-7B4F-4D5A-A259-0FDD860DC707}"/>
              </a:ext>
            </a:extLst>
          </p:cNvPr>
          <p:cNvSpPr txBox="1">
            <a:spLocks noChangeArrowheads="1"/>
          </p:cNvSpPr>
          <p:nvPr/>
        </p:nvSpPr>
        <p:spPr bwMode="auto">
          <a:xfrm>
            <a:off x="1547861" y="3191847"/>
            <a:ext cx="7370854" cy="605294"/>
          </a:xfrm>
          <a:prstGeom prst="rect">
            <a:avLst/>
          </a:prstGeom>
          <a:no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marR="0">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Cuáles</a:t>
            </a:r>
            <a:r>
              <a:rPr lang="en-US" sz="800" dirty="0">
                <a:latin typeface="+mn-lt"/>
                <a:cs typeface="Arial" panose="020B0604020202020204" pitchFamily="34" charset="0"/>
              </a:rPr>
              <a:t> son sus </a:t>
            </a:r>
            <a:r>
              <a:rPr lang="en-US" sz="800" dirty="0" err="1">
                <a:latin typeface="+mn-lt"/>
                <a:cs typeface="Arial" panose="020B0604020202020204" pitchFamily="34" charset="0"/>
              </a:rPr>
              <a:t>fortalezas</a:t>
            </a:r>
            <a:r>
              <a:rPr lang="en-US" sz="800" dirty="0">
                <a:latin typeface="+mn-lt"/>
                <a:cs typeface="Arial" panose="020B0604020202020204" pitchFamily="34" charset="0"/>
              </a:rPr>
              <a:t> y </a:t>
            </a:r>
            <a:r>
              <a:rPr lang="en-US" sz="800" dirty="0" err="1">
                <a:latin typeface="+mn-lt"/>
                <a:cs typeface="Arial" panose="020B0604020202020204" pitchFamily="34" charset="0"/>
              </a:rPr>
              <a:t>áreas</a:t>
            </a:r>
            <a:r>
              <a:rPr lang="en-US" sz="800" dirty="0">
                <a:latin typeface="+mn-lt"/>
                <a:cs typeface="Arial" panose="020B0604020202020204" pitchFamily="34" charset="0"/>
              </a:rPr>
              <a:t> de </a:t>
            </a:r>
            <a:r>
              <a:rPr lang="en-US" sz="800" dirty="0" err="1">
                <a:latin typeface="+mn-lt"/>
                <a:cs typeface="Arial" panose="020B0604020202020204" pitchFamily="34" charset="0"/>
              </a:rPr>
              <a:t>desarrollo</a:t>
            </a:r>
            <a:r>
              <a:rPr lang="en-US" sz="800" dirty="0">
                <a:latin typeface="+mn-lt"/>
                <a:cs typeface="Arial" panose="020B0604020202020204" pitchFamily="34" charset="0"/>
              </a:rPr>
              <a:t> </a:t>
            </a:r>
            <a:r>
              <a:rPr lang="en-US" sz="800" dirty="0" err="1">
                <a:latin typeface="+mn-lt"/>
                <a:cs typeface="Arial" panose="020B0604020202020204" pitchFamily="34" charset="0"/>
              </a:rPr>
              <a:t>en</a:t>
            </a:r>
            <a:r>
              <a:rPr lang="en-US" sz="800" dirty="0">
                <a:latin typeface="+mn-lt"/>
                <a:cs typeface="Arial" panose="020B0604020202020204" pitchFamily="34" charset="0"/>
              </a:rPr>
              <a:t> la </a:t>
            </a:r>
            <a:r>
              <a:rPr lang="en-US" sz="800" dirty="0" err="1">
                <a:latin typeface="+mn-lt"/>
                <a:cs typeface="Arial" panose="020B0604020202020204" pitchFamily="34" charset="0"/>
              </a:rPr>
              <a:t>actualidad</a:t>
            </a:r>
            <a:r>
              <a:rPr lang="en-US" sz="800" dirty="0">
                <a:latin typeface="+mn-lt"/>
                <a:cs typeface="Arial" panose="020B0604020202020204" pitchFamily="34" charset="0"/>
              </a:rPr>
              <a:t>? ¿</a:t>
            </a:r>
            <a:r>
              <a:rPr lang="en-US" sz="800" dirty="0" err="1">
                <a:latin typeface="+mn-lt"/>
                <a:cs typeface="Arial" panose="020B0604020202020204" pitchFamily="34" charset="0"/>
              </a:rPr>
              <a:t>Qué</a:t>
            </a:r>
            <a:r>
              <a:rPr lang="en-US" sz="800" dirty="0">
                <a:latin typeface="+mn-lt"/>
                <a:cs typeface="Arial" panose="020B0604020202020204" pitchFamily="34" charset="0"/>
              </a:rPr>
              <a:t> </a:t>
            </a:r>
            <a:r>
              <a:rPr lang="en-US" sz="800" dirty="0" err="1">
                <a:latin typeface="+mn-lt"/>
                <a:cs typeface="Arial" panose="020B0604020202020204" pitchFamily="34" charset="0"/>
              </a:rPr>
              <a:t>medidas</a:t>
            </a:r>
            <a:r>
              <a:rPr lang="en-US" sz="800" dirty="0">
                <a:latin typeface="+mn-lt"/>
                <a:cs typeface="Arial" panose="020B0604020202020204" pitchFamily="34" charset="0"/>
              </a:rPr>
              <a:t> </a:t>
            </a:r>
            <a:r>
              <a:rPr lang="en-US" sz="800" dirty="0" err="1">
                <a:latin typeface="+mn-lt"/>
                <a:cs typeface="Arial" panose="020B0604020202020204" pitchFamily="34" charset="0"/>
              </a:rPr>
              <a:t>está</a:t>
            </a:r>
            <a:r>
              <a:rPr lang="en-US" sz="800" dirty="0">
                <a:latin typeface="+mn-lt"/>
                <a:cs typeface="Arial" panose="020B0604020202020204" pitchFamily="34" charset="0"/>
              </a:rPr>
              <a:t> </a:t>
            </a:r>
            <a:r>
              <a:rPr lang="en-US" sz="800" dirty="0" err="1">
                <a:latin typeface="+mn-lt"/>
                <a:cs typeface="Arial" panose="020B0604020202020204" pitchFamily="34" charset="0"/>
              </a:rPr>
              <a:t>tomando</a:t>
            </a:r>
            <a:r>
              <a:rPr lang="en-US" sz="800" dirty="0">
                <a:latin typeface="+mn-lt"/>
                <a:cs typeface="Arial" panose="020B0604020202020204" pitchFamily="34" charset="0"/>
              </a:rPr>
              <a:t> para </a:t>
            </a:r>
            <a:r>
              <a:rPr lang="en-US" sz="800" dirty="0" err="1">
                <a:latin typeface="+mn-lt"/>
                <a:cs typeface="Arial" panose="020B0604020202020204" pitchFamily="34" charset="0"/>
              </a:rPr>
              <a:t>mejorar</a:t>
            </a:r>
            <a:r>
              <a:rPr lang="en-US" sz="800" dirty="0">
                <a:latin typeface="+mn-lt"/>
                <a:cs typeface="Arial" panose="020B0604020202020204" pitchFamily="34" charset="0"/>
              </a:rPr>
              <a:t>?</a:t>
            </a:r>
          </a:p>
          <a:p>
            <a:pPr marR="0">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Qué</a:t>
            </a:r>
            <a:r>
              <a:rPr lang="en-US" sz="800" dirty="0">
                <a:latin typeface="+mn-lt"/>
                <a:cs typeface="Arial" panose="020B0604020202020204" pitchFamily="34" charset="0"/>
              </a:rPr>
              <a:t> personas, </a:t>
            </a:r>
            <a:r>
              <a:rPr lang="en-US" sz="800" dirty="0" err="1">
                <a:latin typeface="+mn-lt"/>
                <a:cs typeface="Arial" panose="020B0604020202020204" pitchFamily="34" charset="0"/>
              </a:rPr>
              <a:t>libros</a:t>
            </a:r>
            <a:r>
              <a:rPr lang="en-US" sz="800" dirty="0">
                <a:latin typeface="+mn-lt"/>
                <a:cs typeface="Arial" panose="020B0604020202020204" pitchFamily="34" charset="0"/>
              </a:rPr>
              <a:t>, </a:t>
            </a:r>
            <a:r>
              <a:rPr lang="en-US" sz="800" dirty="0" err="1">
                <a:latin typeface="+mn-lt"/>
                <a:cs typeface="Arial" panose="020B0604020202020204" pitchFamily="34" charset="0"/>
              </a:rPr>
              <a:t>experiencias</a:t>
            </a:r>
            <a:r>
              <a:rPr lang="en-US" sz="800" dirty="0">
                <a:latin typeface="+mn-lt"/>
                <a:cs typeface="Arial" panose="020B0604020202020204" pitchFamily="34" charset="0"/>
              </a:rPr>
              <a:t> o </a:t>
            </a:r>
            <a:r>
              <a:rPr lang="en-US" sz="800" dirty="0" err="1">
                <a:latin typeface="+mn-lt"/>
                <a:cs typeface="Arial" panose="020B0604020202020204" pitchFamily="34" charset="0"/>
              </a:rPr>
              <a:t>eventos</a:t>
            </a:r>
            <a:r>
              <a:rPr lang="en-US" sz="800" dirty="0">
                <a:latin typeface="+mn-lt"/>
                <a:cs typeface="Arial" panose="020B0604020202020204" pitchFamily="34" charset="0"/>
              </a:rPr>
              <a:t> </a:t>
            </a:r>
            <a:r>
              <a:rPr lang="en-US" sz="800" dirty="0" err="1">
                <a:latin typeface="+mn-lt"/>
                <a:cs typeface="Arial" panose="020B0604020202020204" pitchFamily="34" charset="0"/>
              </a:rPr>
              <a:t>han</a:t>
            </a:r>
            <a:r>
              <a:rPr lang="en-US" sz="800" dirty="0">
                <a:latin typeface="+mn-lt"/>
                <a:cs typeface="Arial" panose="020B0604020202020204" pitchFamily="34" charset="0"/>
              </a:rPr>
              <a:t> </a:t>
            </a:r>
            <a:r>
              <a:rPr lang="en-US" sz="800" dirty="0" err="1">
                <a:latin typeface="+mn-lt"/>
                <a:cs typeface="Arial" panose="020B0604020202020204" pitchFamily="34" charset="0"/>
              </a:rPr>
              <a:t>tenido</a:t>
            </a:r>
            <a:r>
              <a:rPr lang="en-US" sz="800" dirty="0">
                <a:latin typeface="+mn-lt"/>
                <a:cs typeface="Arial" panose="020B0604020202020204" pitchFamily="34" charset="0"/>
              </a:rPr>
              <a:t> el mayor </a:t>
            </a:r>
            <a:r>
              <a:rPr lang="en-US" sz="800" dirty="0" err="1">
                <a:latin typeface="+mn-lt"/>
                <a:cs typeface="Arial" panose="020B0604020202020204" pitchFamily="34" charset="0"/>
              </a:rPr>
              <a:t>efecto</a:t>
            </a:r>
            <a:r>
              <a:rPr lang="en-US" sz="800" dirty="0">
                <a:latin typeface="+mn-lt"/>
                <a:cs typeface="Arial" panose="020B0604020202020204" pitchFamily="34" charset="0"/>
              </a:rPr>
              <a:t> </a:t>
            </a:r>
            <a:r>
              <a:rPr lang="en-US" sz="800" dirty="0" err="1">
                <a:latin typeface="+mn-lt"/>
                <a:cs typeface="Arial" panose="020B0604020202020204" pitchFamily="34" charset="0"/>
              </a:rPr>
              <a:t>en</a:t>
            </a:r>
            <a:r>
              <a:rPr lang="en-US" sz="800" dirty="0">
                <a:latin typeface="+mn-lt"/>
                <a:cs typeface="Arial" panose="020B0604020202020204" pitchFamily="34" charset="0"/>
              </a:rPr>
              <a:t> </a:t>
            </a:r>
            <a:r>
              <a:rPr lang="en-US" sz="800" dirty="0" err="1">
                <a:latin typeface="+mn-lt"/>
                <a:cs typeface="Arial" panose="020B0604020202020204" pitchFamily="34" charset="0"/>
              </a:rPr>
              <a:t>quien</a:t>
            </a:r>
            <a:r>
              <a:rPr lang="en-US" sz="800" dirty="0">
                <a:latin typeface="+mn-lt"/>
                <a:cs typeface="Arial" panose="020B0604020202020204" pitchFamily="34" charset="0"/>
              </a:rPr>
              <a:t> es </a:t>
            </a:r>
            <a:r>
              <a:rPr lang="en-US" sz="800" dirty="0" err="1">
                <a:latin typeface="+mn-lt"/>
                <a:cs typeface="Arial" panose="020B0604020202020204" pitchFamily="34" charset="0"/>
              </a:rPr>
              <a:t>usted</a:t>
            </a:r>
            <a:r>
              <a:rPr lang="en-US" sz="800" dirty="0">
                <a:latin typeface="+mn-lt"/>
                <a:cs typeface="Arial" panose="020B0604020202020204" pitchFamily="34" charset="0"/>
              </a:rPr>
              <a:t>?</a:t>
            </a:r>
          </a:p>
          <a:p>
            <a:pPr>
              <a:spcBef>
                <a:spcPts val="100"/>
              </a:spcBef>
              <a:spcAft>
                <a:spcPts val="100"/>
              </a:spcAft>
              <a:buFont typeface="Wingdings" panose="05000000000000000000" pitchFamily="2" charset="2"/>
              <a:buChar char="§"/>
            </a:pPr>
            <a:r>
              <a:rPr lang="en-US" sz="800" dirty="0">
                <a:latin typeface="+mn-lt"/>
                <a:cs typeface="Arial" panose="020B0604020202020204" pitchFamily="34" charset="0"/>
              </a:rPr>
              <a:t>¿</a:t>
            </a:r>
            <a:r>
              <a:rPr lang="en-US" sz="800" dirty="0" err="1">
                <a:latin typeface="+mn-lt"/>
                <a:cs typeface="Arial" panose="020B0604020202020204" pitchFamily="34" charset="0"/>
              </a:rPr>
              <a:t>Qué</a:t>
            </a:r>
            <a:r>
              <a:rPr lang="en-US" sz="800" dirty="0">
                <a:latin typeface="+mn-lt"/>
                <a:cs typeface="Arial" panose="020B0604020202020204" pitchFamily="34" charset="0"/>
              </a:rPr>
              <a:t> le </a:t>
            </a:r>
            <a:r>
              <a:rPr lang="en-US" sz="800" dirty="0" err="1">
                <a:latin typeface="+mn-lt"/>
                <a:cs typeface="Arial" panose="020B0604020202020204" pitchFamily="34" charset="0"/>
              </a:rPr>
              <a:t>apasiona</a:t>
            </a:r>
            <a:r>
              <a:rPr lang="en-US" sz="800" dirty="0">
                <a:latin typeface="+mn-lt"/>
                <a:cs typeface="Arial" panose="020B0604020202020204" pitchFamily="34" charset="0"/>
              </a:rPr>
              <a:t>? (</a:t>
            </a:r>
            <a:r>
              <a:rPr lang="en-US" sz="800" dirty="0" err="1">
                <a:latin typeface="+mn-lt"/>
                <a:cs typeface="Arial" panose="020B0604020202020204" pitchFamily="34" charset="0"/>
              </a:rPr>
              <a:t>Ya</a:t>
            </a:r>
            <a:r>
              <a:rPr lang="en-US" sz="800" dirty="0">
                <a:latin typeface="+mn-lt"/>
                <a:cs typeface="Arial" panose="020B0604020202020204" pitchFamily="34" charset="0"/>
              </a:rPr>
              <a:t> sea </a:t>
            </a:r>
            <a:r>
              <a:rPr lang="en-US" sz="800" dirty="0" err="1">
                <a:latin typeface="+mn-lt"/>
                <a:cs typeface="Arial" panose="020B0604020202020204" pitchFamily="34" charset="0"/>
              </a:rPr>
              <a:t>en</a:t>
            </a:r>
            <a:r>
              <a:rPr lang="en-US" sz="800" dirty="0">
                <a:latin typeface="+mn-lt"/>
                <a:cs typeface="Arial" panose="020B0604020202020204" pitchFamily="34" charset="0"/>
              </a:rPr>
              <a:t> el </a:t>
            </a:r>
            <a:r>
              <a:rPr lang="en-US" sz="800" dirty="0" err="1">
                <a:latin typeface="+mn-lt"/>
                <a:cs typeface="Arial" panose="020B0604020202020204" pitchFamily="34" charset="0"/>
              </a:rPr>
              <a:t>ámbito</a:t>
            </a:r>
            <a:r>
              <a:rPr lang="en-US" sz="800" dirty="0">
                <a:latin typeface="+mn-lt"/>
                <a:cs typeface="Arial" panose="020B0604020202020204" pitchFamily="34" charset="0"/>
              </a:rPr>
              <a:t> </a:t>
            </a:r>
            <a:r>
              <a:rPr lang="en-US" sz="800" dirty="0" err="1">
                <a:latin typeface="+mn-lt"/>
                <a:cs typeface="Arial" panose="020B0604020202020204" pitchFamily="34" charset="0"/>
              </a:rPr>
              <a:t>laboral</a:t>
            </a:r>
            <a:r>
              <a:rPr lang="en-US" sz="800" dirty="0">
                <a:latin typeface="+mn-lt"/>
                <a:cs typeface="Arial" panose="020B0604020202020204" pitchFamily="34" charset="0"/>
              </a:rPr>
              <a:t> o no)</a:t>
            </a:r>
            <a:endParaRPr lang="en-US" altLang="en-US" sz="800" dirty="0">
              <a:latin typeface="+mn-lt"/>
              <a:cs typeface="Arial" panose="020B0604020202020204" pitchFamily="34" charset="0"/>
            </a:endParaRPr>
          </a:p>
        </p:txBody>
      </p:sp>
    </p:spTree>
    <p:extLst>
      <p:ext uri="{BB962C8B-B14F-4D97-AF65-F5344CB8AC3E}">
        <p14:creationId xmlns:p14="http://schemas.microsoft.com/office/powerpoint/2010/main" val="292677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p:txBody>
          <a:bodyPr/>
          <a:lstStyle/>
          <a:p>
            <a:pPr algn="l" rtl="0"/>
            <a:r>
              <a:rPr lang="x-es-XL" b="1" i="0" u="none" baseline="0"/>
              <a:t>Programa</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p:txBody>
          <a:bodyPr/>
          <a:lstStyle/>
          <a:p>
            <a:pPr algn="r" rtl="0"/>
            <a:fld id="{90F9BDA0-AF0E-4BA8-B742-3B9C92A3E6FE}" type="slidenum">
              <a:rPr/>
              <a:pPr/>
              <a:t>2</a:t>
            </a:fld>
            <a:endParaRPr lang="x-es-XL"/>
          </a:p>
        </p:txBody>
      </p:sp>
      <p:graphicFrame>
        <p:nvGraphicFramePr>
          <p:cNvPr id="2" name="Diagram 1">
            <a:extLst>
              <a:ext uri="{FF2B5EF4-FFF2-40B4-BE49-F238E27FC236}">
                <a16:creationId xmlns:a16="http://schemas.microsoft.com/office/drawing/2014/main" id="{B6FF1804-09DD-4146-B2F1-D58A563B838B}"/>
              </a:ext>
            </a:extLst>
          </p:cNvPr>
          <p:cNvGraphicFramePr/>
          <p:nvPr>
            <p:extLst>
              <p:ext uri="{D42A27DB-BD31-4B8C-83A1-F6EECF244321}">
                <p14:modId xmlns:p14="http://schemas.microsoft.com/office/powerpoint/2010/main" val="4260709509"/>
              </p:ext>
            </p:extLst>
          </p:nvPr>
        </p:nvGraphicFramePr>
        <p:xfrm>
          <a:off x="609600" y="990227"/>
          <a:ext cx="5266765" cy="3326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137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a:xfrm>
            <a:off x="374904" y="351964"/>
            <a:ext cx="8408941" cy="549381"/>
          </a:xfrm>
        </p:spPr>
        <p:txBody>
          <a:bodyPr/>
          <a:lstStyle/>
          <a:p>
            <a:pPr algn="l" rtl="0"/>
            <a:r>
              <a:rPr lang="x-es-XL" sz="2200" b="1" i="0" u="none" baseline="0" dirty="0"/>
              <a:t>Lista de verificación para una relación pedagógica eficaz</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a:xfrm>
            <a:off x="8493878" y="4678938"/>
            <a:ext cx="352985" cy="280797"/>
          </a:xfrm>
        </p:spPr>
        <p:txBody>
          <a:bodyPr/>
          <a:lstStyle/>
          <a:p>
            <a:pPr algn="r" rtl="0"/>
            <a:fld id="{90F9BDA0-AF0E-4BA8-B742-3B9C92A3E6FE}" type="slidenum">
              <a:rPr/>
              <a:pPr/>
              <a:t>20</a:t>
            </a:fld>
            <a:endParaRPr lang="x-es-XL" dirty="0"/>
          </a:p>
        </p:txBody>
      </p:sp>
      <p:sp>
        <p:nvSpPr>
          <p:cNvPr id="5" name="Text Box 14">
            <a:extLst>
              <a:ext uri="{FF2B5EF4-FFF2-40B4-BE49-F238E27FC236}">
                <a16:creationId xmlns:a16="http://schemas.microsoft.com/office/drawing/2014/main" id="{E0F73F02-E503-43B1-A100-5B9C8D898A5E}"/>
              </a:ext>
            </a:extLst>
          </p:cNvPr>
          <p:cNvSpPr txBox="1">
            <a:spLocks noChangeArrowheads="1"/>
          </p:cNvSpPr>
          <p:nvPr/>
        </p:nvSpPr>
        <p:spPr bwMode="auto">
          <a:xfrm>
            <a:off x="108079" y="1232003"/>
            <a:ext cx="4373720" cy="3231654"/>
          </a:xfrm>
          <a:prstGeom prst="rect">
            <a:avLst/>
          </a:prstGeom>
          <a:solidFill>
            <a:schemeClr val="bg1"/>
          </a:solid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ts val="0"/>
              </a:spcBef>
              <a:spcAft>
                <a:spcPts val="600"/>
              </a:spcAft>
              <a:buAutoNum type="arabicPeriod"/>
            </a:pPr>
            <a:r>
              <a:rPr lang="x-es-XL" sz="1100" b="0" i="0" u="none" baseline="0" dirty="0">
                <a:cs typeface="Arial" panose="020B0604020202020204" pitchFamily="34" charset="0"/>
              </a:rPr>
              <a:t>Programar una reunión mensual periódica en sus calendarios.</a:t>
            </a:r>
          </a:p>
          <a:p>
            <a:pPr algn="l" rtl="0" eaLnBrk="1" hangingPunct="1">
              <a:spcBef>
                <a:spcPts val="0"/>
              </a:spcBef>
              <a:spcAft>
                <a:spcPts val="600"/>
              </a:spcAft>
              <a:buAutoNum type="arabicPeriod"/>
            </a:pPr>
            <a:r>
              <a:rPr lang="x-es-XL" sz="1100" b="0" i="0" u="none" baseline="0" dirty="0">
                <a:cs typeface="Arial" panose="020B0604020202020204" pitchFamily="34" charset="0"/>
              </a:rPr>
              <a:t>Antes de cada reunión, enviarle al instructor una agenda con un resumen de los temas que desea abordar. </a:t>
            </a:r>
          </a:p>
          <a:p>
            <a:pPr algn="l" rtl="0" eaLnBrk="1" hangingPunct="1">
              <a:spcBef>
                <a:spcPts val="0"/>
              </a:spcBef>
              <a:spcAft>
                <a:spcPts val="600"/>
              </a:spcAft>
              <a:buFont typeface="Arial" panose="020B0604020202020204" pitchFamily="34" charset="0"/>
              <a:buAutoNum type="arabicPeriod"/>
            </a:pPr>
            <a:r>
              <a:rPr lang="x-es-XL" sz="1100" b="0" i="0" u="none" baseline="0" dirty="0">
                <a:cs typeface="Arial" panose="020B0604020202020204" pitchFamily="34" charset="0"/>
              </a:rPr>
              <a:t>Al final de cada conversación, definir las medidas que se tomarán y quién será el responsable de cada una. </a:t>
            </a:r>
          </a:p>
          <a:p>
            <a:pPr algn="l" rtl="0" eaLnBrk="1" hangingPunct="1">
              <a:spcBef>
                <a:spcPts val="0"/>
              </a:spcBef>
              <a:spcAft>
                <a:spcPts val="600"/>
              </a:spcAft>
              <a:buFont typeface="Arial" panose="020B0604020202020204" pitchFamily="34" charset="0"/>
              <a:buAutoNum type="arabicPeriod"/>
            </a:pPr>
            <a:r>
              <a:rPr lang="x-es-XL" sz="1100" b="0" i="0" u="none" baseline="0" dirty="0">
                <a:cs typeface="Arial" panose="020B0604020202020204" pitchFamily="34" charset="0"/>
              </a:rPr>
              <a:t>Después de cada reunión, enviarle una nota al instructor con una descripción de los beneficios que obtuvo de la conversación.</a:t>
            </a:r>
          </a:p>
          <a:p>
            <a:pPr algn="l" rtl="0" eaLnBrk="1" hangingPunct="1">
              <a:spcBef>
                <a:spcPts val="0"/>
              </a:spcBef>
              <a:spcAft>
                <a:spcPts val="600"/>
              </a:spcAft>
              <a:buFont typeface="Arial" panose="020B0604020202020204" pitchFamily="34" charset="0"/>
              <a:buAutoNum type="arabicPeriod"/>
            </a:pPr>
            <a:r>
              <a:rPr lang="x-es-XL" sz="1100" b="0" i="0" u="none" baseline="0" dirty="0">
                <a:cs typeface="Arial" panose="020B0604020202020204" pitchFamily="34" charset="0"/>
              </a:rPr>
              <a:t>Enviar un artículo de interés al instructor para que lo aborden en la próxima reunión o intercambien ideas por correo electrónico. </a:t>
            </a:r>
          </a:p>
          <a:p>
            <a:pPr algn="l" rtl="0" eaLnBrk="1" hangingPunct="1">
              <a:spcBef>
                <a:spcPts val="0"/>
              </a:spcBef>
              <a:spcAft>
                <a:spcPts val="600"/>
              </a:spcAft>
              <a:buFont typeface="Arial" panose="020B0604020202020204" pitchFamily="34" charset="0"/>
              <a:buAutoNum type="arabicPeriod"/>
            </a:pPr>
            <a:r>
              <a:rPr lang="x-es-XL" sz="1100" b="0" i="0" u="none" baseline="0" dirty="0">
                <a:cs typeface="Arial" panose="020B0604020202020204" pitchFamily="34" charset="0"/>
              </a:rPr>
              <a:t>Asistir juntos a eventos educativos (internos y externos), como conferencias, charlas y debates.</a:t>
            </a:r>
          </a:p>
          <a:p>
            <a:pPr algn="l" rtl="0" eaLnBrk="1" hangingPunct="1">
              <a:spcBef>
                <a:spcPts val="0"/>
              </a:spcBef>
              <a:spcAft>
                <a:spcPts val="600"/>
              </a:spcAft>
              <a:buFont typeface="Arial" panose="020B0604020202020204" pitchFamily="34" charset="0"/>
              <a:buAutoNum type="arabicPeriod"/>
            </a:pPr>
            <a:r>
              <a:rPr lang="x-es-XL" sz="1100" b="0" i="0" u="none" baseline="0" dirty="0">
                <a:cs typeface="Arial" panose="020B0604020202020204" pitchFamily="34" charset="0"/>
              </a:rPr>
              <a:t>Sugerirle al instructor ideas de cómo practicar sus pasatiempos.</a:t>
            </a:r>
          </a:p>
        </p:txBody>
      </p:sp>
      <p:sp>
        <p:nvSpPr>
          <p:cNvPr id="6" name="Text Box 29">
            <a:extLst>
              <a:ext uri="{FF2B5EF4-FFF2-40B4-BE49-F238E27FC236}">
                <a16:creationId xmlns:a16="http://schemas.microsoft.com/office/drawing/2014/main" id="{C112CBF0-C5A9-4CBC-A0DF-96D14687E8A8}"/>
              </a:ext>
            </a:extLst>
          </p:cNvPr>
          <p:cNvSpPr txBox="1">
            <a:spLocks noChangeArrowheads="1"/>
          </p:cNvSpPr>
          <p:nvPr/>
        </p:nvSpPr>
        <p:spPr bwMode="auto">
          <a:xfrm>
            <a:off x="108080" y="1016355"/>
            <a:ext cx="4373720" cy="215648"/>
          </a:xfrm>
          <a:prstGeom prst="rect">
            <a:avLst/>
          </a:prstGeom>
          <a:solidFill>
            <a:schemeClr val="accent1"/>
          </a:solidFill>
          <a:ln>
            <a:noFill/>
          </a:ln>
        </p:spPr>
        <p:txBody>
          <a:bodyPr tIns="0" bIns="0" anchor="ctr"/>
          <a:lstStyle>
            <a:lvl1pPr marL="119063" indent="-119063"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rtl="0" eaLnBrk="1" hangingPunct="1"/>
            <a:r>
              <a:rPr lang="x-es-XL" sz="900" b="1" i="0" u="none" baseline="0">
                <a:solidFill>
                  <a:schemeClr val="bg1"/>
                </a:solidFill>
                <a:cs typeface="Arial" panose="020B0604020202020204" pitchFamily="34" charset="0"/>
              </a:rPr>
              <a:t>Actividades para el alumno</a:t>
            </a:r>
          </a:p>
        </p:txBody>
      </p:sp>
      <p:sp>
        <p:nvSpPr>
          <p:cNvPr id="10" name="Text Box 14">
            <a:extLst>
              <a:ext uri="{FF2B5EF4-FFF2-40B4-BE49-F238E27FC236}">
                <a16:creationId xmlns:a16="http://schemas.microsoft.com/office/drawing/2014/main" id="{3AF022CA-568B-4C70-97C1-F0D1AC972A57}"/>
              </a:ext>
            </a:extLst>
          </p:cNvPr>
          <p:cNvSpPr txBox="1">
            <a:spLocks noChangeArrowheads="1"/>
          </p:cNvSpPr>
          <p:nvPr/>
        </p:nvSpPr>
        <p:spPr bwMode="auto">
          <a:xfrm>
            <a:off x="4684208" y="1232003"/>
            <a:ext cx="4343400" cy="2769989"/>
          </a:xfrm>
          <a:prstGeom prst="rect">
            <a:avLst/>
          </a:prstGeom>
          <a:solidFill>
            <a:schemeClr val="bg1"/>
          </a:solid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ts val="0"/>
              </a:spcBef>
              <a:spcAft>
                <a:spcPts val="600"/>
              </a:spcAft>
              <a:buFont typeface="Arial" panose="020B0604020202020204" pitchFamily="34" charset="0"/>
              <a:buAutoNum type="arabicPeriod"/>
            </a:pPr>
            <a:r>
              <a:rPr lang="x-es-XL" sz="1100" b="0" i="0" u="none" baseline="0" dirty="0">
                <a:cs typeface="Arial" panose="020B0604020202020204" pitchFamily="34" charset="0"/>
              </a:rPr>
              <a:t>Aceptar en el calendario la cita del alumno para la reunión mensual periódica y volver a programarla cada mes en lo necesario. </a:t>
            </a:r>
          </a:p>
          <a:p>
            <a:pPr algn="l" rtl="0" eaLnBrk="1" hangingPunct="1">
              <a:spcBef>
                <a:spcPts val="0"/>
              </a:spcBef>
              <a:spcAft>
                <a:spcPts val="600"/>
              </a:spcAft>
              <a:buFont typeface="Arial" panose="020B0604020202020204" pitchFamily="34" charset="0"/>
              <a:buAutoNum type="arabicPeriod"/>
            </a:pPr>
            <a:r>
              <a:rPr lang="x-es-XL" sz="1100" b="0" i="0" u="none" baseline="0" dirty="0">
                <a:cs typeface="Arial" panose="020B0604020202020204" pitchFamily="34" charset="0"/>
              </a:rPr>
              <a:t>Al final de cada conversación, definir las medidas que se tomarán y quién será el responsable de cada una. </a:t>
            </a:r>
          </a:p>
          <a:p>
            <a:pPr algn="l" rtl="0" eaLnBrk="1" hangingPunct="1">
              <a:spcBef>
                <a:spcPts val="0"/>
              </a:spcBef>
              <a:spcAft>
                <a:spcPts val="600"/>
              </a:spcAft>
              <a:buFont typeface="Arial" panose="020B0604020202020204" pitchFamily="34" charset="0"/>
              <a:buAutoNum type="arabicPeriod"/>
            </a:pPr>
            <a:r>
              <a:rPr lang="x-es-XL" sz="1100" b="0" i="0" u="none" baseline="0" dirty="0">
                <a:cs typeface="Arial" panose="020B0604020202020204" pitchFamily="34" charset="0"/>
              </a:rPr>
              <a:t>Después de cada reunión, enviarle una nota al alumno para describir los beneficios que obtuvo de la conversación y pedirle sus opiniones.</a:t>
            </a:r>
          </a:p>
          <a:p>
            <a:pPr algn="l" rtl="0" eaLnBrk="1" hangingPunct="1">
              <a:spcBef>
                <a:spcPts val="0"/>
              </a:spcBef>
              <a:spcAft>
                <a:spcPts val="600"/>
              </a:spcAft>
              <a:buFont typeface="Arial" panose="020B0604020202020204" pitchFamily="34" charset="0"/>
              <a:buAutoNum type="arabicPeriod"/>
            </a:pPr>
            <a:r>
              <a:rPr lang="x-es-XL" sz="1100" b="0" i="0" u="none" baseline="0" dirty="0">
                <a:cs typeface="Arial" panose="020B0604020202020204" pitchFamily="34" charset="0"/>
              </a:rPr>
              <a:t>Enviar un artículo de interés al alumno para que lo aborden en la próxima reunión o intercambien ideas por correo electrónico. </a:t>
            </a:r>
          </a:p>
          <a:p>
            <a:pPr algn="l" rtl="0" eaLnBrk="1" hangingPunct="1">
              <a:spcBef>
                <a:spcPts val="0"/>
              </a:spcBef>
              <a:spcAft>
                <a:spcPts val="600"/>
              </a:spcAft>
              <a:buFont typeface="Arial" panose="020B0604020202020204" pitchFamily="34" charset="0"/>
              <a:buAutoNum type="arabicPeriod"/>
            </a:pPr>
            <a:r>
              <a:rPr lang="x-es-XL" sz="1100" b="0" i="0" u="none" baseline="0" dirty="0">
                <a:cs typeface="Arial" panose="020B0604020202020204" pitchFamily="34" charset="0"/>
              </a:rPr>
              <a:t>Asistir juntos a eventos educativos (internos y externos), como conferencias, charlas y debates.</a:t>
            </a:r>
          </a:p>
          <a:p>
            <a:pPr algn="l" rtl="0" eaLnBrk="1" hangingPunct="1">
              <a:spcBef>
                <a:spcPts val="0"/>
              </a:spcBef>
              <a:spcAft>
                <a:spcPts val="600"/>
              </a:spcAft>
              <a:buFont typeface="Arial" panose="020B0604020202020204" pitchFamily="34" charset="0"/>
              <a:buAutoNum type="arabicPeriod"/>
            </a:pPr>
            <a:r>
              <a:rPr lang="x-es-XL" sz="1100" b="0" i="0" u="none" baseline="0" dirty="0">
                <a:cs typeface="Arial" panose="020B0604020202020204" pitchFamily="34" charset="0"/>
              </a:rPr>
              <a:t>Sugerirle al alumno ideas de cómo practicar sus pasatiempos.</a:t>
            </a:r>
          </a:p>
        </p:txBody>
      </p:sp>
      <p:sp>
        <p:nvSpPr>
          <p:cNvPr id="13" name="Text Box 29">
            <a:extLst>
              <a:ext uri="{FF2B5EF4-FFF2-40B4-BE49-F238E27FC236}">
                <a16:creationId xmlns:a16="http://schemas.microsoft.com/office/drawing/2014/main" id="{4733F478-D30E-4491-B6C1-5C54EF4714A1}"/>
              </a:ext>
            </a:extLst>
          </p:cNvPr>
          <p:cNvSpPr txBox="1">
            <a:spLocks noChangeArrowheads="1"/>
          </p:cNvSpPr>
          <p:nvPr/>
        </p:nvSpPr>
        <p:spPr bwMode="auto">
          <a:xfrm>
            <a:off x="4680293" y="1028779"/>
            <a:ext cx="4354403" cy="212658"/>
          </a:xfrm>
          <a:prstGeom prst="rect">
            <a:avLst/>
          </a:prstGeom>
          <a:solidFill>
            <a:schemeClr val="accent1"/>
          </a:solidFill>
          <a:ln>
            <a:noFill/>
          </a:ln>
        </p:spPr>
        <p:txBody>
          <a:bodyPr tIns="0" bIns="0" anchor="ctr"/>
          <a:lstStyle>
            <a:lvl1pPr marL="119063" indent="-119063"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rtl="0" eaLnBrk="1" hangingPunct="1"/>
            <a:r>
              <a:rPr lang="x-es-XL" sz="900" b="1" i="0" u="none" baseline="0">
                <a:solidFill>
                  <a:schemeClr val="bg1"/>
                </a:solidFill>
                <a:cs typeface="Arial" panose="020B0604020202020204" pitchFamily="34" charset="0"/>
              </a:rPr>
              <a:t>Actividades para el instructor</a:t>
            </a:r>
          </a:p>
        </p:txBody>
      </p:sp>
      <p:sp>
        <p:nvSpPr>
          <p:cNvPr id="15" name="Text Box 12">
            <a:extLst>
              <a:ext uri="{FF2B5EF4-FFF2-40B4-BE49-F238E27FC236}">
                <a16:creationId xmlns:a16="http://schemas.microsoft.com/office/drawing/2014/main" id="{B05F2534-679C-49AB-B3B1-E43302D47B20}"/>
              </a:ext>
            </a:extLst>
          </p:cNvPr>
          <p:cNvSpPr txBox="1">
            <a:spLocks noChangeArrowheads="1"/>
          </p:cNvSpPr>
          <p:nvPr/>
        </p:nvSpPr>
        <p:spPr bwMode="auto">
          <a:xfrm>
            <a:off x="3856075" y="4532181"/>
            <a:ext cx="5287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0"/>
              </a:spcBef>
            </a:pPr>
            <a:r>
              <a:rPr lang="x-es-XL" sz="900" b="0" i="0" u="none" baseline="0">
                <a:latin typeface="Calibri" panose="020F0502020204030204" pitchFamily="34" charset="0"/>
              </a:rPr>
              <a:t>Fuente: CLC Human Resources, </a:t>
            </a:r>
            <a:r>
              <a:rPr lang="x-es-XL" sz="900" b="0" i="1" u="none" baseline="0">
                <a:latin typeface="Calibri" panose="020F0502020204030204" pitchFamily="34" charset="0"/>
              </a:rPr>
              <a:t>Mentoring Programs</a:t>
            </a:r>
            <a:r>
              <a:rPr lang="x-es-XL" sz="900" b="0" i="0" u="none" baseline="0">
                <a:latin typeface="Calibri" panose="020F0502020204030204" pitchFamily="34" charset="0"/>
              </a:rPr>
              <a:t>, Arlington, VA:  Corporate Executive Board, 2009, p. 12.</a:t>
            </a:r>
          </a:p>
        </p:txBody>
      </p:sp>
    </p:spTree>
    <p:extLst>
      <p:ext uri="{BB962C8B-B14F-4D97-AF65-F5344CB8AC3E}">
        <p14:creationId xmlns:p14="http://schemas.microsoft.com/office/powerpoint/2010/main" val="66041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p:txBody>
          <a:bodyPr/>
          <a:lstStyle/>
          <a:p>
            <a:pPr algn="l" rtl="0"/>
            <a:r>
              <a:rPr lang="x-es-XL" b="1" i="0" u="none" baseline="0" dirty="0"/>
              <a:t>Actividades efectivas para la</a:t>
            </a:r>
            <a:br>
              <a:rPr lang="en-US" b="1" i="0" u="none" baseline="0" dirty="0"/>
            </a:br>
            <a:r>
              <a:rPr lang="x-es-XL" b="1" i="0" u="none" baseline="0" dirty="0"/>
              <a:t>instrucción personalizada</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a:xfrm>
            <a:off x="8446811" y="4666540"/>
            <a:ext cx="352985" cy="280797"/>
          </a:xfrm>
        </p:spPr>
        <p:txBody>
          <a:bodyPr/>
          <a:lstStyle/>
          <a:p>
            <a:pPr algn="r" rtl="0"/>
            <a:fld id="{90F9BDA0-AF0E-4BA8-B742-3B9C92A3E6FE}" type="slidenum">
              <a:rPr/>
              <a:pPr/>
              <a:t>21</a:t>
            </a:fld>
            <a:endParaRPr lang="x-es-XL" dirty="0"/>
          </a:p>
        </p:txBody>
      </p:sp>
      <p:sp>
        <p:nvSpPr>
          <p:cNvPr id="5" name="Text Box 12">
            <a:extLst>
              <a:ext uri="{FF2B5EF4-FFF2-40B4-BE49-F238E27FC236}">
                <a16:creationId xmlns:a16="http://schemas.microsoft.com/office/drawing/2014/main" id="{55DB9507-30F8-43BB-88E2-E8E79B6EA8C2}"/>
              </a:ext>
            </a:extLst>
          </p:cNvPr>
          <p:cNvSpPr txBox="1">
            <a:spLocks noChangeArrowheads="1"/>
          </p:cNvSpPr>
          <p:nvPr/>
        </p:nvSpPr>
        <p:spPr bwMode="auto">
          <a:xfrm>
            <a:off x="1607400" y="4653114"/>
            <a:ext cx="4927871"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0"/>
              </a:spcBef>
            </a:pPr>
            <a:r>
              <a:rPr lang="x-es-XL" sz="500" b="0" i="0" u="none" baseline="30000">
                <a:cs typeface="Arial" panose="020B0604020202020204" pitchFamily="34" charset="0"/>
              </a:rPr>
              <a:t>1</a:t>
            </a:r>
            <a:r>
              <a:rPr lang="x-es-XL" sz="500" b="0" i="0" u="none" baseline="0">
                <a:cs typeface="Arial" panose="020B0604020202020204" pitchFamily="34" charset="0"/>
              </a:rPr>
              <a:t> Talent Management, </a:t>
            </a:r>
            <a:r>
              <a:rPr lang="x-es-XL" sz="500" b="0" i="1" u="none" baseline="0">
                <a:cs typeface="Arial" panose="020B0604020202020204" pitchFamily="34" charset="0"/>
              </a:rPr>
              <a:t>CEB Mentoring Journal</a:t>
            </a:r>
            <a:r>
              <a:rPr lang="x-es-XL" sz="500" b="0" i="0" u="none" baseline="0">
                <a:cs typeface="Arial" panose="020B0604020202020204" pitchFamily="34" charset="0"/>
              </a:rPr>
              <a:t>, Arlington, VA:  Corporate Executive Board, 2009, p. 7.</a:t>
            </a:r>
          </a:p>
        </p:txBody>
      </p:sp>
      <p:sp>
        <p:nvSpPr>
          <p:cNvPr id="6" name="Text Box 267">
            <a:extLst>
              <a:ext uri="{FF2B5EF4-FFF2-40B4-BE49-F238E27FC236}">
                <a16:creationId xmlns:a16="http://schemas.microsoft.com/office/drawing/2014/main" id="{08290E57-198A-4C2F-8702-E00D8DD9B9B5}"/>
              </a:ext>
            </a:extLst>
          </p:cNvPr>
          <p:cNvSpPr txBox="1">
            <a:spLocks noChangeArrowheads="1"/>
          </p:cNvSpPr>
          <p:nvPr/>
        </p:nvSpPr>
        <p:spPr bwMode="auto">
          <a:xfrm>
            <a:off x="6375716" y="496249"/>
            <a:ext cx="21815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87204" tIns="0" rIns="205146"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r>
              <a:rPr lang="x-es-XL" b="1" i="0" u="none" baseline="0" dirty="0">
                <a:solidFill>
                  <a:schemeClr val="bg1">
                    <a:lumMod val="50000"/>
                  </a:schemeClr>
                </a:solidFill>
                <a:cs typeface="Arial" panose="020B0604020202020204" pitchFamily="34" charset="0"/>
              </a:rPr>
              <a:t>Actividades de gran influencia para los alumnos y los instructores</a:t>
            </a:r>
            <a:endParaRPr lang="x-es-XL" altLang="en-US" baseline="30000" dirty="0">
              <a:solidFill>
                <a:schemeClr val="bg1">
                  <a:lumMod val="50000"/>
                </a:schemeClr>
              </a:solidFill>
              <a:cs typeface="Arial" panose="020B0604020202020204" pitchFamily="34" charset="0"/>
            </a:endParaRPr>
          </a:p>
        </p:txBody>
      </p:sp>
      <p:sp>
        <p:nvSpPr>
          <p:cNvPr id="7" name="Text Box 22">
            <a:extLst>
              <a:ext uri="{FF2B5EF4-FFF2-40B4-BE49-F238E27FC236}">
                <a16:creationId xmlns:a16="http://schemas.microsoft.com/office/drawing/2014/main" id="{9F8F1891-913B-4A37-BA87-69EEDE0C3DA9}"/>
              </a:ext>
            </a:extLst>
          </p:cNvPr>
          <p:cNvSpPr txBox="1">
            <a:spLocks noChangeArrowheads="1"/>
          </p:cNvSpPr>
          <p:nvPr/>
        </p:nvSpPr>
        <p:spPr bwMode="auto">
          <a:xfrm>
            <a:off x="1547821" y="2033519"/>
            <a:ext cx="7370894" cy="877163"/>
          </a:xfrm>
          <a:prstGeom prst="rect">
            <a:avLst/>
          </a:prstGeom>
          <a:no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ts val="0"/>
              </a:spcBef>
              <a:buFont typeface="Wingdings" panose="05000000000000000000" pitchFamily="2" charset="2"/>
              <a:buChar char="§"/>
            </a:pPr>
            <a:r>
              <a:rPr lang="x-es-XL" sz="900" b="0" i="0" u="none" baseline="0">
                <a:latin typeface="+mn-lt"/>
              </a:rPr>
              <a:t>El alumno o el instructor pueden hablar de una decisión difícil que tomaron hace poco, de la información que consideraron al tomar la decisión y del resultado.</a:t>
            </a:r>
          </a:p>
          <a:p>
            <a:pPr algn="l" rtl="0" eaLnBrk="1" hangingPunct="1">
              <a:spcBef>
                <a:spcPts val="0"/>
              </a:spcBef>
              <a:buFont typeface="Wingdings" panose="05000000000000000000" pitchFamily="2" charset="2"/>
              <a:buChar char="§"/>
            </a:pPr>
            <a:r>
              <a:rPr lang="x-es-XL" sz="900" b="0" i="0" u="none" baseline="0">
                <a:latin typeface="+mn-lt"/>
              </a:rPr>
              <a:t>Los alumnos pueden pedirle consejo a su instructor sobre un proyecto o problema.</a:t>
            </a:r>
          </a:p>
          <a:p>
            <a:pPr algn="l" rtl="0" eaLnBrk="1" hangingPunct="1">
              <a:spcBef>
                <a:spcPts val="0"/>
              </a:spcBef>
              <a:buFont typeface="Wingdings" panose="05000000000000000000" pitchFamily="2" charset="2"/>
              <a:buChar char="§"/>
            </a:pPr>
            <a:r>
              <a:rPr lang="x-es-XL" sz="900" b="0" i="0" u="none" baseline="0">
                <a:latin typeface="+mn-lt"/>
              </a:rPr>
              <a:t>Los instructores pueden explicar algunas de las «reglas tácitas» que han aprendido sobre el éxito de la organización.</a:t>
            </a:r>
          </a:p>
          <a:p>
            <a:pPr algn="l" rtl="0" eaLnBrk="1" hangingPunct="1">
              <a:spcBef>
                <a:spcPts val="0"/>
              </a:spcBef>
              <a:buFont typeface="Wingdings" panose="05000000000000000000" pitchFamily="2" charset="2"/>
              <a:buChar char="§"/>
            </a:pPr>
            <a:r>
              <a:rPr lang="x-es-XL" sz="900" b="0" i="0" u="none" baseline="0">
                <a:latin typeface="+mn-lt"/>
              </a:rPr>
              <a:t>El alumno o el instructor pueden compartir y conversar sobre un artículo o libro que haya afectado su vida personal o profesional.</a:t>
            </a:r>
          </a:p>
        </p:txBody>
      </p:sp>
      <p:sp>
        <p:nvSpPr>
          <p:cNvPr id="8" name="Text Box 24">
            <a:extLst>
              <a:ext uri="{FF2B5EF4-FFF2-40B4-BE49-F238E27FC236}">
                <a16:creationId xmlns:a16="http://schemas.microsoft.com/office/drawing/2014/main" id="{1F69D057-951E-4504-9721-1D751F6F18E6}"/>
              </a:ext>
            </a:extLst>
          </p:cNvPr>
          <p:cNvSpPr txBox="1">
            <a:spLocks noChangeArrowheads="1"/>
          </p:cNvSpPr>
          <p:nvPr/>
        </p:nvSpPr>
        <p:spPr bwMode="auto">
          <a:xfrm>
            <a:off x="1543102" y="1210189"/>
            <a:ext cx="7353842" cy="738664"/>
          </a:xfrm>
          <a:prstGeom prst="rect">
            <a:avLst/>
          </a:prstGeom>
          <a:no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ts val="0"/>
              </a:spcBef>
              <a:buFont typeface="Wingdings" panose="05000000000000000000" pitchFamily="2" charset="2"/>
              <a:buChar char="§"/>
            </a:pPr>
            <a:r>
              <a:rPr lang="x-es-XL" sz="900" b="0" i="0" u="none" baseline="0" dirty="0">
                <a:latin typeface="+mn-lt"/>
              </a:rPr>
              <a:t>Los alumnos pueden enseñarle una habilidad al instructor, impartir un conocimiento funcional o presentar un trasfondo de su unidad </a:t>
            </a:r>
            <a:br>
              <a:rPr lang="en-US" sz="900" b="0" i="0" u="none" baseline="0" dirty="0">
                <a:latin typeface="+mn-lt"/>
              </a:rPr>
            </a:br>
            <a:r>
              <a:rPr lang="x-es-XL" sz="900" b="0" i="0" u="none" baseline="0" dirty="0">
                <a:latin typeface="+mn-lt"/>
              </a:rPr>
              <a:t>de negocios.</a:t>
            </a:r>
          </a:p>
          <a:p>
            <a:pPr algn="l" rtl="0" eaLnBrk="1" hangingPunct="1">
              <a:spcBef>
                <a:spcPts val="0"/>
              </a:spcBef>
              <a:buFont typeface="Wingdings" panose="05000000000000000000" pitchFamily="2" charset="2"/>
              <a:buChar char="§"/>
            </a:pPr>
            <a:r>
              <a:rPr lang="x-es-XL" sz="900" b="0" i="0" u="none" baseline="0" dirty="0">
                <a:latin typeface="+mn-lt"/>
              </a:rPr>
              <a:t>Los alumnos pueden asistir a una reunión o la presentación de una exposición de su instructor. </a:t>
            </a:r>
          </a:p>
          <a:p>
            <a:pPr algn="l" rtl="0" eaLnBrk="1" hangingPunct="1">
              <a:spcBef>
                <a:spcPts val="0"/>
              </a:spcBef>
              <a:buFont typeface="Wingdings" panose="05000000000000000000" pitchFamily="2" charset="2"/>
              <a:buChar char="§"/>
            </a:pPr>
            <a:r>
              <a:rPr lang="x-es-XL" sz="900" b="0" i="0" u="none" baseline="0" dirty="0">
                <a:latin typeface="+mn-lt"/>
              </a:rPr>
              <a:t>Los alumnos pueden pedir a sus instructores que los observen durante una presentación con el fin de compartir sus opiniones. </a:t>
            </a:r>
            <a:endParaRPr lang="x-es-XL" altLang="en-US" sz="900" dirty="0">
              <a:latin typeface="+mn-lt"/>
              <a:cs typeface="Arial" panose="020B0604020202020204" pitchFamily="34" charset="0"/>
            </a:endParaRPr>
          </a:p>
        </p:txBody>
      </p:sp>
      <p:sp>
        <p:nvSpPr>
          <p:cNvPr id="9" name="Text Box 28">
            <a:extLst>
              <a:ext uri="{FF2B5EF4-FFF2-40B4-BE49-F238E27FC236}">
                <a16:creationId xmlns:a16="http://schemas.microsoft.com/office/drawing/2014/main" id="{76F2A303-A16C-4B9A-8317-FD4F916C04F8}"/>
              </a:ext>
            </a:extLst>
          </p:cNvPr>
          <p:cNvSpPr txBox="1">
            <a:spLocks noChangeArrowheads="1"/>
          </p:cNvSpPr>
          <p:nvPr/>
        </p:nvSpPr>
        <p:spPr bwMode="auto">
          <a:xfrm>
            <a:off x="225284" y="1261369"/>
            <a:ext cx="1181154" cy="469359"/>
          </a:xfrm>
          <a:prstGeom prst="rect">
            <a:avLst/>
          </a:prstGeom>
          <a:solidFill>
            <a:schemeClr val="accent1"/>
          </a:solidFill>
          <a:ln>
            <a:noFill/>
          </a:ln>
        </p:spPr>
        <p:txBody>
          <a:bodyPr tIns="0" bIns="0" anchor="ct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rtl="0" eaLnBrk="1" hangingPunct="1">
              <a:spcBef>
                <a:spcPct val="0"/>
              </a:spcBef>
            </a:pPr>
            <a:r>
              <a:rPr lang="x-es-XL" b="1" i="0" u="none" baseline="0">
                <a:solidFill>
                  <a:schemeClr val="bg1"/>
                </a:solidFill>
                <a:cs typeface="Arial" panose="020B0604020202020204" pitchFamily="34" charset="0"/>
              </a:rPr>
              <a:t>Desarrollar habilidades</a:t>
            </a:r>
            <a:endParaRPr lang="x-es-XL" altLang="en-US" i="1" dirty="0">
              <a:solidFill>
                <a:schemeClr val="bg1"/>
              </a:solidFill>
              <a:cs typeface="Arial" panose="020B0604020202020204" pitchFamily="34" charset="0"/>
            </a:endParaRPr>
          </a:p>
        </p:txBody>
      </p:sp>
      <p:sp>
        <p:nvSpPr>
          <p:cNvPr id="10" name="Text Box 30">
            <a:extLst>
              <a:ext uri="{FF2B5EF4-FFF2-40B4-BE49-F238E27FC236}">
                <a16:creationId xmlns:a16="http://schemas.microsoft.com/office/drawing/2014/main" id="{27B41A4E-1E3D-463F-9AF0-EA8F1290FCFC}"/>
              </a:ext>
            </a:extLst>
          </p:cNvPr>
          <p:cNvSpPr txBox="1">
            <a:spLocks noChangeArrowheads="1"/>
          </p:cNvSpPr>
          <p:nvPr/>
        </p:nvSpPr>
        <p:spPr bwMode="auto">
          <a:xfrm>
            <a:off x="225284" y="2242229"/>
            <a:ext cx="1181154" cy="561975"/>
          </a:xfrm>
          <a:prstGeom prst="rect">
            <a:avLst/>
          </a:prstGeom>
          <a:solidFill>
            <a:schemeClr val="accent1"/>
          </a:solidFill>
          <a:ln>
            <a:noFill/>
          </a:ln>
        </p:spPr>
        <p:txBody>
          <a:bodyPr tIns="0" bIns="0" anchor="ct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rtl="0" eaLnBrk="1" hangingPunct="1">
              <a:spcBef>
                <a:spcPct val="0"/>
              </a:spcBef>
            </a:pPr>
            <a:r>
              <a:rPr lang="x-es-XL" b="1" i="0" u="none" baseline="0">
                <a:solidFill>
                  <a:schemeClr val="bg1"/>
                </a:solidFill>
                <a:cs typeface="Arial" panose="020B0604020202020204" pitchFamily="34" charset="0"/>
              </a:rPr>
              <a:t>Compartir conocimientos</a:t>
            </a:r>
            <a:endParaRPr lang="x-es-XL" altLang="en-US" i="1" dirty="0">
              <a:solidFill>
                <a:schemeClr val="bg1"/>
              </a:solidFill>
              <a:cs typeface="Arial" panose="020B0604020202020204" pitchFamily="34" charset="0"/>
            </a:endParaRPr>
          </a:p>
        </p:txBody>
      </p:sp>
      <p:sp>
        <p:nvSpPr>
          <p:cNvPr id="12" name="Text Box 14">
            <a:extLst>
              <a:ext uri="{FF2B5EF4-FFF2-40B4-BE49-F238E27FC236}">
                <a16:creationId xmlns:a16="http://schemas.microsoft.com/office/drawing/2014/main" id="{731C70DA-8995-4C78-86A3-30E34580FBE1}"/>
              </a:ext>
            </a:extLst>
          </p:cNvPr>
          <p:cNvSpPr txBox="1">
            <a:spLocks noChangeArrowheads="1"/>
          </p:cNvSpPr>
          <p:nvPr/>
        </p:nvSpPr>
        <p:spPr bwMode="auto">
          <a:xfrm>
            <a:off x="1547820" y="2969681"/>
            <a:ext cx="7370895" cy="738664"/>
          </a:xfrm>
          <a:prstGeom prst="rect">
            <a:avLst/>
          </a:prstGeom>
          <a:no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ts val="0"/>
              </a:spcBef>
              <a:buFont typeface="Wingdings" panose="05000000000000000000" pitchFamily="2" charset="2"/>
              <a:buChar char="§"/>
            </a:pPr>
            <a:r>
              <a:rPr lang="x-es-XL" sz="900" b="0" i="0" u="none" baseline="0">
                <a:latin typeface="+mn-lt"/>
              </a:rPr>
              <a:t>Llamarse entre sí para comunicarse, incluso en momentos distintos a la reunión mensual. </a:t>
            </a:r>
          </a:p>
          <a:p>
            <a:pPr algn="l" rtl="0" eaLnBrk="1" hangingPunct="1">
              <a:spcBef>
                <a:spcPts val="0"/>
              </a:spcBef>
              <a:buFont typeface="Wingdings" panose="05000000000000000000" pitchFamily="2" charset="2"/>
              <a:buChar char="§"/>
            </a:pPr>
            <a:r>
              <a:rPr lang="x-es-XL" sz="900" b="0" i="0" u="none" baseline="0">
                <a:latin typeface="+mn-lt"/>
                <a:cs typeface="Arial" panose="020B0604020202020204" pitchFamily="34" charset="0"/>
              </a:rPr>
              <a:t>Apartar un tiempo con otra pareja de instructor-alumno para hablar sobre lo que están trabajando.  </a:t>
            </a:r>
          </a:p>
          <a:p>
            <a:pPr algn="l" rtl="0" eaLnBrk="1" hangingPunct="1">
              <a:spcBef>
                <a:spcPts val="0"/>
              </a:spcBef>
              <a:buFont typeface="Wingdings" panose="05000000000000000000" pitchFamily="2" charset="2"/>
              <a:buChar char="§"/>
            </a:pPr>
            <a:r>
              <a:rPr lang="x-es-XL" sz="900" b="0" i="0" u="none" baseline="0">
                <a:latin typeface="+mn-lt"/>
              </a:rPr>
              <a:t>El instructor puede conectar al alumno con una persona de su red que pueda describir el trabajo o la actividad empresarial que le interesa al alumno. </a:t>
            </a:r>
          </a:p>
        </p:txBody>
      </p:sp>
      <p:sp>
        <p:nvSpPr>
          <p:cNvPr id="14" name="Text Box 55">
            <a:extLst>
              <a:ext uri="{FF2B5EF4-FFF2-40B4-BE49-F238E27FC236}">
                <a16:creationId xmlns:a16="http://schemas.microsoft.com/office/drawing/2014/main" id="{B985F5F4-21FF-4A87-82F9-CCE245098FEC}"/>
              </a:ext>
            </a:extLst>
          </p:cNvPr>
          <p:cNvSpPr txBox="1">
            <a:spLocks noChangeArrowheads="1"/>
          </p:cNvSpPr>
          <p:nvPr/>
        </p:nvSpPr>
        <p:spPr bwMode="auto">
          <a:xfrm>
            <a:off x="225284" y="3054386"/>
            <a:ext cx="1181154" cy="466344"/>
          </a:xfrm>
          <a:prstGeom prst="rect">
            <a:avLst/>
          </a:prstGeom>
          <a:solidFill>
            <a:schemeClr val="accent1"/>
          </a:solidFill>
          <a:ln>
            <a:noFill/>
          </a:ln>
        </p:spPr>
        <p:txBody>
          <a:bodyPr tIns="0" bIns="0" anchor="ct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rtl="0" eaLnBrk="1" hangingPunct="1">
              <a:spcBef>
                <a:spcPct val="0"/>
              </a:spcBef>
            </a:pPr>
            <a:r>
              <a:rPr lang="x-es-XL" b="1" i="0" u="none" baseline="0">
                <a:solidFill>
                  <a:schemeClr val="bg1"/>
                </a:solidFill>
                <a:cs typeface="Arial" panose="020B0604020202020204" pitchFamily="34" charset="0"/>
              </a:rPr>
              <a:t>Establecer contactos</a:t>
            </a:r>
            <a:endParaRPr lang="x-es-XL" altLang="en-US" i="1" dirty="0">
              <a:solidFill>
                <a:schemeClr val="bg1"/>
              </a:solidFill>
              <a:cs typeface="Arial" panose="020B0604020202020204" pitchFamily="34" charset="0"/>
            </a:endParaRPr>
          </a:p>
        </p:txBody>
      </p:sp>
      <p:sp>
        <p:nvSpPr>
          <p:cNvPr id="15" name="Text Box 56">
            <a:extLst>
              <a:ext uri="{FF2B5EF4-FFF2-40B4-BE49-F238E27FC236}">
                <a16:creationId xmlns:a16="http://schemas.microsoft.com/office/drawing/2014/main" id="{15A7120D-9C25-492E-9777-AF649AA0ED43}"/>
              </a:ext>
            </a:extLst>
          </p:cNvPr>
          <p:cNvSpPr txBox="1">
            <a:spLocks noChangeArrowheads="1"/>
          </p:cNvSpPr>
          <p:nvPr/>
        </p:nvSpPr>
        <p:spPr bwMode="auto">
          <a:xfrm>
            <a:off x="225284" y="3874071"/>
            <a:ext cx="1181154" cy="466344"/>
          </a:xfrm>
          <a:prstGeom prst="rect">
            <a:avLst/>
          </a:prstGeom>
          <a:solidFill>
            <a:schemeClr val="accent1"/>
          </a:solidFill>
          <a:ln>
            <a:noFill/>
          </a:ln>
        </p:spPr>
        <p:txBody>
          <a:bodyPr tIns="0" bIns="0" anchor="ct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rtl="0" eaLnBrk="1" hangingPunct="1">
              <a:spcBef>
                <a:spcPct val="0"/>
              </a:spcBef>
            </a:pPr>
            <a:r>
              <a:rPr lang="x-es-XL" b="1" i="0" u="none" baseline="0">
                <a:solidFill>
                  <a:schemeClr val="bg1"/>
                </a:solidFill>
                <a:cs typeface="Arial" panose="020B0604020202020204" pitchFamily="34" charset="0"/>
              </a:rPr>
              <a:t>Asesorar en desarrollo profesional</a:t>
            </a:r>
            <a:endParaRPr lang="x-es-XL" altLang="en-US" i="1" dirty="0">
              <a:solidFill>
                <a:schemeClr val="bg1"/>
              </a:solidFill>
              <a:cs typeface="Arial" panose="020B0604020202020204" pitchFamily="34" charset="0"/>
            </a:endParaRPr>
          </a:p>
        </p:txBody>
      </p:sp>
      <p:sp>
        <p:nvSpPr>
          <p:cNvPr id="18" name="Text Box 14">
            <a:extLst>
              <a:ext uri="{FF2B5EF4-FFF2-40B4-BE49-F238E27FC236}">
                <a16:creationId xmlns:a16="http://schemas.microsoft.com/office/drawing/2014/main" id="{5172ADD2-3554-46C0-9F91-C2E1CA1BF2EF}"/>
              </a:ext>
            </a:extLst>
          </p:cNvPr>
          <p:cNvSpPr txBox="1">
            <a:spLocks noChangeArrowheads="1"/>
          </p:cNvSpPr>
          <p:nvPr/>
        </p:nvSpPr>
        <p:spPr bwMode="auto">
          <a:xfrm>
            <a:off x="1543101" y="3775190"/>
            <a:ext cx="7370893" cy="600164"/>
          </a:xfrm>
          <a:prstGeom prst="rect">
            <a:avLst/>
          </a:prstGeom>
          <a:no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ts val="0"/>
              </a:spcBef>
              <a:buFont typeface="Wingdings" panose="05000000000000000000" pitchFamily="2" charset="2"/>
              <a:buChar char="§"/>
            </a:pPr>
            <a:r>
              <a:rPr lang="x-es-XL" sz="900" b="0" i="0" u="none" baseline="0" dirty="0">
                <a:latin typeface="+mn-lt"/>
              </a:rPr>
              <a:t>Los alumnos pueden pedirle al instructor que revise su currículum y dé su opinión. </a:t>
            </a:r>
          </a:p>
          <a:p>
            <a:pPr algn="l" rtl="0" eaLnBrk="1" hangingPunct="1">
              <a:spcBef>
                <a:spcPts val="0"/>
              </a:spcBef>
              <a:buFont typeface="Wingdings" panose="05000000000000000000" pitchFamily="2" charset="2"/>
              <a:buChar char="§"/>
            </a:pPr>
            <a:r>
              <a:rPr lang="x-es-XL" sz="900" b="0" i="0" u="none" baseline="0" dirty="0">
                <a:latin typeface="+mn-lt"/>
              </a:rPr>
              <a:t>Ofrecerse a contar su trayectoria profesional con algún detalle.  ¿Cómo empezó su carrera?  ¿Qué cambios hizo sobre la marcha?  Hable de los mejores y peores momentos y los beneficios de estas experiencias de aprendizaje.</a:t>
            </a:r>
          </a:p>
        </p:txBody>
      </p:sp>
    </p:spTree>
    <p:extLst>
      <p:ext uri="{BB962C8B-B14F-4D97-AF65-F5344CB8AC3E}">
        <p14:creationId xmlns:p14="http://schemas.microsoft.com/office/powerpoint/2010/main" val="144743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pPr algn="l" rtl="0"/>
            <a:r>
              <a:rPr lang="x-es-XL" b="1" i="0" u="none" baseline="0"/>
              <a:t>Seguimiento de las aspiraciones del alumno</a:t>
            </a:r>
            <a:endParaRPr lang="x-es-XL" sz="1600" dirty="0">
              <a:solidFill>
                <a:schemeClr val="bg1">
                  <a:lumMod val="50000"/>
                </a:schemeClr>
              </a:solidFill>
            </a:endParaRP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p:txBody>
          <a:bodyPr/>
          <a:lstStyle/>
          <a:p>
            <a:pPr algn="r" rtl="0"/>
            <a:fld id="{90F9BDA0-AF0E-4BA8-B742-3B9C92A3E6FE}" type="slidenum">
              <a:rPr/>
              <a:pPr/>
              <a:t>22</a:t>
            </a:fld>
            <a:endParaRPr lang="x-es-XL"/>
          </a:p>
        </p:txBody>
      </p:sp>
      <p:sp>
        <p:nvSpPr>
          <p:cNvPr id="4" name="Content Placeholder 3">
            <a:extLst>
              <a:ext uri="{FF2B5EF4-FFF2-40B4-BE49-F238E27FC236}">
                <a16:creationId xmlns:a16="http://schemas.microsoft.com/office/drawing/2014/main" id="{0014D97D-0BD5-6447-AC59-390EC2EC77C8}"/>
              </a:ext>
            </a:extLst>
          </p:cNvPr>
          <p:cNvSpPr>
            <a:spLocks noGrp="1"/>
          </p:cNvSpPr>
          <p:nvPr>
            <p:ph type="body" sz="quarter" idx="13"/>
          </p:nvPr>
        </p:nvSpPr>
        <p:spPr/>
        <p:txBody>
          <a:bodyPr/>
          <a:lstStyle/>
          <a:p>
            <a:pPr marL="0" indent="0" algn="l" rtl="0">
              <a:buNone/>
            </a:pPr>
            <a:r>
              <a:rPr lang="x-es-XL" sz="1100" b="1" i="0" u="none" baseline="0">
                <a:latin typeface="Arial" panose="020B0604020202020204" pitchFamily="34" charset="0"/>
              </a:rPr>
              <a:t>Preguntas claves para el alumno:</a:t>
            </a:r>
          </a:p>
          <a:p>
            <a:endParaRPr lang="x-es-XL" sz="800" dirty="0">
              <a:solidFill>
                <a:srgbClr val="FF0000"/>
              </a:solidFill>
              <a:latin typeface="Arial" panose="020B0604020202020204" pitchFamily="34" charset="0"/>
            </a:endParaRPr>
          </a:p>
          <a:p>
            <a:pPr marL="171450" lvl="0" indent="-171450" algn="l" rtl="0"/>
            <a:r>
              <a:rPr lang="x-es-XL" sz="1000" b="1" i="0" u="none" baseline="0">
                <a:latin typeface="Arial" panose="020B0604020202020204" pitchFamily="34" charset="0"/>
              </a:rPr>
              <a:t>Nivel de actividad:</a:t>
            </a:r>
            <a:r>
              <a:rPr lang="x-es-XL" sz="1000" b="0" i="0" u="none" baseline="0">
                <a:latin typeface="Arial" panose="020B0604020202020204" pitchFamily="34" charset="0"/>
              </a:rPr>
              <a:t> ¿En qué medida su función actual le exige trabajar a un ritmo rápido y en varias tareas con la presión de cumplir con plazos? </a:t>
            </a:r>
            <a:endParaRPr lang="x-es-XL" sz="1000" b="1" dirty="0">
              <a:latin typeface="Arial" panose="020B0604020202020204" pitchFamily="34" charset="0"/>
            </a:endParaRPr>
          </a:p>
          <a:p>
            <a:pPr marL="171450" indent="-171450" algn="l" rtl="0"/>
            <a:r>
              <a:rPr lang="x-es-XL" sz="1000" b="1" i="0" u="none" baseline="0">
                <a:latin typeface="Arial" panose="020B0604020202020204" pitchFamily="34" charset="0"/>
              </a:rPr>
              <a:t>Autoridad</a:t>
            </a:r>
            <a:r>
              <a:rPr lang="x-es-XL" sz="1000" b="0" i="0" u="none" baseline="0">
                <a:latin typeface="Arial" panose="020B0604020202020204" pitchFamily="34" charset="0"/>
              </a:rPr>
              <a:t>: ¿En qué medida su función actual le ha dado la oportunidad de tomar más responsabilidades, ejercer autoridad e influir en otras personas?</a:t>
            </a:r>
            <a:endParaRPr lang="x-es-XL" sz="1000" b="1" dirty="0">
              <a:latin typeface="Arial" panose="020B0604020202020204" pitchFamily="34" charset="0"/>
            </a:endParaRPr>
          </a:p>
          <a:p>
            <a:pPr marL="171450" lvl="0" indent="-171450" algn="l" rtl="0"/>
            <a:r>
              <a:rPr lang="x-es-XL" sz="1000" b="1" i="0" u="none" baseline="0">
                <a:latin typeface="Arial" panose="020B0604020202020204" pitchFamily="34" charset="0"/>
              </a:rPr>
              <a:t>Inmersión</a:t>
            </a:r>
            <a:r>
              <a:rPr lang="x-es-XL" sz="1000" b="0" i="0" u="none" baseline="0">
                <a:latin typeface="Arial" panose="020B0604020202020204" pitchFamily="34" charset="0"/>
              </a:rPr>
              <a:t>: ¿Cuánto compromiso personal mayor al habitual le exige su función actual?</a:t>
            </a:r>
            <a:endParaRPr lang="x-es-XL" sz="1000" b="1" dirty="0">
              <a:latin typeface="Arial" panose="020B0604020202020204" pitchFamily="34" charset="0"/>
            </a:endParaRPr>
          </a:p>
          <a:p>
            <a:pPr marL="171450" indent="-171450" algn="l" rtl="0"/>
            <a:r>
              <a:rPr lang="x-es-XL" sz="1000" b="1" i="0" u="none" baseline="0">
                <a:latin typeface="Arial" panose="020B0604020202020204" pitchFamily="34" charset="0"/>
              </a:rPr>
              <a:t>Interés</a:t>
            </a:r>
            <a:r>
              <a:rPr lang="x-es-XL" sz="1000" b="0" i="0" u="none" baseline="0">
                <a:latin typeface="Arial" panose="020B0604020202020204" pitchFamily="34" charset="0"/>
              </a:rPr>
              <a:t>: ¿Cuánta diversidad y estimulación encuentra en su función actual?</a:t>
            </a:r>
            <a:endParaRPr lang="x-es-XL" sz="1000" b="1" dirty="0">
              <a:latin typeface="Arial" panose="020B0604020202020204" pitchFamily="34" charset="0"/>
            </a:endParaRPr>
          </a:p>
          <a:p>
            <a:pPr marL="171450" indent="-171450" algn="l" rtl="0"/>
            <a:r>
              <a:rPr lang="x-es-XL" sz="1000" b="1" i="0" u="none" baseline="0">
                <a:latin typeface="Arial" panose="020B0604020202020204" pitchFamily="34" charset="0"/>
              </a:rPr>
              <a:t>Flexibilidad</a:t>
            </a:r>
            <a:r>
              <a:rPr lang="x-es-XL" sz="1000" b="0" i="0" u="none" baseline="0">
                <a:latin typeface="Arial" panose="020B0604020202020204" pitchFamily="34" charset="0"/>
              </a:rPr>
              <a:t>: ¿En qué medida su función actual le permite formas de trabajo más fluidas y enfoques menos estructurados y de generación de procedimientos?</a:t>
            </a:r>
          </a:p>
          <a:p>
            <a:pPr marL="171450" indent="-171450" algn="l" rtl="0"/>
            <a:r>
              <a:rPr lang="x-es-XL" sz="1000" b="1" i="0" u="none" baseline="0">
                <a:latin typeface="Arial" panose="020B0604020202020204" pitchFamily="34" charset="0"/>
              </a:rPr>
              <a:t>Autonomía</a:t>
            </a:r>
            <a:r>
              <a:rPr lang="x-es-XL" sz="1000" b="0" i="0" u="none" baseline="0">
                <a:latin typeface="Arial" panose="020B0604020202020204" pitchFamily="34" charset="0"/>
              </a:rPr>
              <a:t>: ¿Qué grado de independencia y margen de maniobra le ofrece su función para determinar el enfoque y la organización de su trabajo?</a:t>
            </a:r>
          </a:p>
          <a:p>
            <a:endParaRPr lang="x-es-XL" sz="800" dirty="0">
              <a:latin typeface="Arial" panose="020B0604020202020204" pitchFamily="34" charset="0"/>
            </a:endParaRPr>
          </a:p>
        </p:txBody>
      </p:sp>
      <p:sp>
        <p:nvSpPr>
          <p:cNvPr id="2" name="Text Placeholder 1">
            <a:extLst>
              <a:ext uri="{FF2B5EF4-FFF2-40B4-BE49-F238E27FC236}">
                <a16:creationId xmlns:a16="http://schemas.microsoft.com/office/drawing/2014/main" id="{94B017C6-66DD-C844-8E93-3C03029C2C93}"/>
              </a:ext>
            </a:extLst>
          </p:cNvPr>
          <p:cNvSpPr>
            <a:spLocks noGrp="1"/>
          </p:cNvSpPr>
          <p:nvPr>
            <p:ph type="body" sz="quarter" idx="14"/>
          </p:nvPr>
        </p:nvSpPr>
        <p:spPr/>
        <p:txBody>
          <a:bodyPr/>
          <a:lstStyle/>
          <a:p>
            <a:pPr marL="0" indent="0" algn="l" rtl="0">
              <a:buNone/>
            </a:pPr>
            <a:r>
              <a:rPr lang="x-es-XL" sz="1000" b="1" i="0" u="none" baseline="0" dirty="0">
                <a:latin typeface="Arial" panose="020B0604020202020204" pitchFamily="34" charset="0"/>
              </a:rPr>
              <a:t>Cómo puede influir en sus aspiraciones:</a:t>
            </a:r>
          </a:p>
          <a:p>
            <a:endParaRPr lang="x-es-XL" altLang="en-US" sz="2000" b="1" dirty="0">
              <a:latin typeface="Calibri" panose="020F0502020204030204" pitchFamily="34" charset="0"/>
            </a:endParaRPr>
          </a:p>
          <a:p>
            <a:pPr marL="285750" indent="-285750" algn="l" rtl="0">
              <a:buFont typeface="Wingdings" panose="05000000000000000000" pitchFamily="2" charset="2"/>
              <a:buChar char="q"/>
            </a:pPr>
            <a:r>
              <a:rPr lang="x-es-XL" sz="1000" b="0" i="0" u="none" baseline="0" dirty="0"/>
              <a:t>Promueva conexiones esenciales en otras unidades de negocios para que sus alumnos creen una red con sus pares</a:t>
            </a:r>
          </a:p>
          <a:p>
            <a:pPr marL="285750" indent="-285750" algn="l" rtl="0">
              <a:buFont typeface="Wingdings" panose="05000000000000000000" pitchFamily="2" charset="2"/>
              <a:buChar char="q"/>
            </a:pPr>
            <a:r>
              <a:rPr lang="x-es-XL" sz="1000" b="0" i="0" u="none" baseline="0" dirty="0"/>
              <a:t>Muéstrele otros altos directivos y sus responsabilidades</a:t>
            </a:r>
          </a:p>
          <a:p>
            <a:pPr marL="285750" indent="-285750" algn="l" rtl="0">
              <a:buFont typeface="Wingdings" panose="05000000000000000000" pitchFamily="2" charset="2"/>
              <a:buChar char="q"/>
            </a:pPr>
            <a:r>
              <a:rPr lang="x-es-XL" sz="1000" b="0" i="0" u="none" baseline="0" dirty="0"/>
              <a:t>Comparta oportunidades específicas que existan en toda la empresa y que se ajusten a los intereses que identifique mediante las preguntas de la izquierda</a:t>
            </a:r>
          </a:p>
          <a:p>
            <a:pPr marL="285750" indent="-285750" algn="l" rtl="0">
              <a:buFont typeface="Wingdings" panose="05000000000000000000" pitchFamily="2" charset="2"/>
              <a:buChar char="q"/>
            </a:pPr>
            <a:r>
              <a:rPr lang="x-es-XL" sz="1000" b="0" i="0" u="none" baseline="0" dirty="0"/>
              <a:t>Comparta sus experiencias personales sobre cómo ha progresado en su profesión, sus momentos de duda y de fracaso y lo que lo motiva en su cargo</a:t>
            </a:r>
          </a:p>
          <a:p>
            <a:pPr marL="285750" indent="-285750" algn="l" rtl="0">
              <a:buFont typeface="Wingdings" panose="05000000000000000000" pitchFamily="2" charset="2"/>
              <a:buChar char="q"/>
            </a:pPr>
            <a:r>
              <a:rPr lang="x-es-XL" sz="1000" b="0" i="0" u="none" baseline="0" dirty="0"/>
              <a:t>Comparta sus ideas sobre el efecto que los cambios están teniendo en las oportunidades de liderazgo</a:t>
            </a:r>
          </a:p>
          <a:p>
            <a:endParaRPr lang="x-es-XL" dirty="0"/>
          </a:p>
        </p:txBody>
      </p:sp>
      <p:cxnSp>
        <p:nvCxnSpPr>
          <p:cNvPr id="8" name="Straight Connector 7">
            <a:extLst>
              <a:ext uri="{FF2B5EF4-FFF2-40B4-BE49-F238E27FC236}">
                <a16:creationId xmlns:a16="http://schemas.microsoft.com/office/drawing/2014/main" id="{3EA0FBA0-C7E4-4060-956E-A247D28C315D}"/>
              </a:ext>
            </a:extLst>
          </p:cNvPr>
          <p:cNvCxnSpPr>
            <a:cxnSpLocks/>
          </p:cNvCxnSpPr>
          <p:nvPr/>
        </p:nvCxnSpPr>
        <p:spPr>
          <a:xfrm>
            <a:off x="4516340" y="972889"/>
            <a:ext cx="0" cy="3711785"/>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79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70" y="2086376"/>
            <a:ext cx="6678107" cy="1347667"/>
          </a:xfrm>
        </p:spPr>
        <p:txBody>
          <a:bodyPr/>
          <a:lstStyle/>
          <a:p>
            <a:pPr algn="l" rtl="0"/>
            <a:r>
              <a:rPr lang="x-es-XL" b="1" i="0" u="none" baseline="0"/>
              <a:t>Evaluar la relación</a:t>
            </a:r>
          </a:p>
        </p:txBody>
      </p:sp>
    </p:spTree>
    <p:extLst>
      <p:ext uri="{BB962C8B-B14F-4D97-AF65-F5344CB8AC3E}">
        <p14:creationId xmlns:p14="http://schemas.microsoft.com/office/powerpoint/2010/main" val="187592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p:txBody>
          <a:bodyPr/>
          <a:lstStyle/>
          <a:p>
            <a:pPr algn="l" rtl="0"/>
            <a:r>
              <a:rPr lang="x-es-XL" b="1" i="0" u="none" baseline="0"/>
              <a:t>Evaluar el éxito de la relación</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p:txBody>
          <a:bodyPr/>
          <a:lstStyle/>
          <a:p>
            <a:pPr algn="r" rtl="0"/>
            <a:fld id="{90F9BDA0-AF0E-4BA8-B742-3B9C92A3E6FE}" type="slidenum">
              <a:rPr/>
              <a:pPr/>
              <a:t>24</a:t>
            </a:fld>
            <a:endParaRPr lang="x-es-XL"/>
          </a:p>
        </p:txBody>
      </p:sp>
      <p:sp>
        <p:nvSpPr>
          <p:cNvPr id="5" name="Text Box 80">
            <a:extLst>
              <a:ext uri="{FF2B5EF4-FFF2-40B4-BE49-F238E27FC236}">
                <a16:creationId xmlns:a16="http://schemas.microsoft.com/office/drawing/2014/main" id="{BCC5C2C4-FEC4-4FE7-A439-0846327800A1}"/>
              </a:ext>
            </a:extLst>
          </p:cNvPr>
          <p:cNvSpPr txBox="1">
            <a:spLocks noChangeArrowheads="1"/>
          </p:cNvSpPr>
          <p:nvPr/>
        </p:nvSpPr>
        <p:spPr bwMode="auto">
          <a:xfrm>
            <a:off x="6324192" y="1536612"/>
            <a:ext cx="27214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87204" tIns="0" rIns="205146"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r>
              <a:rPr lang="x-es-XL" sz="800" b="1" i="0" u="none" baseline="0">
                <a:solidFill>
                  <a:schemeClr val="bg1">
                    <a:lumMod val="50000"/>
                  </a:schemeClr>
                </a:solidFill>
                <a:cs typeface="Arial" panose="020B0604020202020204" pitchFamily="34" charset="0"/>
              </a:rPr>
              <a:t>Evaluación de las relaciones cooperativas</a:t>
            </a:r>
            <a:r>
              <a:rPr lang="x-es-XL" sz="800" b="0" i="0" u="none" baseline="30000">
                <a:solidFill>
                  <a:schemeClr val="bg1">
                    <a:lumMod val="50000"/>
                  </a:schemeClr>
                </a:solidFill>
                <a:cs typeface="Arial" panose="020B0604020202020204" pitchFamily="34" charset="0"/>
              </a:rPr>
              <a:t>1</a:t>
            </a:r>
          </a:p>
        </p:txBody>
      </p:sp>
      <p:sp>
        <p:nvSpPr>
          <p:cNvPr id="6" name="Text Box 12">
            <a:extLst>
              <a:ext uri="{FF2B5EF4-FFF2-40B4-BE49-F238E27FC236}">
                <a16:creationId xmlns:a16="http://schemas.microsoft.com/office/drawing/2014/main" id="{3D6BAA05-AC1F-4DFA-BFF7-00140ECD9EB4}"/>
              </a:ext>
            </a:extLst>
          </p:cNvPr>
          <p:cNvSpPr txBox="1">
            <a:spLocks noChangeArrowheads="1"/>
          </p:cNvSpPr>
          <p:nvPr/>
        </p:nvSpPr>
        <p:spPr bwMode="auto">
          <a:xfrm>
            <a:off x="457993" y="4415271"/>
            <a:ext cx="8228011"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0"/>
              </a:spcBef>
            </a:pPr>
            <a:r>
              <a:rPr lang="x-es-XL" sz="500" b="0" i="0" u="none" baseline="30000">
                <a:cs typeface="Arial" panose="020B0604020202020204" pitchFamily="34" charset="0"/>
              </a:rPr>
              <a:t>1</a:t>
            </a:r>
            <a:r>
              <a:rPr lang="x-es-XL" sz="500" b="0" i="0" u="none" baseline="0">
                <a:cs typeface="Arial" panose="020B0604020202020204" pitchFamily="34" charset="0"/>
              </a:rPr>
              <a:t> CLC Human Resources, </a:t>
            </a:r>
            <a:r>
              <a:rPr lang="x-es-XL" sz="500" b="0" i="1" u="none" baseline="0">
                <a:cs typeface="Arial" panose="020B0604020202020204" pitchFamily="34" charset="0"/>
              </a:rPr>
              <a:t>Mentoring Programs</a:t>
            </a:r>
            <a:r>
              <a:rPr lang="x-es-XL" sz="500" b="0" i="0" u="none" baseline="0">
                <a:cs typeface="Arial" panose="020B0604020202020204" pitchFamily="34" charset="0"/>
              </a:rPr>
              <a:t>, Arlington, VA:  Corporate Executive Board, 2009, p. 11.</a:t>
            </a:r>
          </a:p>
        </p:txBody>
      </p:sp>
      <p:graphicFrame>
        <p:nvGraphicFramePr>
          <p:cNvPr id="7" name="Group 185">
            <a:extLst>
              <a:ext uri="{FF2B5EF4-FFF2-40B4-BE49-F238E27FC236}">
                <a16:creationId xmlns:a16="http://schemas.microsoft.com/office/drawing/2014/main" id="{55821C49-6BCF-4D5E-840F-DB7BA505B9A0}"/>
              </a:ext>
            </a:extLst>
          </p:cNvPr>
          <p:cNvGraphicFramePr>
            <a:graphicFrameLocks noGrp="1"/>
          </p:cNvGraphicFramePr>
          <p:nvPr>
            <p:extLst>
              <p:ext uri="{D42A27DB-BD31-4B8C-83A1-F6EECF244321}">
                <p14:modId xmlns:p14="http://schemas.microsoft.com/office/powerpoint/2010/main" val="491303605"/>
              </p:ext>
            </p:extLst>
          </p:nvPr>
        </p:nvGraphicFramePr>
        <p:xfrm>
          <a:off x="457994" y="1758430"/>
          <a:ext cx="8228011" cy="2587846"/>
        </p:xfrm>
        <a:graphic>
          <a:graphicData uri="http://schemas.openxmlformats.org/drawingml/2006/table">
            <a:tbl>
              <a:tblPr/>
              <a:tblGrid>
                <a:gridCol w="5433922">
                  <a:extLst>
                    <a:ext uri="{9D8B030D-6E8A-4147-A177-3AD203B41FA5}">
                      <a16:colId xmlns:a16="http://schemas.microsoft.com/office/drawing/2014/main" val="20000"/>
                    </a:ext>
                  </a:extLst>
                </a:gridCol>
                <a:gridCol w="2794089">
                  <a:extLst>
                    <a:ext uri="{9D8B030D-6E8A-4147-A177-3AD203B41FA5}">
                      <a16:colId xmlns:a16="http://schemas.microsoft.com/office/drawing/2014/main" val="20001"/>
                    </a:ext>
                  </a:extLst>
                </a:gridCol>
              </a:tblGrid>
              <a:tr h="2438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Preguntas para el alumno</a:t>
                      </a:r>
                      <a:endParaRPr kumimoji="0" lang="x-es-XL" sz="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1" i="0" u="none" strike="noStrike" cap="none" normalizeH="0" baseline="0">
                          <a:ln>
                            <a:noFill/>
                          </a:ln>
                          <a:solidFill>
                            <a:schemeClr val="bg1"/>
                          </a:solidFill>
                          <a:effectLst/>
                          <a:latin typeface="Arial" panose="020B0604020202020204" pitchFamily="34" charset="0"/>
                          <a:cs typeface="Arial" panose="020B0604020202020204" pitchFamily="34" charset="0"/>
                        </a:rPr>
                        <a:t>Notas</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25013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¿Nuestras reuniones tienen la frecuencia y la duración apropiadas?</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7375">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¿Está haciendo seguimiento a las acciones que planteamos en cada reunión?  ¿Estoy haciendo seguimiento a mis acciones de forma correcta?</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7151">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¿Qué es lo que más le gusta de nuestra relación pedagógica?  ¿Qué es lo que menos le gusta?</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0824">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¿Siente que estoy desafiando sus conductas y supuestos, y no a usted, como persona, ni a su intelecto?</a:t>
                      </a:r>
                      <a:endParaRPr kumimoji="0" lang="x-es-XL"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1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¿Le estoy ayudando a ver el panorama general?</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05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¿Está aprendiendo de esta relación?</a:t>
                      </a:r>
                      <a:endParaRPr kumimoji="0" lang="x-es-XL" sz="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96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¿Qué habilidades estás adquiriendo como resultado de esta relación?</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987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¿Le estoy prestando el tipo de apoyo adecuado?  ¿Y es suficiente?</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331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x-es-XL" sz="800" b="0" i="0" u="none" strike="noStrike" cap="none" normalizeH="0" baseline="0">
                          <a:ln>
                            <a:noFill/>
                          </a:ln>
                          <a:solidFill>
                            <a:schemeClr val="tx1"/>
                          </a:solidFill>
                          <a:effectLst/>
                          <a:latin typeface="Arial" panose="020B0604020202020204" pitchFamily="34" charset="0"/>
                          <a:cs typeface="Arial" panose="020B0604020202020204" pitchFamily="34" charset="0"/>
                        </a:rPr>
                        <a:t>¿Cuál ha sido su avance hacia las metas y los objetivos que fijó al principio de la relación?</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es-XL"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Rectangle 1">
            <a:extLst>
              <a:ext uri="{FF2B5EF4-FFF2-40B4-BE49-F238E27FC236}">
                <a16:creationId xmlns:a16="http://schemas.microsoft.com/office/drawing/2014/main" id="{9142E4D2-B7A0-46AB-ABA6-1851D2358ADB}"/>
              </a:ext>
            </a:extLst>
          </p:cNvPr>
          <p:cNvSpPr/>
          <p:nvPr/>
        </p:nvSpPr>
        <p:spPr>
          <a:xfrm>
            <a:off x="374904" y="1063340"/>
            <a:ext cx="8359923" cy="409407"/>
          </a:xfrm>
          <a:prstGeom prst="rect">
            <a:avLst/>
          </a:prstGeom>
        </p:spPr>
        <p:txBody>
          <a:bodyPr wrap="square">
            <a:spAutoFit/>
          </a:bodyPr>
          <a:lstStyle/>
          <a:p>
            <a:pPr algn="l" rtl="0">
              <a:lnSpc>
                <a:spcPct val="120000"/>
              </a:lnSpc>
              <a:spcBef>
                <a:spcPct val="5000"/>
              </a:spcBef>
              <a:spcAft>
                <a:spcPct val="5000"/>
              </a:spcAft>
            </a:pPr>
            <a:r>
              <a:rPr lang="x-es-XL" sz="900" b="0" i="0" u="none" baseline="0">
                <a:latin typeface="Arial" panose="020B0604020202020204" pitchFamily="34" charset="0"/>
                <a:cs typeface="Arial" panose="020B0604020202020204" pitchFamily="34" charset="0"/>
              </a:rPr>
              <a:t>A fin de garantizar que la relación pedagógica sigue siendo de beneficio para usted y su instructor, responda el siguiente formulario para motivar una conversación cada cuatro o seis meses sobre la eficacia de la relación:</a:t>
            </a:r>
          </a:p>
        </p:txBody>
      </p:sp>
    </p:spTree>
    <p:extLst>
      <p:ext uri="{BB962C8B-B14F-4D97-AF65-F5344CB8AC3E}">
        <p14:creationId xmlns:p14="http://schemas.microsoft.com/office/powerpoint/2010/main" val="122610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70" y="2086376"/>
            <a:ext cx="6678107" cy="1347667"/>
          </a:xfrm>
        </p:spPr>
        <p:txBody>
          <a:bodyPr/>
          <a:lstStyle/>
          <a:p>
            <a:pPr algn="l" rtl="0"/>
            <a:r>
              <a:rPr lang="x-es-XL" b="1" i="0" u="none" baseline="0"/>
              <a:t>Gracias</a:t>
            </a:r>
          </a:p>
        </p:txBody>
      </p:sp>
    </p:spTree>
    <p:extLst>
      <p:ext uri="{BB962C8B-B14F-4D97-AF65-F5344CB8AC3E}">
        <p14:creationId xmlns:p14="http://schemas.microsoft.com/office/powerpoint/2010/main" val="277414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a:xfrm>
            <a:off x="374904" y="209089"/>
            <a:ext cx="8322099" cy="549381"/>
          </a:xfrm>
        </p:spPr>
        <p:txBody>
          <a:bodyPr/>
          <a:lstStyle/>
          <a:p>
            <a:pPr algn="l" rtl="0"/>
            <a:r>
              <a:rPr lang="x-es-XL" b="1" i="0" u="none" baseline="0"/>
              <a:t>Índice</a:t>
            </a: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p:txBody>
          <a:bodyPr/>
          <a:lstStyle/>
          <a:p>
            <a:pPr algn="r" rtl="0"/>
            <a:fld id="{90F9BDA0-AF0E-4BA8-B742-3B9C92A3E6FE}" type="slidenum">
              <a:rPr/>
              <a:pPr/>
              <a:t>3</a:t>
            </a:fld>
            <a:endParaRPr lang="x-es-XL"/>
          </a:p>
        </p:txBody>
      </p:sp>
      <p:sp>
        <p:nvSpPr>
          <p:cNvPr id="3" name="TextBox 2">
            <a:extLst>
              <a:ext uri="{FF2B5EF4-FFF2-40B4-BE49-F238E27FC236}">
                <a16:creationId xmlns:a16="http://schemas.microsoft.com/office/drawing/2014/main" id="{0C517838-2BB0-4EC9-9EE7-38992CBE3D75}"/>
              </a:ext>
            </a:extLst>
          </p:cNvPr>
          <p:cNvSpPr txBox="1"/>
          <p:nvPr/>
        </p:nvSpPr>
        <p:spPr>
          <a:xfrm>
            <a:off x="281020" y="745482"/>
            <a:ext cx="6537367" cy="3647152"/>
          </a:xfrm>
          <a:prstGeom prst="rect">
            <a:avLst/>
          </a:prstGeom>
          <a:noFill/>
        </p:spPr>
        <p:txBody>
          <a:bodyPr wrap="none" rtlCol="0">
            <a:spAutoFit/>
          </a:bodyPr>
          <a:lstStyle/>
          <a:p>
            <a:pPr algn="l" rtl="0">
              <a:tabLst>
                <a:tab pos="5661025" algn="l"/>
              </a:tabLst>
            </a:pPr>
            <a:r>
              <a:rPr lang="x-es-XL" sz="1100" b="1" i="0" u="none" baseline="0" dirty="0"/>
              <a:t>Entender el valor</a:t>
            </a:r>
          </a:p>
          <a:p>
            <a:pPr algn="l" rtl="0">
              <a:tabLst>
                <a:tab pos="5661025" algn="l"/>
              </a:tabLst>
            </a:pPr>
            <a:r>
              <a:rPr lang="x-es-XL" sz="1100" b="0" i="0" u="none" baseline="0" dirty="0"/>
              <a:t>Beneficios de la instrucción personalizada para la organización y las personas</a:t>
            </a:r>
            <a:r>
              <a:rPr lang="en-US" sz="1100" b="0" i="0" u="none" baseline="0" dirty="0"/>
              <a:t>	</a:t>
            </a:r>
            <a:r>
              <a:rPr lang="x-es-XL" sz="1100" b="0" i="0" u="none" baseline="0" dirty="0"/>
              <a:t>Página 5</a:t>
            </a:r>
          </a:p>
          <a:p>
            <a:pPr algn="l" rtl="0">
              <a:tabLst>
                <a:tab pos="5661025" algn="l"/>
              </a:tabLst>
            </a:pPr>
            <a:r>
              <a:rPr lang="x-es-XL" sz="1100" b="0" i="0" u="none" baseline="0" dirty="0"/>
              <a:t>Qué es y qué no es la instrucción personalizada	Página 6</a:t>
            </a:r>
          </a:p>
          <a:p>
            <a:pPr algn="l" rtl="0">
              <a:tabLst>
                <a:tab pos="5661025" algn="l"/>
              </a:tabLst>
            </a:pPr>
            <a:r>
              <a:rPr lang="x-es-XL" sz="1100" b="0" i="0" u="none" baseline="0" dirty="0"/>
              <a:t>Las diferencias entre la instrucción personalizada y la formación	Página 7</a:t>
            </a:r>
          </a:p>
          <a:p>
            <a:pPr algn="l" rtl="0">
              <a:tabLst>
                <a:tab pos="5661025" algn="l"/>
              </a:tabLst>
            </a:pPr>
            <a:r>
              <a:rPr lang="x-es-XL" sz="1100" b="0" i="0" u="none" baseline="0" dirty="0"/>
              <a:t>El papel del alumno	Página 8</a:t>
            </a:r>
          </a:p>
          <a:p>
            <a:pPr algn="l" rtl="0">
              <a:tabLst>
                <a:tab pos="5661025" algn="l"/>
              </a:tabLst>
            </a:pPr>
            <a:r>
              <a:rPr lang="x-es-XL" sz="1100" b="0" i="0" u="none" baseline="0" dirty="0"/>
              <a:t>El papel del instructor	Página 9</a:t>
            </a:r>
          </a:p>
          <a:p>
            <a:pPr>
              <a:tabLst>
                <a:tab pos="5661025" algn="l"/>
              </a:tabLst>
            </a:pPr>
            <a:endParaRPr lang="x-es-XL" sz="1100" dirty="0"/>
          </a:p>
          <a:p>
            <a:pPr algn="l" rtl="0">
              <a:tabLst>
                <a:tab pos="5661025" algn="l"/>
              </a:tabLst>
            </a:pPr>
            <a:r>
              <a:rPr lang="x-es-XL" sz="1100" b="1" i="0" u="none" baseline="0" dirty="0"/>
              <a:t>Construir la relación</a:t>
            </a:r>
          </a:p>
          <a:p>
            <a:pPr algn="l" rtl="0">
              <a:tabLst>
                <a:tab pos="5661025" algn="l"/>
              </a:tabLst>
              <a:defRPr/>
            </a:pPr>
            <a:r>
              <a:rPr lang="x-es-XL" sz="1100" b="0" i="0" u="none" baseline="0" dirty="0"/>
              <a:t>La agenda de la relación	Página 12</a:t>
            </a:r>
          </a:p>
          <a:p>
            <a:pPr algn="l" rtl="0">
              <a:tabLst>
                <a:tab pos="5661025" algn="l"/>
              </a:tabLst>
              <a:defRPr/>
            </a:pPr>
            <a:r>
              <a:rPr lang="x-es-XL" sz="1100" b="0" i="0" u="none" baseline="0" dirty="0"/>
              <a:t>Definir las metas de la relación pedagógica	Página 14</a:t>
            </a:r>
          </a:p>
          <a:p>
            <a:pPr indent="-4763" algn="l" rtl="0">
              <a:tabLst>
                <a:tab pos="5661025" algn="l"/>
              </a:tabLst>
              <a:defRPr/>
            </a:pPr>
            <a:r>
              <a:rPr lang="x-es-XL" sz="1100" b="0" i="0" u="none" baseline="0" dirty="0"/>
              <a:t>Bases para una relación de confianza	Página 15</a:t>
            </a:r>
          </a:p>
          <a:p>
            <a:pPr indent="-4763" algn="l" rtl="0">
              <a:tabLst>
                <a:tab pos="5661025" algn="l"/>
              </a:tabLst>
              <a:defRPr/>
            </a:pPr>
            <a:endParaRPr lang="x-es-XL" sz="1100" dirty="0"/>
          </a:p>
          <a:p>
            <a:pPr indent="-119063" algn="l" rtl="0">
              <a:tabLst>
                <a:tab pos="5661025" algn="l"/>
              </a:tabLst>
              <a:defRPr/>
            </a:pPr>
            <a:r>
              <a:rPr lang="x-es-XL" sz="1100" b="1" i="0" u="none" baseline="0" dirty="0"/>
              <a:t>Mantener la relación</a:t>
            </a:r>
          </a:p>
          <a:p>
            <a:pPr algn="l" rtl="0">
              <a:tabLst>
                <a:tab pos="5661025" algn="l"/>
              </a:tabLst>
              <a:defRPr/>
            </a:pPr>
            <a:r>
              <a:rPr lang="x-es-XL" sz="1100" b="0" i="0" u="none" baseline="0" dirty="0"/>
              <a:t>Desarrollo del plan de acción	Página 18</a:t>
            </a:r>
          </a:p>
          <a:p>
            <a:pPr algn="l" rtl="0">
              <a:tabLst>
                <a:tab pos="5661025" algn="l"/>
              </a:tabLst>
              <a:defRPr/>
            </a:pPr>
            <a:r>
              <a:rPr lang="x-es-XL" sz="1100" b="0" i="0" u="none" baseline="0" dirty="0"/>
              <a:t>Temas de conversación efectivos	Página 19</a:t>
            </a:r>
          </a:p>
          <a:p>
            <a:pPr algn="l" rtl="0">
              <a:tabLst>
                <a:tab pos="5661025" algn="l"/>
              </a:tabLst>
              <a:defRPr/>
            </a:pPr>
            <a:r>
              <a:rPr lang="x-es-XL" sz="1100" b="0" i="0" u="none" baseline="0" dirty="0"/>
              <a:t>Lista de verificación para una relación eficaz	Página 20</a:t>
            </a:r>
          </a:p>
          <a:p>
            <a:pPr algn="l" rtl="0">
              <a:tabLst>
                <a:tab pos="5661025" algn="l"/>
              </a:tabLst>
              <a:defRPr/>
            </a:pPr>
            <a:r>
              <a:rPr lang="x-es-XL" sz="1100" b="0" i="0" u="none" baseline="0" dirty="0"/>
              <a:t>Actividades efectivas para la instrucción personalizada	Página 21</a:t>
            </a:r>
          </a:p>
          <a:p>
            <a:pPr algn="l" rtl="0">
              <a:tabLst>
                <a:tab pos="5661025" algn="l"/>
              </a:tabLst>
              <a:defRPr/>
            </a:pPr>
            <a:r>
              <a:rPr lang="x-es-XL" sz="1100" b="0" i="0" u="none" baseline="0" dirty="0"/>
              <a:t>Promover las aspiraciones del alumno	Página 22</a:t>
            </a:r>
          </a:p>
          <a:p>
            <a:pPr algn="l" rtl="0">
              <a:tabLst>
                <a:tab pos="5661025" algn="l"/>
              </a:tabLst>
              <a:defRPr/>
            </a:pPr>
            <a:endParaRPr lang="x-es-XL" sz="1100" dirty="0"/>
          </a:p>
          <a:p>
            <a:pPr indent="-119063" algn="l" rtl="0">
              <a:tabLst>
                <a:tab pos="5661025" algn="l"/>
              </a:tabLst>
              <a:defRPr/>
            </a:pPr>
            <a:r>
              <a:rPr lang="x-es-XL" sz="1100" b="1" i="0" u="none" baseline="0" dirty="0"/>
              <a:t>Evaluar la relación</a:t>
            </a:r>
          </a:p>
          <a:p>
            <a:pPr algn="l" rtl="0">
              <a:tabLst>
                <a:tab pos="5661025" algn="l"/>
              </a:tabLst>
              <a:defRPr/>
            </a:pPr>
            <a:r>
              <a:rPr lang="x-es-XL" sz="1100" b="0" i="0" u="none" baseline="0" dirty="0"/>
              <a:t>Evaluación del éxito de la relación	Página 24</a:t>
            </a:r>
          </a:p>
        </p:txBody>
      </p:sp>
    </p:spTree>
    <p:extLst>
      <p:ext uri="{BB962C8B-B14F-4D97-AF65-F5344CB8AC3E}">
        <p14:creationId xmlns:p14="http://schemas.microsoft.com/office/powerpoint/2010/main" val="71185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p:txBody>
          <a:bodyPr/>
          <a:lstStyle/>
          <a:p>
            <a:pPr algn="l" rtl="0"/>
            <a:r>
              <a:rPr lang="x-es-XL" b="1" i="0" u="none" baseline="0"/>
              <a:t>Entender el valor</a:t>
            </a:r>
          </a:p>
        </p:txBody>
      </p:sp>
    </p:spTree>
    <p:extLst>
      <p:ext uri="{BB962C8B-B14F-4D97-AF65-F5344CB8AC3E}">
        <p14:creationId xmlns:p14="http://schemas.microsoft.com/office/powerpoint/2010/main" val="79252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pPr algn="l" rtl="0"/>
            <a:r>
              <a:rPr lang="x-es-XL" b="1" i="0" u="none" baseline="0"/>
              <a:t>Entender el valor</a:t>
            </a: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p:txBody>
          <a:bodyPr/>
          <a:lstStyle/>
          <a:p>
            <a:pPr algn="r" rtl="0"/>
            <a:fld id="{90F9BDA0-AF0E-4BA8-B742-3B9C92A3E6FE}" type="slidenum">
              <a:rPr/>
              <a:pPr/>
              <a:t>5</a:t>
            </a:fld>
            <a:endParaRPr lang="x-es-XL"/>
          </a:p>
        </p:txBody>
      </p:sp>
      <p:sp>
        <p:nvSpPr>
          <p:cNvPr id="4" name="Content Placeholder 3">
            <a:extLst>
              <a:ext uri="{FF2B5EF4-FFF2-40B4-BE49-F238E27FC236}">
                <a16:creationId xmlns:a16="http://schemas.microsoft.com/office/drawing/2014/main" id="{0014D97D-0BD5-6447-AC59-390EC2EC77C8}"/>
              </a:ext>
            </a:extLst>
          </p:cNvPr>
          <p:cNvSpPr>
            <a:spLocks noGrp="1"/>
          </p:cNvSpPr>
          <p:nvPr>
            <p:ph type="body" sz="quarter" idx="13"/>
          </p:nvPr>
        </p:nvSpPr>
        <p:spPr>
          <a:xfrm>
            <a:off x="374903" y="1115568"/>
            <a:ext cx="2065174" cy="3395662"/>
          </a:xfrm>
        </p:spPr>
        <p:txBody>
          <a:bodyPr/>
          <a:lstStyle/>
          <a:p>
            <a:pPr marL="0" indent="0" algn="l" rtl="0">
              <a:buNone/>
            </a:pPr>
            <a:endParaRPr lang="x-es-XL" sz="1200" b="1" dirty="0"/>
          </a:p>
          <a:p>
            <a:pPr marL="0" indent="0" algn="l" rtl="0">
              <a:buNone/>
            </a:pPr>
            <a:r>
              <a:rPr lang="x-es-XL" sz="1200" b="1" i="0" u="none" baseline="0" dirty="0"/>
              <a:t>Beneficios de la instrucción personalizada para la organización y las personas</a:t>
            </a:r>
          </a:p>
          <a:p>
            <a:pPr marL="0" indent="0" algn="l" rtl="0">
              <a:buNone/>
            </a:pPr>
            <a:endParaRPr lang="x-es-XL" sz="1200" dirty="0"/>
          </a:p>
          <a:p>
            <a:pPr marL="0" indent="0" algn="l" rtl="0">
              <a:lnSpc>
                <a:spcPct val="120000"/>
              </a:lnSpc>
              <a:spcBef>
                <a:spcPts val="100"/>
              </a:spcBef>
              <a:spcAft>
                <a:spcPts val="100"/>
              </a:spcAft>
              <a:buNone/>
            </a:pPr>
            <a:r>
              <a:rPr lang="x-es-XL" sz="1000" b="0" i="0" u="none" baseline="0" dirty="0"/>
              <a:t>Como se muestra a la derecha, un programa de instrucción eficaz trae beneficios para el alumno, el instructor y la organización al promover una cultura de desarrollo, mejorar el intercambio de conocimientos, impulsar el rendimiento y ampliar las redes.</a:t>
            </a:r>
            <a:endParaRPr lang="x-es-XL" sz="1000" dirty="0"/>
          </a:p>
        </p:txBody>
      </p:sp>
      <p:cxnSp>
        <p:nvCxnSpPr>
          <p:cNvPr id="5" name="Straight Connector 4">
            <a:extLst>
              <a:ext uri="{FF2B5EF4-FFF2-40B4-BE49-F238E27FC236}">
                <a16:creationId xmlns:a16="http://schemas.microsoft.com/office/drawing/2014/main" id="{8AFBC9D6-7BD7-4D61-B3FF-B22DA09D5A0C}"/>
              </a:ext>
            </a:extLst>
          </p:cNvPr>
          <p:cNvCxnSpPr/>
          <p:nvPr/>
        </p:nvCxnSpPr>
        <p:spPr>
          <a:xfrm>
            <a:off x="2528515" y="1001864"/>
            <a:ext cx="0" cy="3509366"/>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a:extLst>
              <a:ext uri="{FF2B5EF4-FFF2-40B4-BE49-F238E27FC236}">
                <a16:creationId xmlns:a16="http://schemas.microsoft.com/office/drawing/2014/main" id="{4D907976-6A59-47B2-9D10-FA3F87064F5B}"/>
              </a:ext>
            </a:extLst>
          </p:cNvPr>
          <p:cNvGraphicFramePr/>
          <p:nvPr>
            <p:extLst>
              <p:ext uri="{D42A27DB-BD31-4B8C-83A1-F6EECF244321}">
                <p14:modId xmlns:p14="http://schemas.microsoft.com/office/powerpoint/2010/main" val="3391182104"/>
              </p:ext>
            </p:extLst>
          </p:nvPr>
        </p:nvGraphicFramePr>
        <p:xfrm>
          <a:off x="2985318" y="910673"/>
          <a:ext cx="5711685" cy="3805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267">
            <a:extLst>
              <a:ext uri="{FF2B5EF4-FFF2-40B4-BE49-F238E27FC236}">
                <a16:creationId xmlns:a16="http://schemas.microsoft.com/office/drawing/2014/main" id="{B1E3FB66-7856-43B5-AA24-D8F2AB56B98F}"/>
              </a:ext>
            </a:extLst>
          </p:cNvPr>
          <p:cNvSpPr txBox="1">
            <a:spLocks noChangeArrowheads="1"/>
          </p:cNvSpPr>
          <p:nvPr/>
        </p:nvSpPr>
        <p:spPr bwMode="auto">
          <a:xfrm>
            <a:off x="4377530" y="465006"/>
            <a:ext cx="41613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87204" tIns="0" rIns="205146" bIns="0">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50000"/>
              </a:spcBef>
            </a:pPr>
            <a:r>
              <a:rPr lang="x-es-XL" sz="1000" b="1" i="0" u="none" baseline="0">
                <a:solidFill>
                  <a:schemeClr val="bg1">
                    <a:lumMod val="50000"/>
                  </a:schemeClr>
                </a:solidFill>
                <a:cs typeface="Arial" panose="020B0604020202020204" pitchFamily="34" charset="0"/>
              </a:rPr>
              <a:t>Beneficios de la instrucción personalizada para los instructores, los alumnos y la organización</a:t>
            </a:r>
            <a:r>
              <a:rPr lang="x-es-XL" sz="1000" b="0" i="0" u="none" baseline="30000">
                <a:solidFill>
                  <a:schemeClr val="bg1">
                    <a:lumMod val="50000"/>
                  </a:schemeClr>
                </a:solidFill>
                <a:cs typeface="Arial" panose="020B0604020202020204" pitchFamily="34" charset="0"/>
              </a:rPr>
              <a:t>1,2</a:t>
            </a:r>
          </a:p>
        </p:txBody>
      </p:sp>
      <p:sp>
        <p:nvSpPr>
          <p:cNvPr id="10" name="Text Box 12">
            <a:extLst>
              <a:ext uri="{FF2B5EF4-FFF2-40B4-BE49-F238E27FC236}">
                <a16:creationId xmlns:a16="http://schemas.microsoft.com/office/drawing/2014/main" id="{2FEB65E6-24B3-47A1-96D8-2D32A3075B04}"/>
              </a:ext>
            </a:extLst>
          </p:cNvPr>
          <p:cNvSpPr txBox="1">
            <a:spLocks noChangeArrowheads="1"/>
          </p:cNvSpPr>
          <p:nvPr/>
        </p:nvSpPr>
        <p:spPr bwMode="auto">
          <a:xfrm>
            <a:off x="2054857" y="4731693"/>
            <a:ext cx="39828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l" rtl="0" eaLnBrk="1" hangingPunct="1"/>
            <a:r>
              <a:rPr lang="x-es-XL" sz="500" b="0" i="0" u="none" baseline="30000">
                <a:latin typeface="Calibri" panose="020F0502020204030204" pitchFamily="34" charset="0"/>
              </a:rPr>
              <a:t>1</a:t>
            </a:r>
            <a:r>
              <a:rPr lang="x-es-XL" sz="500" b="0" i="0" u="none" baseline="0">
                <a:latin typeface="Calibri" panose="020F0502020204030204" pitchFamily="34" charset="0"/>
              </a:rPr>
              <a:t> U.S. Department of Energy, “2009 Mentoring Program Guide,” </a:t>
            </a:r>
            <a:r>
              <a:rPr lang="x-es-XL" sz="500" b="0" i="1" u="none" baseline="0">
                <a:latin typeface="Calibri" panose="020F0502020204030204" pitchFamily="34" charset="0"/>
              </a:rPr>
              <a:t>Office of Learning and Workforce Development Enterprise Training Services Division</a:t>
            </a:r>
            <a:r>
              <a:rPr lang="x-es-XL" sz="500" b="0" i="0" u="none" baseline="0">
                <a:latin typeface="Calibri" panose="020F0502020204030204" pitchFamily="34" charset="0"/>
              </a:rPr>
              <a:t>, http://humancapital.doe.gov/resources/2009-MentorProgGuide-ECollins1-9-09.pdf (2009).</a:t>
            </a:r>
          </a:p>
          <a:p>
            <a:pPr algn="l" rtl="0" eaLnBrk="1" hangingPunct="1"/>
            <a:r>
              <a:rPr lang="x-es-XL" sz="500" b="0" i="0" u="none" baseline="30000">
                <a:latin typeface="Calibri" panose="020F0502020204030204" pitchFamily="34" charset="0"/>
              </a:rPr>
              <a:t>2</a:t>
            </a:r>
            <a:r>
              <a:rPr lang="x-es-XL" sz="500" b="0" i="0" u="none" baseline="0">
                <a:latin typeface="Calibri" panose="020F0502020204030204" pitchFamily="34" charset="0"/>
              </a:rPr>
              <a:t> Triple Creek Associates, “Mentoring’s Impact on Mentors,” http://www.3creek.com/resources/research/Mentor_Impact.pdf (2007).</a:t>
            </a:r>
          </a:p>
        </p:txBody>
      </p:sp>
    </p:spTree>
    <p:extLst>
      <p:ext uri="{BB962C8B-B14F-4D97-AF65-F5344CB8AC3E}">
        <p14:creationId xmlns:p14="http://schemas.microsoft.com/office/powerpoint/2010/main" val="171493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pPr algn="l" rtl="0"/>
            <a:r>
              <a:rPr lang="x-es-XL" b="1" i="0" u="none" baseline="0"/>
              <a:t>Entender el valor</a:t>
            </a: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p:txBody>
          <a:bodyPr/>
          <a:lstStyle/>
          <a:p>
            <a:pPr algn="r" rtl="0"/>
            <a:fld id="{90F9BDA0-AF0E-4BA8-B742-3B9C92A3E6FE}" type="slidenum">
              <a:rPr/>
              <a:pPr/>
              <a:t>6</a:t>
            </a:fld>
            <a:endParaRPr lang="x-es-XL"/>
          </a:p>
        </p:txBody>
      </p:sp>
      <p:sp>
        <p:nvSpPr>
          <p:cNvPr id="4" name="Content Placeholder 3">
            <a:extLst>
              <a:ext uri="{FF2B5EF4-FFF2-40B4-BE49-F238E27FC236}">
                <a16:creationId xmlns:a16="http://schemas.microsoft.com/office/drawing/2014/main" id="{0014D97D-0BD5-6447-AC59-390EC2EC77C8}"/>
              </a:ext>
            </a:extLst>
          </p:cNvPr>
          <p:cNvSpPr>
            <a:spLocks noGrp="1"/>
          </p:cNvSpPr>
          <p:nvPr>
            <p:ph type="body" sz="quarter" idx="13"/>
          </p:nvPr>
        </p:nvSpPr>
        <p:spPr>
          <a:xfrm>
            <a:off x="233106" y="1001864"/>
            <a:ext cx="1938926" cy="3395662"/>
          </a:xfrm>
        </p:spPr>
        <p:txBody>
          <a:bodyPr/>
          <a:lstStyle/>
          <a:p>
            <a:pPr marL="0" indent="0" algn="l" rtl="0">
              <a:buNone/>
            </a:pPr>
            <a:endParaRPr lang="x-es-XL" altLang="en-US" sz="1200" b="1" dirty="0"/>
          </a:p>
          <a:p>
            <a:pPr marL="0" indent="0" algn="l" rtl="0">
              <a:buNone/>
            </a:pPr>
            <a:r>
              <a:rPr lang="x-es-XL" sz="1200" b="1" i="0" u="none" baseline="0" dirty="0"/>
              <a:t>Qué es y qué no</a:t>
            </a:r>
            <a:r>
              <a:rPr lang="en-US" sz="1200" b="1" i="0" u="none" baseline="0" dirty="0"/>
              <a:t> </a:t>
            </a:r>
            <a:r>
              <a:rPr lang="x-es-XL" sz="1200" b="1" i="0" u="none" baseline="0" dirty="0"/>
              <a:t>es </a:t>
            </a:r>
            <a:br>
              <a:rPr lang="en-US" sz="1200" b="1" i="0" u="none" baseline="0" dirty="0"/>
            </a:br>
            <a:r>
              <a:rPr lang="x-es-XL" sz="1200" b="1" i="0" u="none" baseline="0" dirty="0"/>
              <a:t>la instrucción personalizada</a:t>
            </a:r>
          </a:p>
          <a:p>
            <a:pPr algn="l" rtl="0">
              <a:spcBef>
                <a:spcPct val="0"/>
              </a:spcBef>
            </a:pPr>
            <a:endParaRPr lang="x-es-XL" altLang="en-US" dirty="0">
              <a:latin typeface="Calibri" panose="020F0502020204030204" pitchFamily="34" charset="0"/>
            </a:endParaRPr>
          </a:p>
          <a:p>
            <a:pPr marL="0" indent="0" algn="l" rtl="0">
              <a:lnSpc>
                <a:spcPct val="120000"/>
              </a:lnSpc>
              <a:spcBef>
                <a:spcPts val="100"/>
              </a:spcBef>
              <a:spcAft>
                <a:spcPts val="100"/>
              </a:spcAft>
              <a:buNone/>
            </a:pPr>
            <a:r>
              <a:rPr lang="x-es-XL" sz="1000" b="0" i="0" u="none" baseline="0" dirty="0"/>
              <a:t>Como se muestra a la derecha, es importante que tanto el instructor como el alumno entiendan cuáles aspectos definen y cuáles no definen esta relación pedagógica.</a:t>
            </a:r>
          </a:p>
          <a:p>
            <a:endParaRPr lang="x-es-XL" dirty="0"/>
          </a:p>
        </p:txBody>
      </p:sp>
      <p:sp>
        <p:nvSpPr>
          <p:cNvPr id="2" name="Text Placeholder 1">
            <a:extLst>
              <a:ext uri="{FF2B5EF4-FFF2-40B4-BE49-F238E27FC236}">
                <a16:creationId xmlns:a16="http://schemas.microsoft.com/office/drawing/2014/main" id="{94B017C6-66DD-C844-8E93-3C03029C2C93}"/>
              </a:ext>
            </a:extLst>
          </p:cNvPr>
          <p:cNvSpPr>
            <a:spLocks noGrp="1"/>
          </p:cNvSpPr>
          <p:nvPr>
            <p:ph type="body" sz="quarter" idx="14"/>
          </p:nvPr>
        </p:nvSpPr>
        <p:spPr>
          <a:xfrm>
            <a:off x="2725973" y="1028566"/>
            <a:ext cx="2805577" cy="3395662"/>
          </a:xfrm>
          <a:solidFill>
            <a:schemeClr val="bg2">
              <a:lumMod val="90000"/>
            </a:schemeClr>
          </a:solidFill>
        </p:spPr>
        <p:style>
          <a:lnRef idx="2">
            <a:schemeClr val="dk1"/>
          </a:lnRef>
          <a:fillRef idx="1">
            <a:schemeClr val="lt1"/>
          </a:fillRef>
          <a:effectRef idx="0">
            <a:schemeClr val="dk1"/>
          </a:effectRef>
          <a:fontRef idx="minor">
            <a:schemeClr val="dk1"/>
          </a:fontRef>
        </p:style>
        <p:txBody>
          <a:bodyPr/>
          <a:lstStyle/>
          <a:p>
            <a:pPr marL="0" indent="0" algn="l" rtl="0">
              <a:lnSpc>
                <a:spcPct val="120000"/>
              </a:lnSpc>
              <a:buNone/>
            </a:pPr>
            <a:r>
              <a:rPr lang="x-es-XL" sz="1100" b="1" i="0" u="none" baseline="0" dirty="0">
                <a:latin typeface="Arial" panose="020B0604020202020204" pitchFamily="34" charset="0"/>
              </a:rPr>
              <a:t>La instrucción personalizada es…</a:t>
            </a:r>
          </a:p>
          <a:p>
            <a:pPr algn="l" rtl="0">
              <a:lnSpc>
                <a:spcPct val="120000"/>
              </a:lnSpc>
              <a:buFont typeface="Wingdings" panose="05000000000000000000" pitchFamily="2" charset="2"/>
              <a:buChar char="ü"/>
            </a:pPr>
            <a:r>
              <a:rPr lang="x-es-XL" sz="850" b="1" i="0" u="none" baseline="0" dirty="0">
                <a:latin typeface="Arial" panose="020B0604020202020204" pitchFamily="34" charset="0"/>
              </a:rPr>
              <a:t>Una herramienta de desarrollo:</a:t>
            </a:r>
            <a:r>
              <a:rPr lang="x-es-XL" sz="850" b="0" i="0" u="none" baseline="0" dirty="0">
                <a:latin typeface="Arial" panose="020B0604020202020204" pitchFamily="34" charset="0"/>
              </a:rPr>
              <a:t> es un programa para ampliar el conocimiento y los contactos, y fomentar el desarrollo profesional.  Mediante este proceso, los empleados de más experiencia apoyan a los empleados de alto potencial y contribuyen a su desarrollo.</a:t>
            </a:r>
            <a:endParaRPr lang="x-es-XL" altLang="en-US" sz="850" b="1" dirty="0">
              <a:latin typeface="Arial" panose="020B0604020202020204" pitchFamily="34" charset="0"/>
            </a:endParaRPr>
          </a:p>
          <a:p>
            <a:pPr algn="l" rtl="0">
              <a:lnSpc>
                <a:spcPct val="120000"/>
              </a:lnSpc>
              <a:buFont typeface="Wingdings" panose="05000000000000000000" pitchFamily="2" charset="2"/>
              <a:buChar char="ü"/>
            </a:pPr>
            <a:r>
              <a:rPr lang="x-es-XL" sz="850" b="1" i="0" u="none" baseline="0" dirty="0">
                <a:latin typeface="Arial" panose="020B0604020202020204" pitchFamily="34" charset="0"/>
              </a:rPr>
              <a:t>Una espacio para intercambiar conocimientos</a:t>
            </a:r>
            <a:r>
              <a:rPr lang="x-es-XL" sz="850" b="0" i="0" u="none" baseline="0" dirty="0">
                <a:latin typeface="Arial" panose="020B0604020202020204" pitchFamily="34" charset="0"/>
              </a:rPr>
              <a:t>: es un proceso que contribuye al intercambio de conocimientos entre las distintas funciones y facilita el flujo de la información y las ideas en la organización.</a:t>
            </a:r>
            <a:endParaRPr lang="x-es-XL" altLang="en-US" sz="850" b="1" dirty="0">
              <a:latin typeface="Arial" panose="020B0604020202020204" pitchFamily="34" charset="0"/>
            </a:endParaRPr>
          </a:p>
          <a:p>
            <a:pPr algn="l" rtl="0">
              <a:lnSpc>
                <a:spcPct val="120000"/>
              </a:lnSpc>
              <a:buFont typeface="Wingdings" panose="05000000000000000000" pitchFamily="2" charset="2"/>
              <a:buChar char="ü"/>
            </a:pPr>
            <a:r>
              <a:rPr lang="x-es-XL" sz="850" b="1" i="0" u="none" baseline="0" dirty="0">
                <a:latin typeface="Arial" panose="020B0604020202020204" pitchFamily="34" charset="0"/>
              </a:rPr>
              <a:t>Un potenciador de la cultura organizativa:</a:t>
            </a:r>
            <a:r>
              <a:rPr lang="x-es-XL" sz="850" b="0" i="0" u="none" baseline="0" dirty="0">
                <a:latin typeface="Arial" panose="020B0604020202020204" pitchFamily="34" charset="0"/>
              </a:rPr>
              <a:t> puede ayudar a que los empleados entiendan mejor las operaciones, las políticas y la cultura de la organización.</a:t>
            </a:r>
          </a:p>
          <a:p>
            <a:endParaRPr lang="x-es-XL" dirty="0"/>
          </a:p>
        </p:txBody>
      </p:sp>
      <p:cxnSp>
        <p:nvCxnSpPr>
          <p:cNvPr id="6" name="Straight Connector 5">
            <a:extLst>
              <a:ext uri="{FF2B5EF4-FFF2-40B4-BE49-F238E27FC236}">
                <a16:creationId xmlns:a16="http://schemas.microsoft.com/office/drawing/2014/main" id="{3A1B2007-FFED-4B6C-9E05-23927DFD0158}"/>
              </a:ext>
            </a:extLst>
          </p:cNvPr>
          <p:cNvCxnSpPr/>
          <p:nvPr/>
        </p:nvCxnSpPr>
        <p:spPr>
          <a:xfrm>
            <a:off x="2449002" y="1001864"/>
            <a:ext cx="0" cy="3509366"/>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64F6BF13-77A2-4694-BDB7-E2013B4B45DC}"/>
              </a:ext>
            </a:extLst>
          </p:cNvPr>
          <p:cNvSpPr txBox="1">
            <a:spLocks/>
          </p:cNvSpPr>
          <p:nvPr/>
        </p:nvSpPr>
        <p:spPr>
          <a:xfrm>
            <a:off x="5787461" y="1028566"/>
            <a:ext cx="2821480" cy="3395662"/>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114300" indent="-114300" algn="l" defTabSz="6858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7488" indent="-90488" algn="l" defTabSz="68580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12738" indent="-88900" algn="l" defTabSz="68580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3225" indent="-76200" algn="l" defTabSz="68580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06413" indent="-84138" algn="l" defTabSz="685800" rtl="0" eaLnBrk="1" latinLnBrk="0" hangingPunct="1">
              <a:lnSpc>
                <a:spcPct val="90000"/>
              </a:lnSpc>
              <a:spcBef>
                <a:spcPts val="0"/>
              </a:spcBef>
              <a:spcAft>
                <a:spcPts val="600"/>
              </a:spcAft>
              <a:buClr>
                <a:schemeClr val="accent1"/>
              </a:buClr>
              <a:buFont typeface="Arial" panose="020B0604020202020204" pitchFamily="34" charset="0"/>
              <a:buChar char="•"/>
              <a:tabLst/>
              <a:defRPr sz="1050" b="0" i="0" kern="1200">
                <a:solidFill>
                  <a:schemeClr val="accent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rtl="0">
              <a:lnSpc>
                <a:spcPct val="120000"/>
              </a:lnSpc>
              <a:buFont typeface="Arial" panose="020B0604020202020204" pitchFamily="34" charset="0"/>
              <a:buNone/>
            </a:pPr>
            <a:r>
              <a:rPr lang="x-es-XL" sz="1100" b="1" i="0" u="none" baseline="0" dirty="0">
                <a:latin typeface="Arial" panose="020B0604020202020204" pitchFamily="34" charset="0"/>
              </a:rPr>
              <a:t>La instrucción personalizada no es…</a:t>
            </a:r>
          </a:p>
          <a:p>
            <a:pPr algn="l" rtl="0">
              <a:lnSpc>
                <a:spcPct val="120000"/>
              </a:lnSpc>
              <a:buFont typeface="Wingdings" panose="05000000000000000000" pitchFamily="2" charset="2"/>
              <a:buChar char="û"/>
            </a:pPr>
            <a:r>
              <a:rPr lang="x-es-XL" sz="850" b="1" i="0" u="none" baseline="0" dirty="0">
                <a:latin typeface="Arial" panose="020B0604020202020204" pitchFamily="34" charset="0"/>
              </a:rPr>
              <a:t>Una garantía de ascenso:</a:t>
            </a:r>
            <a:r>
              <a:rPr lang="x-es-XL" sz="850" b="0" i="0" u="none" baseline="0" dirty="0">
                <a:latin typeface="Arial" panose="020B0604020202020204" pitchFamily="34" charset="0"/>
              </a:rPr>
              <a:t> esta relación pedagógica no garantiza ninguna oportunidad de ascenso ni de aumento salarial.  Sin embargo, ambas partes pueden adquirir competencias y habilidades para mejorar su desempeño general en el trabajo.</a:t>
            </a:r>
            <a:endParaRPr lang="x-es-XL" altLang="en-US" sz="850" b="1" dirty="0">
              <a:latin typeface="Arial" panose="020B0604020202020204" pitchFamily="34" charset="0"/>
            </a:endParaRPr>
          </a:p>
          <a:p>
            <a:pPr algn="l" rtl="0">
              <a:lnSpc>
                <a:spcPct val="120000"/>
              </a:lnSpc>
              <a:buFont typeface="Wingdings" panose="05000000000000000000" pitchFamily="2" charset="2"/>
              <a:buChar char="û"/>
            </a:pPr>
            <a:r>
              <a:rPr lang="x-es-XL" sz="850" b="1" i="0" u="none" baseline="0" dirty="0">
                <a:latin typeface="Arial" panose="020B0604020202020204" pitchFamily="34" charset="0"/>
              </a:rPr>
              <a:t>Un sustituto del desarrollo formal:</a:t>
            </a:r>
            <a:r>
              <a:rPr lang="x-es-XL" sz="850" b="0" i="0" u="none" baseline="0" dirty="0">
                <a:latin typeface="Arial" panose="020B0604020202020204" pitchFamily="34" charset="0"/>
              </a:rPr>
              <a:t> la instrucción personalizada no puede sustituir a la capacitación formal, sino que debe reforzar las actividades de desarrollo formal.</a:t>
            </a:r>
            <a:endParaRPr lang="x-es-XL" altLang="en-US" sz="850" b="1" dirty="0">
              <a:latin typeface="Arial" panose="020B0604020202020204" pitchFamily="34" charset="0"/>
            </a:endParaRPr>
          </a:p>
          <a:p>
            <a:pPr algn="l" rtl="0">
              <a:lnSpc>
                <a:spcPct val="120000"/>
              </a:lnSpc>
              <a:buFont typeface="Wingdings" panose="05000000000000000000" pitchFamily="2" charset="2"/>
              <a:buChar char="û"/>
            </a:pPr>
            <a:r>
              <a:rPr lang="x-es-XL" sz="850" b="1" i="0" u="none" baseline="0" dirty="0">
                <a:latin typeface="Arial" panose="020B0604020202020204" pitchFamily="34" charset="0"/>
              </a:rPr>
              <a:t>Un sustituto administrativo:</a:t>
            </a:r>
            <a:r>
              <a:rPr lang="x-es-XL" sz="850" b="0" i="0" u="none" baseline="0" dirty="0">
                <a:latin typeface="Arial" panose="020B0604020202020204" pitchFamily="34" charset="0"/>
              </a:rPr>
              <a:t> el instructor no debe asumir las responsabilidades de los superiores del alumno.</a:t>
            </a:r>
            <a:endParaRPr lang="x-es-XL" altLang="en-US" sz="850" b="1" dirty="0">
              <a:latin typeface="Arial" panose="020B0604020202020204" pitchFamily="34" charset="0"/>
            </a:endParaRPr>
          </a:p>
          <a:p>
            <a:pPr algn="l" rtl="0">
              <a:lnSpc>
                <a:spcPct val="120000"/>
              </a:lnSpc>
              <a:buFont typeface="Wingdings" panose="05000000000000000000" pitchFamily="2" charset="2"/>
              <a:buChar char="û"/>
            </a:pPr>
            <a:r>
              <a:rPr lang="x-es-XL" sz="850" b="1" i="0" u="none" baseline="0" dirty="0">
                <a:latin typeface="Arial" panose="020B0604020202020204" pitchFamily="34" charset="0"/>
              </a:rPr>
              <a:t>Un programa de ayuda para empleados:</a:t>
            </a:r>
            <a:r>
              <a:rPr lang="x-es-XL" sz="850" b="0" i="0" u="none" baseline="0" dirty="0">
                <a:latin typeface="Arial" panose="020B0604020202020204" pitchFamily="34" charset="0"/>
              </a:rPr>
              <a:t> la instrucción personalizada no es un programa de ayuda para asesorar al empleado en temas personales.</a:t>
            </a:r>
          </a:p>
          <a:p>
            <a:endParaRPr lang="x-es-XL" sz="850" dirty="0"/>
          </a:p>
        </p:txBody>
      </p:sp>
      <p:sp>
        <p:nvSpPr>
          <p:cNvPr id="8" name="Text Box 12">
            <a:extLst>
              <a:ext uri="{FF2B5EF4-FFF2-40B4-BE49-F238E27FC236}">
                <a16:creationId xmlns:a16="http://schemas.microsoft.com/office/drawing/2014/main" id="{79216D2E-5DEB-47FE-A62A-102021E4F50A}"/>
              </a:ext>
            </a:extLst>
          </p:cNvPr>
          <p:cNvSpPr txBox="1">
            <a:spLocks noChangeArrowheads="1"/>
          </p:cNvSpPr>
          <p:nvPr/>
        </p:nvSpPr>
        <p:spPr bwMode="auto">
          <a:xfrm>
            <a:off x="2563204" y="4522658"/>
            <a:ext cx="5936691"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0"/>
              </a:spcBef>
            </a:pPr>
            <a:r>
              <a:rPr lang="x-es-XL" sz="500" b="0" i="0" u="none" baseline="30000">
                <a:cs typeface="Arial" panose="020B0604020202020204" pitchFamily="34" charset="0"/>
              </a:rPr>
              <a:t>1</a:t>
            </a:r>
            <a:r>
              <a:rPr lang="x-es-XL" sz="500" b="0" i="0" u="none" baseline="0">
                <a:cs typeface="Arial" panose="020B0604020202020204" pitchFamily="34" charset="0"/>
              </a:rPr>
              <a:t> CLC Human Resources, </a:t>
            </a:r>
            <a:r>
              <a:rPr lang="x-es-XL" sz="500" b="0" i="1" u="none" baseline="0">
                <a:cs typeface="Arial" panose="020B0604020202020204" pitchFamily="34" charset="0"/>
              </a:rPr>
              <a:t>Bell Canada’s Online Mentoring Program</a:t>
            </a:r>
            <a:r>
              <a:rPr lang="x-es-XL" sz="500" b="0" i="0" u="none" baseline="0">
                <a:cs typeface="Arial" panose="020B0604020202020204" pitchFamily="34" charset="0"/>
              </a:rPr>
              <a:t>, Washington, D.C.:  Corporate Executive Board, enero de 2003, p. 2.</a:t>
            </a:r>
          </a:p>
        </p:txBody>
      </p:sp>
    </p:spTree>
    <p:extLst>
      <p:ext uri="{BB962C8B-B14F-4D97-AF65-F5344CB8AC3E}">
        <p14:creationId xmlns:p14="http://schemas.microsoft.com/office/powerpoint/2010/main" val="247620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pPr algn="l" rtl="0"/>
            <a:r>
              <a:rPr lang="x-es-XL" b="1" i="0" u="none" baseline="0"/>
              <a:t>Entender el valor</a:t>
            </a: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a:xfrm>
            <a:off x="8432449" y="4760778"/>
            <a:ext cx="352985" cy="280797"/>
          </a:xfrm>
        </p:spPr>
        <p:txBody>
          <a:bodyPr/>
          <a:lstStyle/>
          <a:p>
            <a:pPr algn="r" rtl="0"/>
            <a:fld id="{90F9BDA0-AF0E-4BA8-B742-3B9C92A3E6FE}" type="slidenum">
              <a:rPr/>
              <a:pPr/>
              <a:t>7</a:t>
            </a:fld>
            <a:endParaRPr lang="x-es-XL"/>
          </a:p>
        </p:txBody>
      </p:sp>
      <p:sp>
        <p:nvSpPr>
          <p:cNvPr id="4" name="Content Placeholder 3">
            <a:extLst>
              <a:ext uri="{FF2B5EF4-FFF2-40B4-BE49-F238E27FC236}">
                <a16:creationId xmlns:a16="http://schemas.microsoft.com/office/drawing/2014/main" id="{0014D97D-0BD5-6447-AC59-390EC2EC77C8}"/>
              </a:ext>
            </a:extLst>
          </p:cNvPr>
          <p:cNvSpPr>
            <a:spLocks noGrp="1"/>
          </p:cNvSpPr>
          <p:nvPr>
            <p:ph type="body" sz="quarter" idx="13"/>
          </p:nvPr>
        </p:nvSpPr>
        <p:spPr>
          <a:xfrm>
            <a:off x="374904" y="1194618"/>
            <a:ext cx="1938926" cy="3395662"/>
          </a:xfrm>
        </p:spPr>
        <p:txBody>
          <a:bodyPr/>
          <a:lstStyle/>
          <a:p>
            <a:pPr marL="0" indent="0" algn="l" rtl="0">
              <a:buNone/>
            </a:pPr>
            <a:endParaRPr lang="x-es-XL" altLang="en-US" sz="1200" b="1" dirty="0"/>
          </a:p>
          <a:p>
            <a:pPr marL="0" indent="0" algn="l" rtl="0">
              <a:buNone/>
            </a:pPr>
            <a:r>
              <a:rPr lang="x-es-XL" sz="1200" b="1" i="0" u="none" baseline="0" dirty="0"/>
              <a:t>Las diferencias entre </a:t>
            </a:r>
            <a:br>
              <a:rPr lang="en-US" sz="1200" b="1" i="0" u="none" baseline="0" dirty="0"/>
            </a:br>
            <a:r>
              <a:rPr lang="x-es-XL" sz="1200" b="1" i="0" u="none" baseline="0" dirty="0"/>
              <a:t>la instrucción personalizada y la formación</a:t>
            </a:r>
          </a:p>
          <a:p>
            <a:pPr algn="l" rtl="0">
              <a:spcBef>
                <a:spcPct val="0"/>
              </a:spcBef>
            </a:pPr>
            <a:endParaRPr lang="x-es-XL" altLang="en-US" sz="1200" dirty="0">
              <a:latin typeface="Calibri" panose="020F0502020204030204" pitchFamily="34" charset="0"/>
            </a:endParaRPr>
          </a:p>
          <a:p>
            <a:pPr marL="0" indent="0" algn="l" rtl="0">
              <a:lnSpc>
                <a:spcPct val="120000"/>
              </a:lnSpc>
              <a:spcBef>
                <a:spcPts val="100"/>
              </a:spcBef>
              <a:spcAft>
                <a:spcPts val="100"/>
              </a:spcAft>
              <a:buNone/>
            </a:pPr>
            <a:r>
              <a:rPr lang="x-es-XL" sz="1000" b="0" i="0" u="none" baseline="0" dirty="0"/>
              <a:t>La instrucción personalizada y la formación tienen diferentes objetivos, alcances y duración, como se muestra a la derecha:</a:t>
            </a:r>
          </a:p>
          <a:p>
            <a:endParaRPr lang="x-es-XL" dirty="0"/>
          </a:p>
        </p:txBody>
      </p:sp>
      <p:sp>
        <p:nvSpPr>
          <p:cNvPr id="2" name="Text Placeholder 1">
            <a:extLst>
              <a:ext uri="{FF2B5EF4-FFF2-40B4-BE49-F238E27FC236}">
                <a16:creationId xmlns:a16="http://schemas.microsoft.com/office/drawing/2014/main" id="{94B017C6-66DD-C844-8E93-3C03029C2C93}"/>
              </a:ext>
            </a:extLst>
          </p:cNvPr>
          <p:cNvSpPr>
            <a:spLocks noGrp="1"/>
          </p:cNvSpPr>
          <p:nvPr>
            <p:ph type="body" sz="quarter" idx="14"/>
          </p:nvPr>
        </p:nvSpPr>
        <p:spPr>
          <a:xfrm>
            <a:off x="2725973" y="1107616"/>
            <a:ext cx="2805577" cy="3395662"/>
          </a:xfrm>
          <a:solidFill>
            <a:srgbClr val="FFC000"/>
          </a:solidFill>
        </p:spPr>
        <p:style>
          <a:lnRef idx="2">
            <a:schemeClr val="dk1"/>
          </a:lnRef>
          <a:fillRef idx="1">
            <a:schemeClr val="lt1"/>
          </a:fillRef>
          <a:effectRef idx="0">
            <a:schemeClr val="dk1"/>
          </a:effectRef>
          <a:fontRef idx="minor">
            <a:schemeClr val="dk1"/>
          </a:fontRef>
        </p:style>
        <p:txBody>
          <a:bodyPr/>
          <a:lstStyle/>
          <a:p>
            <a:pPr marL="0" indent="0" algn="ctr" rtl="0" eaLnBrk="0" fontAlgn="base" hangingPunct="0">
              <a:buNone/>
            </a:pPr>
            <a:endParaRPr lang="x-es-XL" sz="1100" b="1" dirty="0"/>
          </a:p>
          <a:p>
            <a:pPr marL="0" indent="0" algn="ctr" rtl="0" eaLnBrk="0" fontAlgn="base" hangingPunct="0">
              <a:buNone/>
            </a:pPr>
            <a:r>
              <a:rPr lang="x-es-XL" sz="1100" b="1" i="0" u="none" baseline="0"/>
              <a:t>Instrucción personalizada</a:t>
            </a:r>
          </a:p>
          <a:p>
            <a:pPr marL="0" indent="0" algn="l" rtl="0" eaLnBrk="0" fontAlgn="base" hangingPunct="0">
              <a:buNone/>
            </a:pPr>
            <a:endParaRPr lang="x-es-XL" sz="1100" dirty="0"/>
          </a:p>
          <a:p>
            <a:pPr algn="l" rtl="0" eaLnBrk="0" fontAlgn="base" hangingPunct="0"/>
            <a:r>
              <a:rPr lang="x-es-XL" sz="1100" b="1" i="0" u="none" baseline="0"/>
              <a:t>Promueve una cultura de crecimiento y desarrollo</a:t>
            </a:r>
            <a:r>
              <a:rPr lang="x-es-XL" sz="1100" b="0" i="0" u="none" baseline="0"/>
              <a:t> dentro de la organización</a:t>
            </a:r>
          </a:p>
          <a:p>
            <a:pPr algn="l" rtl="0" eaLnBrk="0" fontAlgn="base" hangingPunct="0"/>
            <a:r>
              <a:rPr lang="x-es-XL" sz="1100" b="0" i="0" u="none" baseline="0"/>
              <a:t>Se centra en las necesidades y las metas de desarrollo personal </a:t>
            </a:r>
            <a:r>
              <a:rPr lang="x-es-XL" sz="1100" b="1" i="0" u="none" baseline="0"/>
              <a:t>con base en sus aspiraciones profesionales</a:t>
            </a:r>
            <a:endParaRPr lang="x-es-XL" sz="1100" dirty="0"/>
          </a:p>
          <a:p>
            <a:pPr algn="l" rtl="0" eaLnBrk="0" fontAlgn="base" hangingPunct="0"/>
            <a:r>
              <a:rPr lang="x-es-XL" sz="1100" b="1" i="0" u="none" baseline="0"/>
              <a:t>Trae un beneficio mutuo</a:t>
            </a:r>
            <a:r>
              <a:rPr lang="x-es-XL" sz="1100" b="0" i="0" u="none" baseline="0"/>
              <a:t> para el instructor y el alumno</a:t>
            </a:r>
          </a:p>
          <a:p>
            <a:pPr algn="l" rtl="0" eaLnBrk="0" fontAlgn="base" hangingPunct="0"/>
            <a:r>
              <a:rPr lang="x-es-XL" sz="1100" b="0" i="0" u="none" baseline="0"/>
              <a:t>Construye </a:t>
            </a:r>
            <a:r>
              <a:rPr lang="x-es-XL" sz="1100" b="1" i="0" u="none" baseline="0"/>
              <a:t>una relación duradera</a:t>
            </a:r>
            <a:r>
              <a:rPr lang="x-es-XL" sz="1100" b="0" i="0" u="none" baseline="0"/>
              <a:t> que depende del desempeño de los participantes en las diferentes etapas de desarrollo profesional</a:t>
            </a:r>
          </a:p>
          <a:p>
            <a:endParaRPr lang="x-es-XL" dirty="0"/>
          </a:p>
        </p:txBody>
      </p:sp>
      <p:cxnSp>
        <p:nvCxnSpPr>
          <p:cNvPr id="6" name="Straight Connector 5">
            <a:extLst>
              <a:ext uri="{FF2B5EF4-FFF2-40B4-BE49-F238E27FC236}">
                <a16:creationId xmlns:a16="http://schemas.microsoft.com/office/drawing/2014/main" id="{3A1B2007-FFED-4B6C-9E05-23927DFD0158}"/>
              </a:ext>
            </a:extLst>
          </p:cNvPr>
          <p:cNvCxnSpPr/>
          <p:nvPr/>
        </p:nvCxnSpPr>
        <p:spPr>
          <a:xfrm>
            <a:off x="2449002" y="1080914"/>
            <a:ext cx="0" cy="3509366"/>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64F6BF13-77A2-4694-BDB7-E2013B4B45DC}"/>
              </a:ext>
            </a:extLst>
          </p:cNvPr>
          <p:cNvSpPr txBox="1">
            <a:spLocks/>
          </p:cNvSpPr>
          <p:nvPr/>
        </p:nvSpPr>
        <p:spPr>
          <a:xfrm>
            <a:off x="5787461" y="1107616"/>
            <a:ext cx="2821480" cy="3395662"/>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114300" indent="-114300" algn="l" defTabSz="6858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7488" indent="-90488" algn="l" defTabSz="68580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12738" indent="-88900" algn="l" defTabSz="68580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3225" indent="-76200" algn="l" defTabSz="68580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06413" indent="-84138" algn="l" defTabSz="685800" rtl="0" eaLnBrk="1" latinLnBrk="0" hangingPunct="1">
              <a:lnSpc>
                <a:spcPct val="90000"/>
              </a:lnSpc>
              <a:spcBef>
                <a:spcPts val="0"/>
              </a:spcBef>
              <a:spcAft>
                <a:spcPts val="600"/>
              </a:spcAft>
              <a:buClr>
                <a:schemeClr val="accent1"/>
              </a:buClr>
              <a:buFont typeface="Arial" panose="020B0604020202020204" pitchFamily="34" charset="0"/>
              <a:buChar char="•"/>
              <a:tabLst/>
              <a:defRPr sz="1050" b="0" i="0" kern="1200">
                <a:solidFill>
                  <a:schemeClr val="accent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0" eaLnBrk="0" fontAlgn="base" hangingPunct="0">
              <a:buNone/>
            </a:pPr>
            <a:endParaRPr lang="x-es-XL" sz="1100" b="1" dirty="0">
              <a:solidFill>
                <a:schemeClr val="bg1"/>
              </a:solidFill>
            </a:endParaRPr>
          </a:p>
          <a:p>
            <a:pPr marL="0" indent="0" algn="ctr" rtl="0" eaLnBrk="0" fontAlgn="base" hangingPunct="0">
              <a:buNone/>
            </a:pPr>
            <a:r>
              <a:rPr lang="x-es-XL" sz="1100" b="1" i="0" u="none" baseline="0">
                <a:solidFill>
                  <a:schemeClr val="bg1"/>
                </a:solidFill>
              </a:rPr>
              <a:t>Formación</a:t>
            </a:r>
          </a:p>
          <a:p>
            <a:pPr marL="0" indent="0" algn="l" rtl="0" eaLnBrk="0" fontAlgn="base" hangingPunct="0">
              <a:buNone/>
            </a:pPr>
            <a:endParaRPr lang="x-es-XL" sz="1100" dirty="0">
              <a:solidFill>
                <a:schemeClr val="bg1"/>
              </a:solidFill>
            </a:endParaRPr>
          </a:p>
          <a:p>
            <a:pPr algn="l" rtl="0" eaLnBrk="0" fontAlgn="base" hangingPunct="0"/>
            <a:r>
              <a:rPr lang="x-es-XL" sz="1100" b="0" i="0" u="none" baseline="0">
                <a:solidFill>
                  <a:schemeClr val="bg1"/>
                </a:solidFill>
              </a:rPr>
              <a:t>Evalúa y </a:t>
            </a:r>
            <a:r>
              <a:rPr lang="x-es-XL" sz="1100" b="1" i="0" u="none" baseline="0">
                <a:solidFill>
                  <a:schemeClr val="bg1"/>
                </a:solidFill>
              </a:rPr>
              <a:t>mejora el desempeño personal en un área en particular</a:t>
            </a:r>
            <a:endParaRPr lang="x-es-XL" sz="1100" dirty="0">
              <a:solidFill>
                <a:schemeClr val="bg1"/>
              </a:solidFill>
            </a:endParaRPr>
          </a:p>
          <a:p>
            <a:pPr algn="l" rtl="0" eaLnBrk="0" fontAlgn="base" hangingPunct="0"/>
            <a:r>
              <a:rPr lang="x-es-XL" sz="1100" b="0" i="0" u="none" baseline="0">
                <a:solidFill>
                  <a:schemeClr val="bg1"/>
                </a:solidFill>
              </a:rPr>
              <a:t>Se centra en temas establecidos con metas claras de </a:t>
            </a:r>
            <a:r>
              <a:rPr lang="x-es-XL" sz="1100" b="1" i="0" u="none" baseline="0">
                <a:solidFill>
                  <a:schemeClr val="bg1"/>
                </a:solidFill>
              </a:rPr>
              <a:t>desarrollo de habilidades y conductas específicas</a:t>
            </a:r>
            <a:endParaRPr lang="x-es-XL" sz="1100" dirty="0">
              <a:solidFill>
                <a:schemeClr val="bg1"/>
              </a:solidFill>
            </a:endParaRPr>
          </a:p>
          <a:p>
            <a:pPr algn="l" rtl="0" eaLnBrk="0" fontAlgn="base" hangingPunct="0"/>
            <a:r>
              <a:rPr lang="x-es-XL" sz="1100" b="1" i="0" u="none" baseline="0">
                <a:solidFill>
                  <a:schemeClr val="bg1"/>
                </a:solidFill>
              </a:rPr>
              <a:t>Beneficia mucho más a la persona que recibe la formación</a:t>
            </a:r>
            <a:endParaRPr lang="x-es-XL" sz="1100" dirty="0">
              <a:solidFill>
                <a:schemeClr val="bg1"/>
              </a:solidFill>
            </a:endParaRPr>
          </a:p>
          <a:p>
            <a:pPr algn="l" rtl="0" eaLnBrk="0" fontAlgn="base" hangingPunct="0"/>
            <a:r>
              <a:rPr lang="x-es-XL" sz="1100" b="0" i="0" u="none" baseline="0">
                <a:solidFill>
                  <a:schemeClr val="bg1"/>
                </a:solidFill>
              </a:rPr>
              <a:t>Hay una </a:t>
            </a:r>
            <a:r>
              <a:rPr lang="x-es-XL" sz="1100" b="1" i="0" u="none" baseline="0">
                <a:solidFill>
                  <a:schemeClr val="bg1"/>
                </a:solidFill>
              </a:rPr>
              <a:t>relación definida por plazos</a:t>
            </a:r>
            <a:r>
              <a:rPr lang="x-es-XL" sz="1100" b="0" i="0" u="none" baseline="0">
                <a:solidFill>
                  <a:schemeClr val="bg1"/>
                </a:solidFill>
              </a:rPr>
              <a:t> para cumplir con metas y objetivos específicos</a:t>
            </a:r>
          </a:p>
          <a:p>
            <a:endParaRPr lang="x-es-XL" dirty="0">
              <a:solidFill>
                <a:schemeClr val="bg1"/>
              </a:solidFill>
            </a:endParaRPr>
          </a:p>
        </p:txBody>
      </p:sp>
      <p:sp>
        <p:nvSpPr>
          <p:cNvPr id="8" name="Text Box 12">
            <a:extLst>
              <a:ext uri="{FF2B5EF4-FFF2-40B4-BE49-F238E27FC236}">
                <a16:creationId xmlns:a16="http://schemas.microsoft.com/office/drawing/2014/main" id="{EF58569A-02C4-4C6D-B339-CBDAB50DC31A}"/>
              </a:ext>
            </a:extLst>
          </p:cNvPr>
          <p:cNvSpPr txBox="1">
            <a:spLocks noChangeArrowheads="1"/>
          </p:cNvSpPr>
          <p:nvPr/>
        </p:nvSpPr>
        <p:spPr bwMode="auto">
          <a:xfrm>
            <a:off x="2707052" y="4590280"/>
            <a:ext cx="5989951"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0"/>
              </a:spcBef>
            </a:pPr>
            <a:r>
              <a:rPr lang="x-es-XL" sz="500" b="0" i="0" u="none" baseline="30000">
                <a:latin typeface="Calibri" panose="020F0502020204030204" pitchFamily="34" charset="0"/>
              </a:rPr>
              <a:t>1</a:t>
            </a:r>
            <a:r>
              <a:rPr lang="x-es-XL" sz="500" b="0" i="0" u="none" baseline="0">
                <a:latin typeface="Calibri" panose="020F0502020204030204" pitchFamily="34" charset="0"/>
              </a:rPr>
              <a:t> CLC Human Resources, </a:t>
            </a:r>
            <a:r>
              <a:rPr lang="x-es-XL" sz="500" b="0" i="1" u="none" baseline="0">
                <a:latin typeface="Calibri" panose="020F0502020204030204" pitchFamily="34" charset="0"/>
              </a:rPr>
              <a:t>Mentoring Programs</a:t>
            </a:r>
            <a:r>
              <a:rPr lang="x-es-XL" sz="500" b="0" i="0" u="none" baseline="0">
                <a:latin typeface="Calibri" panose="020F0502020204030204" pitchFamily="34" charset="0"/>
              </a:rPr>
              <a:t>, Arlington, VA:  Corporate Executive Board, 2009, p. 3.</a:t>
            </a:r>
          </a:p>
        </p:txBody>
      </p:sp>
    </p:spTree>
    <p:extLst>
      <p:ext uri="{BB962C8B-B14F-4D97-AF65-F5344CB8AC3E}">
        <p14:creationId xmlns:p14="http://schemas.microsoft.com/office/powerpoint/2010/main" val="403521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pPr algn="l" rtl="0"/>
            <a:r>
              <a:rPr lang="x-es-XL" b="1" i="0" u="none" baseline="0"/>
              <a:t>El papel del alumno</a:t>
            </a:r>
            <a:endParaRPr lang="x-es-XL" b="0" dirty="0">
              <a:solidFill>
                <a:schemeClr val="bg1">
                  <a:lumMod val="50000"/>
                </a:schemeClr>
              </a:solidFill>
            </a:endParaRP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p:txBody>
          <a:bodyPr/>
          <a:lstStyle/>
          <a:p>
            <a:pPr algn="r" rtl="0"/>
            <a:fld id="{90F9BDA0-AF0E-4BA8-B742-3B9C92A3E6FE}" type="slidenum">
              <a:rPr/>
              <a:pPr/>
              <a:t>8</a:t>
            </a:fld>
            <a:endParaRPr lang="x-es-XL"/>
          </a:p>
        </p:txBody>
      </p:sp>
      <p:sp>
        <p:nvSpPr>
          <p:cNvPr id="4" name="Content Placeholder 3">
            <a:extLst>
              <a:ext uri="{FF2B5EF4-FFF2-40B4-BE49-F238E27FC236}">
                <a16:creationId xmlns:a16="http://schemas.microsoft.com/office/drawing/2014/main" id="{0014D97D-0BD5-6447-AC59-390EC2EC77C8}"/>
              </a:ext>
            </a:extLst>
          </p:cNvPr>
          <p:cNvSpPr>
            <a:spLocks noGrp="1"/>
          </p:cNvSpPr>
          <p:nvPr>
            <p:ph type="body" sz="quarter" idx="13"/>
          </p:nvPr>
        </p:nvSpPr>
        <p:spPr>
          <a:xfrm>
            <a:off x="374903" y="1384887"/>
            <a:ext cx="1657865" cy="3395662"/>
          </a:xfrm>
        </p:spPr>
        <p:txBody>
          <a:bodyPr/>
          <a:lstStyle/>
          <a:p>
            <a:pPr marL="0" indent="0" algn="l" rtl="0">
              <a:lnSpc>
                <a:spcPct val="120000"/>
              </a:lnSpc>
              <a:spcBef>
                <a:spcPct val="50000"/>
              </a:spcBef>
              <a:buNone/>
            </a:pPr>
            <a:r>
              <a:rPr lang="x-es-XL" sz="800" b="0" i="0" u="none" baseline="0" dirty="0">
                <a:latin typeface="Arial" panose="020B0604020202020204" pitchFamily="34" charset="0"/>
              </a:rPr>
              <a:t>Es esencial dedicar tiempo al principio de la relación para aclarar lo que cada parte espera dar y recibir de manera razonable.  El diálogo, la negociación y el acuerdo de las expectativas es de gran beneficio para los partícipes.  Debe ser un aprendiz activo en esta relación, pero también participar de manera activa en el desarrollo de su instructor.  Debe estar abierto a compartir sus metas, aciertos y fracasos profesionales, y a recibir comentarios y consejos, como se muestra a continuación:</a:t>
            </a:r>
          </a:p>
          <a:p>
            <a:endParaRPr lang="x-es-XL" sz="900" dirty="0"/>
          </a:p>
        </p:txBody>
      </p:sp>
      <p:cxnSp>
        <p:nvCxnSpPr>
          <p:cNvPr id="7" name="Straight Connector 6">
            <a:extLst>
              <a:ext uri="{FF2B5EF4-FFF2-40B4-BE49-F238E27FC236}">
                <a16:creationId xmlns:a16="http://schemas.microsoft.com/office/drawing/2014/main" id="{0141F1AF-C847-45F6-9299-210433C873BD}"/>
              </a:ext>
            </a:extLst>
          </p:cNvPr>
          <p:cNvCxnSpPr>
            <a:cxnSpLocks/>
          </p:cNvCxnSpPr>
          <p:nvPr/>
        </p:nvCxnSpPr>
        <p:spPr>
          <a:xfrm>
            <a:off x="2152542" y="1055825"/>
            <a:ext cx="0" cy="3509366"/>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Box 12">
            <a:extLst>
              <a:ext uri="{FF2B5EF4-FFF2-40B4-BE49-F238E27FC236}">
                <a16:creationId xmlns:a16="http://schemas.microsoft.com/office/drawing/2014/main" id="{ECB914FD-8F1F-4BFA-936A-CB2FF70AD358}"/>
              </a:ext>
            </a:extLst>
          </p:cNvPr>
          <p:cNvSpPr txBox="1">
            <a:spLocks noChangeArrowheads="1"/>
          </p:cNvSpPr>
          <p:nvPr/>
        </p:nvSpPr>
        <p:spPr bwMode="auto">
          <a:xfrm>
            <a:off x="2244283" y="4681728"/>
            <a:ext cx="45833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0"/>
              </a:spcBef>
            </a:pPr>
            <a:r>
              <a:rPr lang="x-es-XL" sz="500" b="0" i="0" u="none" baseline="30000" dirty="0">
                <a:cs typeface="Arial" panose="020B0604020202020204" pitchFamily="34" charset="0"/>
              </a:rPr>
              <a:t>1</a:t>
            </a:r>
            <a:r>
              <a:rPr lang="x-es-XL" sz="500" b="0" i="0" u="none" baseline="0" dirty="0">
                <a:cs typeface="Arial" panose="020B0604020202020204" pitchFamily="34" charset="0"/>
              </a:rPr>
              <a:t> CLC Human Resources, </a:t>
            </a:r>
            <a:r>
              <a:rPr lang="x-es-XL" sz="500" b="0" i="1" u="none" baseline="0" dirty="0">
                <a:cs typeface="Arial" panose="020B0604020202020204" pitchFamily="34" charset="0"/>
              </a:rPr>
              <a:t>Mentoring Implementation Toolkit</a:t>
            </a:r>
            <a:r>
              <a:rPr lang="x-es-XL" sz="500" b="0" i="0" u="none" baseline="0" dirty="0">
                <a:cs typeface="Arial" panose="020B0604020202020204" pitchFamily="34" charset="0"/>
              </a:rPr>
              <a:t>, Arlington, VA:  Corporate Executive Board, 2008, p. 6.</a:t>
            </a:r>
          </a:p>
          <a:p>
            <a:pPr algn="l" rtl="0" eaLnBrk="1" hangingPunct="1">
              <a:spcBef>
                <a:spcPct val="0"/>
              </a:spcBef>
            </a:pPr>
            <a:r>
              <a:rPr lang="x-es-XL" sz="500" b="0" i="0" u="none" baseline="30000" dirty="0">
                <a:cs typeface="Arial" panose="020B0604020202020204" pitchFamily="34" charset="0"/>
              </a:rPr>
              <a:t>2 </a:t>
            </a:r>
            <a:r>
              <a:rPr lang="x-es-XL" sz="500" b="0" i="0" u="none" baseline="0" dirty="0">
                <a:cs typeface="Arial" panose="020B0604020202020204" pitchFamily="34" charset="0"/>
              </a:rPr>
              <a:t>CLC Human Resources, </a:t>
            </a:r>
            <a:r>
              <a:rPr lang="x-es-XL" sz="500" b="0" i="1" u="none" baseline="0" dirty="0">
                <a:cs typeface="Arial" panose="020B0604020202020204" pitchFamily="34" charset="0"/>
              </a:rPr>
              <a:t>Mentoring Programs</a:t>
            </a:r>
            <a:r>
              <a:rPr lang="x-es-XL" sz="500" b="0" i="0" u="none" baseline="0" dirty="0">
                <a:cs typeface="Arial" panose="020B0604020202020204" pitchFamily="34" charset="0"/>
              </a:rPr>
              <a:t>, Arlington, VA:  Corporate Executive Board, 2009, p. 9.</a:t>
            </a:r>
          </a:p>
        </p:txBody>
      </p:sp>
      <p:sp>
        <p:nvSpPr>
          <p:cNvPr id="13" name="Text Box 267">
            <a:extLst>
              <a:ext uri="{FF2B5EF4-FFF2-40B4-BE49-F238E27FC236}">
                <a16:creationId xmlns:a16="http://schemas.microsoft.com/office/drawing/2014/main" id="{1B827FFF-F5AA-4854-A055-DB65B4BD624F}"/>
              </a:ext>
            </a:extLst>
          </p:cNvPr>
          <p:cNvSpPr txBox="1">
            <a:spLocks noChangeArrowheads="1"/>
          </p:cNvSpPr>
          <p:nvPr/>
        </p:nvSpPr>
        <p:spPr bwMode="auto">
          <a:xfrm>
            <a:off x="3329053" y="1071960"/>
            <a:ext cx="36584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87204" tIns="0" rIns="205146"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r>
              <a:rPr lang="x-es-XL" sz="1100" b="1" i="0" u="none" baseline="0">
                <a:solidFill>
                  <a:schemeClr val="bg1">
                    <a:lumMod val="50000"/>
                  </a:schemeClr>
                </a:solidFill>
                <a:cs typeface="Arial" panose="020B0604020202020204" pitchFamily="34" charset="0"/>
              </a:rPr>
              <a:t>Conductas efectivas de los alumnos</a:t>
            </a:r>
            <a:r>
              <a:rPr lang="x-es-XL" sz="1100" b="0" i="0" u="none" baseline="30000">
                <a:solidFill>
                  <a:schemeClr val="bg1">
                    <a:lumMod val="50000"/>
                  </a:schemeClr>
                </a:solidFill>
                <a:cs typeface="Arial" panose="020B0604020202020204" pitchFamily="34" charset="0"/>
              </a:rPr>
              <a:t>1,2</a:t>
            </a:r>
          </a:p>
        </p:txBody>
      </p:sp>
      <p:sp>
        <p:nvSpPr>
          <p:cNvPr id="14" name="Text Box 81">
            <a:extLst>
              <a:ext uri="{FF2B5EF4-FFF2-40B4-BE49-F238E27FC236}">
                <a16:creationId xmlns:a16="http://schemas.microsoft.com/office/drawing/2014/main" id="{77EBD503-293D-4B9A-BAD9-125127C84CED}"/>
              </a:ext>
            </a:extLst>
          </p:cNvPr>
          <p:cNvSpPr txBox="1">
            <a:spLocks noChangeArrowheads="1"/>
          </p:cNvSpPr>
          <p:nvPr/>
        </p:nvSpPr>
        <p:spPr bwMode="auto">
          <a:xfrm>
            <a:off x="2308881" y="1304511"/>
            <a:ext cx="2076463" cy="192502"/>
          </a:xfrm>
          <a:prstGeom prst="rect">
            <a:avLst/>
          </a:prstGeom>
          <a:solidFill>
            <a:schemeClr val="accent1"/>
          </a:solidFill>
          <a:ln>
            <a:noFill/>
          </a:ln>
        </p:spPr>
        <p:txBody>
          <a:bodyPr tIns="0" bIns="0" anchor="ctr"/>
          <a:lstStyle>
            <a:lvl1pPr marL="119063" indent="-119063"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rtl="0" eaLnBrk="1" hangingPunct="1"/>
            <a:r>
              <a:rPr lang="x-es-XL" sz="800" b="1" i="0" u="none" baseline="0">
                <a:solidFill>
                  <a:schemeClr val="bg1"/>
                </a:solidFill>
                <a:cs typeface="Arial" panose="020B0604020202020204" pitchFamily="34" charset="0"/>
              </a:rPr>
              <a:t>Expectativas básicas de desempeño</a:t>
            </a:r>
          </a:p>
        </p:txBody>
      </p:sp>
      <p:sp>
        <p:nvSpPr>
          <p:cNvPr id="15" name="Text Box 82">
            <a:extLst>
              <a:ext uri="{FF2B5EF4-FFF2-40B4-BE49-F238E27FC236}">
                <a16:creationId xmlns:a16="http://schemas.microsoft.com/office/drawing/2014/main" id="{38811DA4-4BA1-436C-8C78-492AF75911D7}"/>
              </a:ext>
            </a:extLst>
          </p:cNvPr>
          <p:cNvSpPr txBox="1">
            <a:spLocks noChangeArrowheads="1"/>
          </p:cNvSpPr>
          <p:nvPr/>
        </p:nvSpPr>
        <p:spPr bwMode="auto">
          <a:xfrm>
            <a:off x="2308802" y="1514061"/>
            <a:ext cx="2075236" cy="2904710"/>
          </a:xfrm>
          <a:prstGeom prst="rect">
            <a:avLst/>
          </a:prstGeom>
          <a:noFill/>
          <a:ln>
            <a:solidFill>
              <a:srgbClr val="002060"/>
            </a:solidFill>
          </a:ln>
        </p:spPr>
        <p:txBody>
          <a:bodyPr tIns="91440" bIns="91440"/>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buFont typeface="Wingdings" panose="05000000000000000000" pitchFamily="2" charset="2"/>
              <a:buChar char="ü"/>
            </a:pPr>
            <a:r>
              <a:rPr lang="x-es-XL" sz="800" b="0" i="0" u="none" baseline="0" dirty="0">
                <a:cs typeface="Arial" panose="020B0604020202020204" pitchFamily="34" charset="0"/>
              </a:rPr>
              <a:t>Estar abierto a hablar de los errores y los aciertos</a:t>
            </a:r>
          </a:p>
          <a:p>
            <a:pPr algn="l" rtl="0" eaLnBrk="1" hangingPunct="1">
              <a:buFont typeface="Wingdings" panose="05000000000000000000" pitchFamily="2" charset="2"/>
              <a:buChar char="ü"/>
            </a:pPr>
            <a:r>
              <a:rPr lang="x-es-XL" sz="800" b="0" i="0" u="none" baseline="0" dirty="0">
                <a:cs typeface="Arial" panose="020B0604020202020204" pitchFamily="34" charset="0"/>
              </a:rPr>
              <a:t>Demostrar un interés real en recibir la ayuda del instructor</a:t>
            </a:r>
          </a:p>
          <a:p>
            <a:pPr algn="l" rtl="0" eaLnBrk="1" hangingPunct="1">
              <a:buFont typeface="Wingdings" panose="05000000000000000000" pitchFamily="2" charset="2"/>
              <a:buChar char="ü"/>
            </a:pPr>
            <a:r>
              <a:rPr lang="x-es-XL" sz="800" b="0" i="0" u="none" baseline="0" dirty="0">
                <a:cs typeface="Arial" panose="020B0604020202020204" pitchFamily="34" charset="0"/>
              </a:rPr>
              <a:t>Demostrar la puesta en práctica de los aprendizajes adquiridos en la relación</a:t>
            </a:r>
          </a:p>
          <a:p>
            <a:pPr algn="l" rtl="0" eaLnBrk="1" hangingPunct="1">
              <a:buFont typeface="Wingdings" panose="05000000000000000000" pitchFamily="2" charset="2"/>
              <a:buChar char="ü"/>
            </a:pPr>
            <a:r>
              <a:rPr lang="x-es-XL" sz="800" b="0" i="0" u="none" baseline="0" dirty="0">
                <a:cs typeface="Arial" panose="020B0604020202020204" pitchFamily="34" charset="0"/>
              </a:rPr>
              <a:t>Mostrar el deseo de mejorar en un área determinada o aprender una nueva habilidad</a:t>
            </a:r>
          </a:p>
          <a:p>
            <a:pPr algn="l" rtl="0" eaLnBrk="1" hangingPunct="1">
              <a:buFont typeface="Wingdings" panose="05000000000000000000" pitchFamily="2" charset="2"/>
              <a:buChar char="ü"/>
            </a:pPr>
            <a:r>
              <a:rPr lang="x-es-XL" sz="800" b="0" i="0" u="none" baseline="0" dirty="0">
                <a:cs typeface="Arial" panose="020B0604020202020204" pitchFamily="34" charset="0"/>
              </a:rPr>
              <a:t>Identificar metas de desarrollo profesional, así como prioridades e intereses</a:t>
            </a:r>
          </a:p>
          <a:p>
            <a:pPr algn="l" rtl="0" eaLnBrk="1" hangingPunct="1">
              <a:buFont typeface="Wingdings" panose="05000000000000000000" pitchFamily="2" charset="2"/>
              <a:buChar char="ü"/>
            </a:pPr>
            <a:r>
              <a:rPr lang="x-es-XL" sz="800" b="0" i="0" u="none" baseline="0" dirty="0">
                <a:cs typeface="Arial" panose="020B0604020202020204" pitchFamily="34" charset="0"/>
              </a:rPr>
              <a:t>Escuchar de manera atenta</a:t>
            </a:r>
          </a:p>
          <a:p>
            <a:pPr algn="l" rtl="0" eaLnBrk="1" hangingPunct="1">
              <a:buFont typeface="Wingdings" panose="05000000000000000000" pitchFamily="2" charset="2"/>
              <a:buChar char="ü"/>
            </a:pPr>
            <a:r>
              <a:rPr lang="x-es-XL" sz="800" b="0" i="0" u="none" baseline="0" dirty="0">
                <a:cs typeface="Arial" panose="020B0604020202020204" pitchFamily="34" charset="0"/>
              </a:rPr>
              <a:t>Comunicar comentarios honestos al instructor</a:t>
            </a:r>
          </a:p>
          <a:p>
            <a:pPr algn="l" rtl="0" eaLnBrk="1" hangingPunct="1">
              <a:buFont typeface="Wingdings" panose="05000000000000000000" pitchFamily="2" charset="2"/>
              <a:buChar char="ü"/>
            </a:pPr>
            <a:r>
              <a:rPr lang="x-es-XL" sz="800" b="0" i="0" u="none" baseline="0" dirty="0">
                <a:cs typeface="Arial" panose="020B0604020202020204" pitchFamily="34" charset="0"/>
              </a:rPr>
              <a:t>Buscar formas de alcanzar los objetivos y aportar ideas para resolver problemas concretos</a:t>
            </a:r>
          </a:p>
        </p:txBody>
      </p:sp>
      <p:sp>
        <p:nvSpPr>
          <p:cNvPr id="16" name="Text Box 85">
            <a:extLst>
              <a:ext uri="{FF2B5EF4-FFF2-40B4-BE49-F238E27FC236}">
                <a16:creationId xmlns:a16="http://schemas.microsoft.com/office/drawing/2014/main" id="{B82B1B4F-A120-43BA-9E9D-3393EC7F02F0}"/>
              </a:ext>
            </a:extLst>
          </p:cNvPr>
          <p:cNvSpPr txBox="1">
            <a:spLocks noChangeArrowheads="1"/>
          </p:cNvSpPr>
          <p:nvPr/>
        </p:nvSpPr>
        <p:spPr bwMode="auto">
          <a:xfrm>
            <a:off x="4504764" y="1298161"/>
            <a:ext cx="1993232" cy="192502"/>
          </a:xfrm>
          <a:prstGeom prst="rect">
            <a:avLst/>
          </a:prstGeom>
          <a:solidFill>
            <a:schemeClr val="accent1"/>
          </a:solidFill>
          <a:ln>
            <a:noFill/>
          </a:ln>
        </p:spPr>
        <p:txBody>
          <a:bodyPr tIns="0" bIns="0" anchor="ctr"/>
          <a:lstStyle>
            <a:lvl1pPr marL="119063" indent="-119063"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rtl="0" eaLnBrk="1" hangingPunct="1"/>
            <a:r>
              <a:rPr lang="x-es-XL" sz="800" b="1" i="0" u="none" baseline="0">
                <a:solidFill>
                  <a:schemeClr val="bg1"/>
                </a:solidFill>
                <a:cs typeface="Arial" panose="020B0604020202020204" pitchFamily="34" charset="0"/>
              </a:rPr>
              <a:t>Compromisos frente al tiempo</a:t>
            </a:r>
          </a:p>
        </p:txBody>
      </p:sp>
      <p:sp>
        <p:nvSpPr>
          <p:cNvPr id="17" name="Text Box 86">
            <a:extLst>
              <a:ext uri="{FF2B5EF4-FFF2-40B4-BE49-F238E27FC236}">
                <a16:creationId xmlns:a16="http://schemas.microsoft.com/office/drawing/2014/main" id="{BF6A5A55-8690-4C92-9315-A163C1506ABC}"/>
              </a:ext>
            </a:extLst>
          </p:cNvPr>
          <p:cNvSpPr txBox="1">
            <a:spLocks noChangeArrowheads="1"/>
          </p:cNvSpPr>
          <p:nvPr/>
        </p:nvSpPr>
        <p:spPr bwMode="auto">
          <a:xfrm>
            <a:off x="4504764" y="1507710"/>
            <a:ext cx="1991925" cy="2918242"/>
          </a:xfrm>
          <a:prstGeom prst="rect">
            <a:avLst/>
          </a:prstGeom>
          <a:noFill/>
          <a:ln>
            <a:solidFill>
              <a:srgbClr val="002060"/>
            </a:solidFill>
          </a:ln>
        </p:spPr>
        <p:txBody>
          <a:bodyPr tIns="91440" bIns="91440"/>
          <a:lstStyle>
            <a:defPPr>
              <a:defRPr lang="x-es-XL"/>
            </a:defPPr>
            <a:lvl1pPr marL="228600" indent="-228600">
              <a:spcBef>
                <a:spcPct val="50000"/>
              </a:spcBef>
              <a:buFont typeface="Wingdings" panose="05000000000000000000" pitchFamily="2" charset="2"/>
              <a:buChar char="ü"/>
              <a:defRPr sz="800">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50000"/>
              </a:spcBef>
              <a:defRPr sz="1000">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9pPr>
          </a:lstStyle>
          <a:p>
            <a:pPr algn="l" rtl="0"/>
            <a:r>
              <a:rPr lang="x-es-XL" b="0" i="0" u="none" baseline="0"/>
              <a:t>Encargarse de programar las reuniones con el instructor</a:t>
            </a:r>
          </a:p>
          <a:p>
            <a:pPr algn="l" rtl="0"/>
            <a:r>
              <a:rPr lang="x-es-XL" b="0" i="0" u="none" baseline="0"/>
              <a:t>Respetar el tiempo y el horario del instructor</a:t>
            </a:r>
          </a:p>
          <a:p>
            <a:pPr algn="l" rtl="0"/>
            <a:r>
              <a:rPr lang="x-es-XL" b="0" i="0" u="none" baseline="0"/>
              <a:t>Dedicar el tiempo y la energía necesarios</a:t>
            </a:r>
          </a:p>
          <a:p>
            <a:pPr algn="l" rtl="0"/>
            <a:r>
              <a:rPr lang="x-es-XL" b="0" i="0" u="none" baseline="0"/>
              <a:t>Hacer el trabajo previo necesario para las conversaciones de instrucción</a:t>
            </a:r>
          </a:p>
          <a:p>
            <a:pPr algn="l" rtl="0"/>
            <a:r>
              <a:rPr lang="x-es-XL" b="0" i="0" u="none" baseline="0"/>
              <a:t>Hacer seguimiento a las medidas identificadas durante las conversaciones sobre desarrollo</a:t>
            </a:r>
          </a:p>
          <a:p>
            <a:pPr algn="l" rtl="0"/>
            <a:r>
              <a:rPr lang="x-es-XL" b="0" i="0" u="none" baseline="0"/>
              <a:t>Mantener una comunicación informal regular con el instructor</a:t>
            </a:r>
          </a:p>
        </p:txBody>
      </p:sp>
      <p:sp>
        <p:nvSpPr>
          <p:cNvPr id="18" name="Text Box 88">
            <a:extLst>
              <a:ext uri="{FF2B5EF4-FFF2-40B4-BE49-F238E27FC236}">
                <a16:creationId xmlns:a16="http://schemas.microsoft.com/office/drawing/2014/main" id="{9D73E0C5-2A20-4D4E-93FC-FF7B09F508BB}"/>
              </a:ext>
            </a:extLst>
          </p:cNvPr>
          <p:cNvSpPr txBox="1">
            <a:spLocks noChangeArrowheads="1"/>
          </p:cNvSpPr>
          <p:nvPr/>
        </p:nvSpPr>
        <p:spPr bwMode="auto">
          <a:xfrm>
            <a:off x="6616109" y="1288636"/>
            <a:ext cx="1906196" cy="192502"/>
          </a:xfrm>
          <a:prstGeom prst="rect">
            <a:avLst/>
          </a:prstGeom>
          <a:solidFill>
            <a:schemeClr val="accent1"/>
          </a:solidFill>
          <a:ln>
            <a:noFill/>
          </a:ln>
        </p:spPr>
        <p:txBody>
          <a:bodyPr tIns="0" bIns="0" anchor="ctr"/>
          <a:lstStyle>
            <a:lvl1pPr marL="119063" indent="-119063"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rtl="0" eaLnBrk="1" hangingPunct="1"/>
            <a:r>
              <a:rPr lang="x-es-XL" sz="800" b="1" i="0" u="none" baseline="0">
                <a:solidFill>
                  <a:schemeClr val="bg1"/>
                </a:solidFill>
                <a:cs typeface="Arial" panose="020B0604020202020204" pitchFamily="34" charset="0"/>
              </a:rPr>
              <a:t>Comportamiento en la instrucción</a:t>
            </a:r>
          </a:p>
        </p:txBody>
      </p:sp>
      <p:sp>
        <p:nvSpPr>
          <p:cNvPr id="19" name="Text Box 89">
            <a:extLst>
              <a:ext uri="{FF2B5EF4-FFF2-40B4-BE49-F238E27FC236}">
                <a16:creationId xmlns:a16="http://schemas.microsoft.com/office/drawing/2014/main" id="{DAEFA0B6-0903-4AEA-8ABB-B204CEA7AE80}"/>
              </a:ext>
            </a:extLst>
          </p:cNvPr>
          <p:cNvSpPr txBox="1">
            <a:spLocks noChangeArrowheads="1"/>
          </p:cNvSpPr>
          <p:nvPr/>
        </p:nvSpPr>
        <p:spPr bwMode="auto">
          <a:xfrm>
            <a:off x="6616109" y="1498187"/>
            <a:ext cx="1904890" cy="2934780"/>
          </a:xfrm>
          <a:prstGeom prst="rect">
            <a:avLst/>
          </a:prstGeom>
          <a:noFill/>
          <a:ln>
            <a:solidFill>
              <a:srgbClr val="002060"/>
            </a:solidFill>
          </a:ln>
        </p:spPr>
        <p:txBody>
          <a:bodyPr tIns="91440" bIns="91440"/>
          <a:lstStyle>
            <a:defPPr>
              <a:defRPr lang="x-es-XL"/>
            </a:defPPr>
            <a:lvl1pPr marL="228600" indent="-228600">
              <a:spcBef>
                <a:spcPct val="50000"/>
              </a:spcBef>
              <a:buFont typeface="Wingdings" panose="05000000000000000000" pitchFamily="2" charset="2"/>
              <a:buChar char="ü"/>
              <a:defRPr sz="800">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50000"/>
              </a:spcBef>
              <a:defRPr sz="1000">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9pPr>
          </a:lstStyle>
          <a:p>
            <a:pPr algn="l" rtl="0"/>
            <a:r>
              <a:rPr lang="x-es-XL" b="0" i="0" u="none" baseline="0"/>
              <a:t>Asistir a las reuniones y eventos de la instrucción personalizada</a:t>
            </a:r>
          </a:p>
          <a:p>
            <a:pPr algn="l" rtl="0"/>
            <a:r>
              <a:rPr lang="x-es-XL" b="0" i="0" u="none" baseline="0"/>
              <a:t>Cuidar la privacidad y la confidencialidad de las conversaciones sobre desarrollo</a:t>
            </a:r>
          </a:p>
          <a:p>
            <a:pPr algn="l" rtl="0"/>
            <a:r>
              <a:rPr lang="x-es-XL" b="0" i="0" u="none" baseline="0"/>
              <a:t>Aportar información para evaluar y mejorar el programa de instrucción</a:t>
            </a:r>
          </a:p>
          <a:p>
            <a:pPr algn="l" rtl="0"/>
            <a:r>
              <a:rPr lang="x-es-XL" b="0" i="0" u="none" baseline="0"/>
              <a:t>Hacer uso de los recursos de la organización </a:t>
            </a:r>
          </a:p>
          <a:p>
            <a:pPr algn="l" rtl="0"/>
            <a:r>
              <a:rPr lang="x-es-XL" b="0" i="0" u="none" baseline="0"/>
              <a:t>Hacer seguimiento al desarrollo y al avance profesional</a:t>
            </a:r>
          </a:p>
        </p:txBody>
      </p:sp>
    </p:spTree>
    <p:extLst>
      <p:ext uri="{BB962C8B-B14F-4D97-AF65-F5344CB8AC3E}">
        <p14:creationId xmlns:p14="http://schemas.microsoft.com/office/powerpoint/2010/main" val="283435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pPr algn="l" rtl="0"/>
            <a:r>
              <a:rPr lang="x-es-XL" b="1" i="0" u="none" baseline="0" dirty="0"/>
              <a:t>El papel del instructor</a:t>
            </a:r>
            <a:endParaRPr lang="x-es-XL" b="0" dirty="0">
              <a:solidFill>
                <a:schemeClr val="bg1">
                  <a:lumMod val="50000"/>
                </a:schemeClr>
              </a:solidFill>
            </a:endParaRP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a:xfrm>
            <a:off x="8608941" y="4752876"/>
            <a:ext cx="352985" cy="280797"/>
          </a:xfrm>
        </p:spPr>
        <p:txBody>
          <a:bodyPr/>
          <a:lstStyle/>
          <a:p>
            <a:pPr algn="r" rtl="0"/>
            <a:fld id="{90F9BDA0-AF0E-4BA8-B742-3B9C92A3E6FE}" type="slidenum">
              <a:rPr/>
              <a:pPr/>
              <a:t>9</a:t>
            </a:fld>
            <a:endParaRPr lang="x-es-XL" dirty="0"/>
          </a:p>
        </p:txBody>
      </p:sp>
      <p:graphicFrame>
        <p:nvGraphicFramePr>
          <p:cNvPr id="6" name="Group 73">
            <a:extLst>
              <a:ext uri="{FF2B5EF4-FFF2-40B4-BE49-F238E27FC236}">
                <a16:creationId xmlns:a16="http://schemas.microsoft.com/office/drawing/2014/main" id="{DA47FA77-0F84-4B43-A691-066896D37999}"/>
              </a:ext>
            </a:extLst>
          </p:cNvPr>
          <p:cNvGraphicFramePr>
            <a:graphicFrameLocks noGrp="1"/>
          </p:cNvGraphicFramePr>
          <p:nvPr>
            <p:extLst>
              <p:ext uri="{D42A27DB-BD31-4B8C-83A1-F6EECF244321}">
                <p14:modId xmlns:p14="http://schemas.microsoft.com/office/powerpoint/2010/main" val="3193507406"/>
              </p:ext>
            </p:extLst>
          </p:nvPr>
        </p:nvGraphicFramePr>
        <p:xfrm>
          <a:off x="286841" y="863023"/>
          <a:ext cx="8601978" cy="3681544"/>
        </p:xfrm>
        <a:graphic>
          <a:graphicData uri="http://schemas.openxmlformats.org/drawingml/2006/table">
            <a:tbl>
              <a:tblPr>
                <a:tableStyleId>{69012ECD-51FC-41F1-AA8D-1B2483CD663E}</a:tableStyleId>
              </a:tblPr>
              <a:tblGrid>
                <a:gridCol w="903330">
                  <a:extLst>
                    <a:ext uri="{9D8B030D-6E8A-4147-A177-3AD203B41FA5}">
                      <a16:colId xmlns:a16="http://schemas.microsoft.com/office/drawing/2014/main" val="20000"/>
                    </a:ext>
                  </a:extLst>
                </a:gridCol>
                <a:gridCol w="3941810">
                  <a:extLst>
                    <a:ext uri="{9D8B030D-6E8A-4147-A177-3AD203B41FA5}">
                      <a16:colId xmlns:a16="http://schemas.microsoft.com/office/drawing/2014/main" val="20001"/>
                    </a:ext>
                  </a:extLst>
                </a:gridCol>
                <a:gridCol w="3756838">
                  <a:extLst>
                    <a:ext uri="{9D8B030D-6E8A-4147-A177-3AD203B41FA5}">
                      <a16:colId xmlns:a16="http://schemas.microsoft.com/office/drawing/2014/main" val="20002"/>
                    </a:ext>
                  </a:extLst>
                </a:gridCol>
              </a:tblGrid>
              <a:tr h="1959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x-es-XL" sz="1000" b="1" i="0" u="none" strike="noStrike" cap="none" normalizeH="0" baseline="0">
                          <a:ln>
                            <a:noFill/>
                          </a:ln>
                          <a:solidFill>
                            <a:schemeClr val="bg1"/>
                          </a:solidFill>
                          <a:effectLst/>
                        </a:rPr>
                        <a:t>Funciones principales</a:t>
                      </a:r>
                      <a:endParaRPr kumimoji="0" lang="x-es-XL" sz="1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x-es-XL" sz="1000" b="1" i="0" u="none" strike="noStrike" cap="none" normalizeH="0" baseline="0" dirty="0">
                          <a:ln>
                            <a:noFill/>
                          </a:ln>
                          <a:solidFill>
                            <a:schemeClr val="bg1"/>
                          </a:solidFill>
                          <a:effectLst/>
                        </a:rPr>
                        <a:t>Conductas efectivas</a:t>
                      </a:r>
                      <a:endParaRPr kumimoji="0" lang="x-es-XL" sz="1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x-es-XL" sz="1000" b="1" i="0" u="none" strike="noStrike" cap="none" normalizeH="0" baseline="0">
                          <a:ln>
                            <a:noFill/>
                          </a:ln>
                          <a:solidFill>
                            <a:schemeClr val="bg1"/>
                          </a:solidFill>
                          <a:effectLst/>
                        </a:rPr>
                        <a:t>Conductas inefectivas</a:t>
                      </a:r>
                      <a:endParaRPr kumimoji="0" lang="x-es-XL" sz="1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4201">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x-es-XL" sz="850" b="1" i="0" u="none" strike="noStrike" cap="none" normalizeH="0" baseline="0" dirty="0">
                          <a:ln>
                            <a:noFill/>
                          </a:ln>
                          <a:effectLst/>
                        </a:rPr>
                        <a:t>Asesor</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dirty="0">
                          <a:ln>
                            <a:noFill/>
                          </a:ln>
                          <a:effectLst/>
                        </a:rPr>
                        <a:t>Ofrece opiniones y ayuda</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dirty="0">
                          <a:ln>
                            <a:noFill/>
                          </a:ln>
                          <a:effectLst/>
                        </a:rPr>
                        <a:t>Mantiene la privacidad y la confidencialidad</a:t>
                      </a:r>
                      <a:endParaRPr kumimoji="0" lang="x-es-XL" sz="8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a:ln>
                            <a:noFill/>
                          </a:ln>
                          <a:effectLst/>
                        </a:rPr>
                        <a:t>Soluciona problemas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a:ln>
                            <a:noFill/>
                          </a:ln>
                          <a:effectLst/>
                        </a:rPr>
                        <a:t>Asume la responsabilidad de sus alumnos</a:t>
                      </a:r>
                      <a:endParaRPr kumimoji="0" lang="x-es-XL" sz="8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4201">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x-es-XL" sz="850" b="1" i="0" u="none" strike="noStrike" cap="none" normalizeH="0" baseline="0" dirty="0">
                          <a:ln>
                            <a:noFill/>
                          </a:ln>
                          <a:effectLst/>
                        </a:rPr>
                        <a:t>Protector</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dirty="0">
                          <a:ln>
                            <a:noFill/>
                          </a:ln>
                          <a:effectLst/>
                        </a:rPr>
                        <a:t>Presta apoyo; es como una red de seguridad</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dirty="0">
                          <a:ln>
                            <a:noFill/>
                          </a:ln>
                          <a:effectLst/>
                        </a:rPr>
                        <a:t>Genera un ambiente seguro para tomar riesgos</a:t>
                      </a:r>
                      <a:endParaRPr kumimoji="0" lang="x-es-XL" sz="8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a:ln>
                            <a:noFill/>
                          </a:ln>
                          <a:effectLst/>
                        </a:rPr>
                        <a:t>Pelea las batallas que sus alumnos deben librar</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a:ln>
                            <a:noFill/>
                          </a:ln>
                          <a:effectLst/>
                        </a:rPr>
                        <a:t>Sobreprotege</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203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50" b="1" i="0" u="none" strike="noStrike" cap="none" normalizeH="0" baseline="0" dirty="0">
                          <a:ln>
                            <a:noFill/>
                          </a:ln>
                          <a:effectLst/>
                        </a:rPr>
                        <a:t>Factor de desarrollo</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dirty="0">
                          <a:ln>
                            <a:noFill/>
                          </a:ln>
                          <a:effectLst/>
                        </a:rPr>
                        <a:t>Proporciona estructura y dirección</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dirty="0">
                          <a:ln>
                            <a:noFill/>
                          </a:ln>
                          <a:effectLst/>
                        </a:rPr>
                        <a:t>Orienta con base en sus observaciones durante las interacciones con el alumno </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dirty="0">
                          <a:ln>
                            <a:noFill/>
                          </a:ln>
                          <a:effectLst/>
                        </a:rPr>
                        <a:t>Faculta a los alumnos para que solucionen sus problemas por sí mismos</a:t>
                      </a:r>
                      <a:endParaRPr kumimoji="0" lang="x-es-XL" sz="8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a:ln>
                            <a:noFill/>
                          </a:ln>
                          <a:effectLst/>
                        </a:rPr>
                        <a:t>Ordena, controla el aprendizaje</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a:ln>
                            <a:noFill/>
                          </a:ln>
                          <a:effectLst/>
                        </a:rPr>
                        <a:t>Busca soluciones rápidas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a:ln>
                            <a:noFill/>
                          </a:ln>
                          <a:effectLst/>
                        </a:rPr>
                        <a:t>Critica o juzga</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a:ln>
                            <a:noFill/>
                          </a:ln>
                          <a:effectLst/>
                        </a:rPr>
                        <a:t>Le dice al alumno qué tiene que hacer</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420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es-XL" sz="850" b="1" i="0" u="none" strike="noStrike" cap="none" normalizeH="0" baseline="0" dirty="0">
                          <a:ln>
                            <a:noFill/>
                          </a:ln>
                          <a:effectLst/>
                        </a:rPr>
                        <a:t>Intermediario</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dirty="0">
                          <a:ln>
                            <a:noFill/>
                          </a:ln>
                          <a:effectLst/>
                        </a:rPr>
                        <a:t>Identifica las carencias en las habilidades o competencias mediante una perspectiva objetiva</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dirty="0">
                          <a:ln>
                            <a:noFill/>
                          </a:ln>
                          <a:effectLst/>
                        </a:rPr>
                        <a:t>Identifica y ofrece oportunidades de desarrollo</a:t>
                      </a:r>
                      <a:endParaRPr kumimoji="0" lang="x-es-XL" sz="8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a:ln>
                            <a:noFill/>
                          </a:ln>
                          <a:effectLst/>
                        </a:rPr>
                        <a:t>Permite los prejuicios personales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a:ln>
                            <a:noFill/>
                          </a:ln>
                          <a:effectLst/>
                        </a:rPr>
                        <a:t>Renuncia; no hace seguimiento</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4201">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x-es-XL" sz="850" b="1" i="0" u="none" strike="noStrike" cap="none" normalizeH="0" baseline="0" dirty="0">
                          <a:ln>
                            <a:noFill/>
                          </a:ln>
                          <a:effectLst/>
                        </a:rPr>
                        <a:t>Retador</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dirty="0">
                          <a:ln>
                            <a:noFill/>
                          </a:ln>
                          <a:effectLst/>
                        </a:rPr>
                        <a:t>Incita y presiona para alcanzar los estándares más altos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dirty="0">
                          <a:ln>
                            <a:noFill/>
                          </a:ln>
                          <a:effectLst/>
                        </a:rPr>
                        <a:t>Ayuda a los alumnos a explorar posibles oportunidades profesionales</a:t>
                      </a:r>
                      <a:endParaRPr kumimoji="0" lang="x-es-XL" sz="8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a:ln>
                            <a:noFill/>
                          </a:ln>
                          <a:effectLst/>
                        </a:rPr>
                        <a:t>Presiona demasiado muy pronto</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a:ln>
                            <a:noFill/>
                          </a:ln>
                          <a:effectLst/>
                        </a:rPr>
                        <a:t>Menosprecia las ideas y las opiniones del alumno</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4201">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x-es-XL" sz="850" b="1" i="0" u="none" strike="noStrike" cap="none" normalizeH="0" baseline="0" dirty="0">
                          <a:ln>
                            <a:noFill/>
                          </a:ln>
                          <a:effectLst/>
                        </a:rPr>
                        <a:t>Educador</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a:ln>
                            <a:noFill/>
                          </a:ln>
                          <a:effectLst/>
                        </a:rPr>
                        <a:t>Enseña los valores y las políticas de la organización</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dirty="0">
                          <a:ln>
                            <a:noFill/>
                          </a:ln>
                          <a:effectLst/>
                        </a:rPr>
                        <a:t>Elimina los obstáculos para que el alumno no tenga que lidiar con las políticas de la organización</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4201">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x-es-XL" sz="850" b="1" i="0" u="none" strike="noStrike" cap="none" normalizeH="0" baseline="0" dirty="0">
                          <a:ln>
                            <a:noFill/>
                          </a:ln>
                          <a:effectLst/>
                        </a:rPr>
                        <a:t>Afirmador</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a:ln>
                            <a:noFill/>
                          </a:ln>
                          <a:effectLst/>
                        </a:rPr>
                        <a:t>Brinda el apoyo necesario y mejora la autoestima</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a:ln>
                            <a:noFill/>
                          </a:ln>
                          <a:effectLst/>
                        </a:rPr>
                        <a:t>Muestra empatía y comprensión</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dirty="0">
                          <a:ln>
                            <a:noFill/>
                          </a:ln>
                          <a:effectLst/>
                        </a:rPr>
                        <a:t>Ofrece demasiados comentarios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dirty="0">
                          <a:ln>
                            <a:noFill/>
                          </a:ln>
                          <a:effectLst/>
                        </a:rPr>
                        <a:t>Menosprecia los sentimientos y las inquietudes del alumno</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2170">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x-es-XL" sz="850" b="1" i="0" u="none" strike="noStrike" cap="none" normalizeH="0" baseline="0" dirty="0">
                          <a:ln>
                            <a:noFill/>
                          </a:ln>
                          <a:effectLst/>
                        </a:rPr>
                        <a:t>Patrocinador</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x-es-XL" sz="850" b="0" i="0" u="none" strike="noStrike" cap="none" normalizeH="0" baseline="0">
                          <a:ln>
                            <a:noFill/>
                          </a:ln>
                          <a:effectLst/>
                        </a:rPr>
                        <a:t>Brinda notoriedad y reconocimiento del alumno</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x-es-XL" sz="850" b="0" i="0" u="none" strike="noStrike" cap="none" normalizeH="0" baseline="0" dirty="0">
                          <a:ln>
                            <a:noFill/>
                          </a:ln>
                          <a:effectLst/>
                        </a:rPr>
                        <a:t>Promueve a su alumno a expensas de los demás</a:t>
                      </a:r>
                      <a:endParaRPr kumimoji="0" lang="x-es-XL" sz="8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0" name="Text Box 12">
            <a:extLst>
              <a:ext uri="{FF2B5EF4-FFF2-40B4-BE49-F238E27FC236}">
                <a16:creationId xmlns:a16="http://schemas.microsoft.com/office/drawing/2014/main" id="{6B5DEECC-8F76-482E-B9CD-BC2203ADFA38}"/>
              </a:ext>
            </a:extLst>
          </p:cNvPr>
          <p:cNvSpPr txBox="1">
            <a:spLocks noChangeArrowheads="1"/>
          </p:cNvSpPr>
          <p:nvPr/>
        </p:nvSpPr>
        <p:spPr bwMode="auto">
          <a:xfrm>
            <a:off x="1515002" y="4606870"/>
            <a:ext cx="6969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0"/>
              </a:spcBef>
            </a:pPr>
            <a:r>
              <a:rPr lang="x-es-XL" sz="800" b="0" i="0" u="none" baseline="0">
                <a:latin typeface="Calibri" panose="020F0502020204030204" pitchFamily="34" charset="0"/>
              </a:rPr>
              <a:t>Fuentes: CLC Human Resources, </a:t>
            </a:r>
            <a:r>
              <a:rPr lang="x-es-XL" sz="800" b="0" i="1" u="none" baseline="0">
                <a:latin typeface="Calibri" panose="020F0502020204030204" pitchFamily="34" charset="0"/>
              </a:rPr>
              <a:t>Mentoring Implementation Toolkit</a:t>
            </a:r>
            <a:r>
              <a:rPr lang="x-es-XL" sz="800" b="0" i="0" u="none" baseline="0">
                <a:latin typeface="Calibri" panose="020F0502020204030204" pitchFamily="34" charset="0"/>
              </a:rPr>
              <a:t>, Arlington, VA:  Corporate Executive Board, 2008, p. 6.</a:t>
            </a:r>
          </a:p>
          <a:p>
            <a:pPr algn="l" rtl="0" eaLnBrk="1" hangingPunct="1">
              <a:spcBef>
                <a:spcPct val="0"/>
              </a:spcBef>
            </a:pPr>
            <a:r>
              <a:rPr lang="x-es-XL" sz="800" b="0" i="0" u="none" baseline="30000">
                <a:latin typeface="Calibri" panose="020F0502020204030204" pitchFamily="34" charset="0"/>
              </a:rPr>
              <a:t>                        </a:t>
            </a:r>
            <a:r>
              <a:rPr lang="x-es-XL" sz="800" b="0" i="0" u="none" baseline="0">
                <a:latin typeface="Calibri" panose="020F0502020204030204" pitchFamily="34" charset="0"/>
              </a:rPr>
              <a:t>CLC Human Resources, </a:t>
            </a:r>
            <a:r>
              <a:rPr lang="x-es-XL" sz="800" b="0" i="1" u="none" baseline="0">
                <a:latin typeface="Calibri" panose="020F0502020204030204" pitchFamily="34" charset="0"/>
              </a:rPr>
              <a:t>Mentoring Programs</a:t>
            </a:r>
            <a:r>
              <a:rPr lang="x-es-XL" sz="800" b="0" i="0" u="none" baseline="0">
                <a:latin typeface="Calibri" panose="020F0502020204030204" pitchFamily="34" charset="0"/>
              </a:rPr>
              <a:t>, Arlington, VA:  Corporate Executive Board, 2009, p. 9.</a:t>
            </a:r>
          </a:p>
          <a:p>
            <a:pPr algn="l" rtl="0" eaLnBrk="1" hangingPunct="1">
              <a:spcBef>
                <a:spcPct val="0"/>
              </a:spcBef>
            </a:pPr>
            <a:r>
              <a:rPr lang="x-es-XL" sz="800" b="0" i="0" u="none" baseline="0">
                <a:latin typeface="Calibri" panose="020F0502020204030204" pitchFamily="34" charset="0"/>
              </a:rPr>
              <a:t>                 CLC Human Resources, </a:t>
            </a:r>
            <a:r>
              <a:rPr lang="x-es-XL" sz="800" b="0" i="1" u="none" baseline="0">
                <a:latin typeface="Calibri" panose="020F0502020204030204" pitchFamily="34" charset="0"/>
              </a:rPr>
              <a:t>Tools for Executives in Mentoring Programs</a:t>
            </a:r>
            <a:r>
              <a:rPr lang="x-es-XL" sz="800" b="0" i="0" u="none" baseline="0">
                <a:latin typeface="Calibri" panose="020F0502020204030204" pitchFamily="34" charset="0"/>
              </a:rPr>
              <a:t>, Washington, D.C.:  Corporate Executive Board, octubre de 2003, p. 9.</a:t>
            </a:r>
          </a:p>
        </p:txBody>
      </p:sp>
    </p:spTree>
    <p:extLst>
      <p:ext uri="{BB962C8B-B14F-4D97-AF65-F5344CB8AC3E}">
        <p14:creationId xmlns:p14="http://schemas.microsoft.com/office/powerpoint/2010/main" val="320813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 Theme">
  <a:themeElements>
    <a:clrScheme name="Custom 27">
      <a:dk1>
        <a:srgbClr val="002477"/>
      </a:dk1>
      <a:lt1>
        <a:srgbClr val="FFFFFF"/>
      </a:lt1>
      <a:dk2>
        <a:srgbClr val="595959"/>
      </a:dk2>
      <a:lt2>
        <a:srgbClr val="CCF2F7"/>
      </a:lt2>
      <a:accent1>
        <a:srgbClr val="0024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4004</Words>
  <Application>Microsoft Office PowerPoint</Application>
  <PresentationFormat>On-screen Show (16:9)</PresentationFormat>
  <Paragraphs>404</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Georgia</vt:lpstr>
      <vt:lpstr>System Font Regular</vt:lpstr>
      <vt:lpstr>Wingdings</vt:lpstr>
      <vt:lpstr>Master Theme</vt:lpstr>
      <vt:lpstr>Manual para alumnos e instructores</vt:lpstr>
      <vt:lpstr>Programa</vt:lpstr>
      <vt:lpstr>Índice</vt:lpstr>
      <vt:lpstr>Entender el valor</vt:lpstr>
      <vt:lpstr>Entender el valor</vt:lpstr>
      <vt:lpstr>Entender el valor</vt:lpstr>
      <vt:lpstr>Entender el valor</vt:lpstr>
      <vt:lpstr>El papel del alumno</vt:lpstr>
      <vt:lpstr>El papel del instructor</vt:lpstr>
      <vt:lpstr>Construir la relación</vt:lpstr>
      <vt:lpstr>Construir la relación</vt:lpstr>
      <vt:lpstr>La agenda de la relación</vt:lpstr>
      <vt:lpstr>Construir la relación</vt:lpstr>
      <vt:lpstr>Definir las metas de la relación pedagógica</vt:lpstr>
      <vt:lpstr>Bases para una relación de confianza</vt:lpstr>
      <vt:lpstr>Mantener la relación</vt:lpstr>
      <vt:lpstr>Mantener la relación</vt:lpstr>
      <vt:lpstr>Desarrollo del plan de acción: Plantilla</vt:lpstr>
      <vt:lpstr>Sugerencias de temas de conversación</vt:lpstr>
      <vt:lpstr>Lista de verificación para una relación pedagógica eficaz</vt:lpstr>
      <vt:lpstr>Actividades efectivas para la instrucción personalizada</vt:lpstr>
      <vt:lpstr>Seguimiento de las aspiraciones del alumno</vt:lpstr>
      <vt:lpstr>Evaluar la relación</vt:lpstr>
      <vt:lpstr>Evaluar el éxito de la relación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Mentee Handbook</dc:title>
  <dc:creator>Bento, Sonia</dc:creator>
  <cp:lastModifiedBy>Leah Spielholz</cp:lastModifiedBy>
  <cp:revision>29</cp:revision>
  <dcterms:created xsi:type="dcterms:W3CDTF">2020-09-04T16:15:04Z</dcterms:created>
  <dcterms:modified xsi:type="dcterms:W3CDTF">2020-12-09T14:48:32Z</dcterms:modified>
</cp:coreProperties>
</file>