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8" r:id="rId2"/>
    <p:sldId id="360" r:id="rId3"/>
    <p:sldId id="389" r:id="rId4"/>
    <p:sldId id="271" r:id="rId5"/>
    <p:sldId id="392" r:id="rId6"/>
    <p:sldId id="393" r:id="rId7"/>
    <p:sldId id="394" r:id="rId8"/>
    <p:sldId id="399" r:id="rId9"/>
    <p:sldId id="414" r:id="rId10"/>
    <p:sldId id="395" r:id="rId11"/>
    <p:sldId id="397" r:id="rId12"/>
    <p:sldId id="396" r:id="rId13"/>
    <p:sldId id="401" r:id="rId14"/>
    <p:sldId id="415" r:id="rId15"/>
    <p:sldId id="403" r:id="rId16"/>
    <p:sldId id="404" r:id="rId17"/>
    <p:sldId id="406" r:id="rId18"/>
    <p:sldId id="405" r:id="rId19"/>
    <p:sldId id="416" r:id="rId20"/>
    <p:sldId id="411" r:id="rId21"/>
    <p:sldId id="417" r:id="rId22"/>
    <p:sldId id="408" r:id="rId23"/>
    <p:sldId id="412" r:id="rId24"/>
    <p:sldId id="402"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532" userDrawn="1">
          <p15:clr>
            <a:srgbClr val="A4A3A4"/>
          </p15:clr>
        </p15:guide>
        <p15:guide id="4" orient="horz" pos="9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BEB"/>
    <a:srgbClr val="FFFFFF"/>
    <a:srgbClr val="FFB38F"/>
    <a:srgbClr val="CC6528"/>
    <a:srgbClr val="FFE1D2"/>
    <a:srgbClr val="FDB392"/>
    <a:srgbClr val="FDF1CC"/>
    <a:srgbClr val="F8DA85"/>
    <a:srgbClr val="FAE19D"/>
    <a:srgbClr val="F9D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4762"/>
  </p:normalViewPr>
  <p:slideViewPr>
    <p:cSldViewPr snapToGrid="0" snapToObjects="1">
      <p:cViewPr varScale="1">
        <p:scale>
          <a:sx n="118" d="100"/>
          <a:sy n="118" d="100"/>
        </p:scale>
        <p:origin x="1020" y="108"/>
      </p:cViewPr>
      <p:guideLst>
        <p:guide pos="2880"/>
        <p:guide orient="horz" pos="2532"/>
        <p:guide orient="horz" pos="91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30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51D74-2793-4426-97E5-2FD4923B5C0B}"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2FDC06BA-4665-4112-B841-7DE2943B9D73}">
      <dgm:prSet phldrT="[Text]" custT="1"/>
      <dgm:spPr/>
      <dgm:t>
        <a:bodyPr/>
        <a:lstStyle/>
        <a:p>
          <a:r>
            <a:rPr lang="en-US" sz="1400" dirty="0"/>
            <a:t>Understand the Value</a:t>
          </a:r>
        </a:p>
      </dgm:t>
    </dgm:pt>
    <dgm:pt modelId="{75C73AE3-E8D8-4C1A-87AF-F1D694C74E6B}" type="parTrans" cxnId="{7B1023C0-C3EE-4F25-A130-9145AE14FBD1}">
      <dgm:prSet/>
      <dgm:spPr/>
      <dgm:t>
        <a:bodyPr/>
        <a:lstStyle/>
        <a:p>
          <a:endParaRPr lang="en-US"/>
        </a:p>
      </dgm:t>
    </dgm:pt>
    <dgm:pt modelId="{28386996-E78C-4286-81EE-C48D14E081F8}" type="sibTrans" cxnId="{7B1023C0-C3EE-4F25-A130-9145AE14FBD1}">
      <dgm:prSet/>
      <dgm:spPr/>
      <dgm:t>
        <a:bodyPr/>
        <a:lstStyle/>
        <a:p>
          <a:endParaRPr lang="en-US"/>
        </a:p>
      </dgm:t>
    </dgm:pt>
    <dgm:pt modelId="{20B7892E-ED16-440D-9F21-0896C05DA48B}">
      <dgm:prSet phldrT="[Text]" custT="1"/>
      <dgm:spPr/>
      <dgm:t>
        <a:bodyPr/>
        <a:lstStyle/>
        <a:p>
          <a:r>
            <a:rPr lang="en-US" sz="1400" dirty="0"/>
            <a:t>Build the Relationship</a:t>
          </a:r>
        </a:p>
      </dgm:t>
    </dgm:pt>
    <dgm:pt modelId="{B5C95E67-05FC-448F-892A-C372166E3B3A}" type="parTrans" cxnId="{57B16F3E-898A-41AA-BADE-3298F85EA6E3}">
      <dgm:prSet/>
      <dgm:spPr/>
      <dgm:t>
        <a:bodyPr/>
        <a:lstStyle/>
        <a:p>
          <a:endParaRPr lang="en-US"/>
        </a:p>
      </dgm:t>
    </dgm:pt>
    <dgm:pt modelId="{B1E930EE-743B-4488-A424-F06842E8E66D}" type="sibTrans" cxnId="{57B16F3E-898A-41AA-BADE-3298F85EA6E3}">
      <dgm:prSet/>
      <dgm:spPr/>
      <dgm:t>
        <a:bodyPr/>
        <a:lstStyle/>
        <a:p>
          <a:endParaRPr lang="en-US"/>
        </a:p>
      </dgm:t>
    </dgm:pt>
    <dgm:pt modelId="{F4D35163-BE10-469D-AF2D-DCF6A3A1DEFC}">
      <dgm:prSet phldrT="[Text]" custT="1"/>
      <dgm:spPr>
        <a:solidFill>
          <a:schemeClr val="tx1">
            <a:lumMod val="40000"/>
            <a:lumOff val="60000"/>
          </a:schemeClr>
        </a:solidFill>
      </dgm:spPr>
      <dgm:t>
        <a:bodyPr/>
        <a:lstStyle/>
        <a:p>
          <a:r>
            <a:rPr lang="en-US" sz="1400" dirty="0"/>
            <a:t>Maintain the Relationship</a:t>
          </a:r>
        </a:p>
      </dgm:t>
    </dgm:pt>
    <dgm:pt modelId="{6FB2BFAB-EFF7-4F87-B1A9-7F4117A8D435}" type="parTrans" cxnId="{E1A0511C-F0B6-466D-A5D2-874A74419C3A}">
      <dgm:prSet/>
      <dgm:spPr/>
      <dgm:t>
        <a:bodyPr/>
        <a:lstStyle/>
        <a:p>
          <a:endParaRPr lang="en-US"/>
        </a:p>
      </dgm:t>
    </dgm:pt>
    <dgm:pt modelId="{3EAD63CA-5EED-4B81-9BBB-BA3861433ECD}" type="sibTrans" cxnId="{E1A0511C-F0B6-466D-A5D2-874A74419C3A}">
      <dgm:prSet/>
      <dgm:spPr/>
      <dgm:t>
        <a:bodyPr/>
        <a:lstStyle/>
        <a:p>
          <a:endParaRPr lang="en-US"/>
        </a:p>
      </dgm:t>
    </dgm:pt>
    <dgm:pt modelId="{ED5ABCF6-5BD4-419F-94B5-C5261E04EBB6}">
      <dgm:prSet phldrT="[Text]" custT="1"/>
      <dgm:spPr/>
      <dgm:t>
        <a:bodyPr/>
        <a:lstStyle/>
        <a:p>
          <a:r>
            <a:rPr lang="en-US" sz="1400" dirty="0"/>
            <a:t>Evaluate the Relationship</a:t>
          </a:r>
        </a:p>
      </dgm:t>
    </dgm:pt>
    <dgm:pt modelId="{1E562847-CC1F-4FC0-8AE9-21B7C4D1EA1B}" type="parTrans" cxnId="{5EABD791-96D1-41DD-97E2-78D186566DFE}">
      <dgm:prSet/>
      <dgm:spPr/>
      <dgm:t>
        <a:bodyPr/>
        <a:lstStyle/>
        <a:p>
          <a:endParaRPr lang="en-US"/>
        </a:p>
      </dgm:t>
    </dgm:pt>
    <dgm:pt modelId="{805B82F1-4832-4220-8E42-E31EE9B2E0DB}" type="sibTrans" cxnId="{5EABD791-96D1-41DD-97E2-78D186566DFE}">
      <dgm:prSet/>
      <dgm:spPr/>
      <dgm:t>
        <a:bodyPr/>
        <a:lstStyle/>
        <a:p>
          <a:endParaRPr lang="en-US"/>
        </a:p>
      </dgm:t>
    </dgm:pt>
    <dgm:pt modelId="{CA2AB510-8D00-4CEC-9F07-AE96C622C4F9}" type="pres">
      <dgm:prSet presAssocID="{FEF51D74-2793-4426-97E5-2FD4923B5C0B}" presName="linear" presStyleCnt="0">
        <dgm:presLayoutVars>
          <dgm:dir/>
          <dgm:animLvl val="lvl"/>
          <dgm:resizeHandles val="exact"/>
        </dgm:presLayoutVars>
      </dgm:prSet>
      <dgm:spPr/>
    </dgm:pt>
    <dgm:pt modelId="{F7E7425D-FA2F-4A1F-AF9C-88CC6596BCDB}" type="pres">
      <dgm:prSet presAssocID="{2FDC06BA-4665-4112-B841-7DE2943B9D73}" presName="parentLin" presStyleCnt="0"/>
      <dgm:spPr/>
    </dgm:pt>
    <dgm:pt modelId="{62DCB607-D5AA-4E6B-924B-DF7949CAC72E}" type="pres">
      <dgm:prSet presAssocID="{2FDC06BA-4665-4112-B841-7DE2943B9D73}" presName="parentLeftMargin" presStyleLbl="node1" presStyleIdx="0" presStyleCnt="4"/>
      <dgm:spPr/>
    </dgm:pt>
    <dgm:pt modelId="{6F744301-F1C7-4E46-B0C3-DDAD53C7615B}" type="pres">
      <dgm:prSet presAssocID="{2FDC06BA-4665-4112-B841-7DE2943B9D73}" presName="parentText" presStyleLbl="node1" presStyleIdx="0" presStyleCnt="4">
        <dgm:presLayoutVars>
          <dgm:chMax val="0"/>
          <dgm:bulletEnabled val="1"/>
        </dgm:presLayoutVars>
      </dgm:prSet>
      <dgm:spPr/>
    </dgm:pt>
    <dgm:pt modelId="{100F00DB-503B-4D47-97D8-61A120C46CE8}" type="pres">
      <dgm:prSet presAssocID="{2FDC06BA-4665-4112-B841-7DE2943B9D73}" presName="negativeSpace" presStyleCnt="0"/>
      <dgm:spPr/>
    </dgm:pt>
    <dgm:pt modelId="{3069C213-3BC5-436F-99E6-0430C4D4E475}" type="pres">
      <dgm:prSet presAssocID="{2FDC06BA-4665-4112-B841-7DE2943B9D73}" presName="childText" presStyleLbl="conFgAcc1" presStyleIdx="0" presStyleCnt="4">
        <dgm:presLayoutVars>
          <dgm:bulletEnabled val="1"/>
        </dgm:presLayoutVars>
      </dgm:prSet>
      <dgm:spPr/>
    </dgm:pt>
    <dgm:pt modelId="{1FC95D97-097E-49AB-8605-D313703A9B0D}" type="pres">
      <dgm:prSet presAssocID="{28386996-E78C-4286-81EE-C48D14E081F8}" presName="spaceBetweenRectangles" presStyleCnt="0"/>
      <dgm:spPr/>
    </dgm:pt>
    <dgm:pt modelId="{C571AE13-DD32-4997-945D-243ABF6CADC8}" type="pres">
      <dgm:prSet presAssocID="{20B7892E-ED16-440D-9F21-0896C05DA48B}" presName="parentLin" presStyleCnt="0"/>
      <dgm:spPr/>
    </dgm:pt>
    <dgm:pt modelId="{541BB71B-D743-4EC1-8470-2BA42B46B337}" type="pres">
      <dgm:prSet presAssocID="{20B7892E-ED16-440D-9F21-0896C05DA48B}" presName="parentLeftMargin" presStyleLbl="node1" presStyleIdx="0" presStyleCnt="4"/>
      <dgm:spPr/>
    </dgm:pt>
    <dgm:pt modelId="{A443BB0A-067A-4AD0-8F87-E4BD05959B96}" type="pres">
      <dgm:prSet presAssocID="{20B7892E-ED16-440D-9F21-0896C05DA48B}" presName="parentText" presStyleLbl="node1" presStyleIdx="1" presStyleCnt="4">
        <dgm:presLayoutVars>
          <dgm:chMax val="0"/>
          <dgm:bulletEnabled val="1"/>
        </dgm:presLayoutVars>
      </dgm:prSet>
      <dgm:spPr/>
    </dgm:pt>
    <dgm:pt modelId="{CDF383F0-D34E-4C80-9322-814A3EA1F669}" type="pres">
      <dgm:prSet presAssocID="{20B7892E-ED16-440D-9F21-0896C05DA48B}" presName="negativeSpace" presStyleCnt="0"/>
      <dgm:spPr/>
    </dgm:pt>
    <dgm:pt modelId="{C7EA4ABB-CE1C-44DB-A6DE-1D8635C1B974}" type="pres">
      <dgm:prSet presAssocID="{20B7892E-ED16-440D-9F21-0896C05DA48B}" presName="childText" presStyleLbl="conFgAcc1" presStyleIdx="1" presStyleCnt="4">
        <dgm:presLayoutVars>
          <dgm:bulletEnabled val="1"/>
        </dgm:presLayoutVars>
      </dgm:prSet>
      <dgm:spPr/>
    </dgm:pt>
    <dgm:pt modelId="{97EF7347-0BFD-4E74-A8B7-C6A878041890}" type="pres">
      <dgm:prSet presAssocID="{B1E930EE-743B-4488-A424-F06842E8E66D}" presName="spaceBetweenRectangles" presStyleCnt="0"/>
      <dgm:spPr/>
    </dgm:pt>
    <dgm:pt modelId="{A3F026B8-9487-4B03-8884-8FB29606A076}" type="pres">
      <dgm:prSet presAssocID="{F4D35163-BE10-469D-AF2D-DCF6A3A1DEFC}" presName="parentLin" presStyleCnt="0"/>
      <dgm:spPr/>
    </dgm:pt>
    <dgm:pt modelId="{8C52D9F7-F344-441B-8795-E1F835A9D16B}" type="pres">
      <dgm:prSet presAssocID="{F4D35163-BE10-469D-AF2D-DCF6A3A1DEFC}" presName="parentLeftMargin" presStyleLbl="node1" presStyleIdx="1" presStyleCnt="4"/>
      <dgm:spPr/>
    </dgm:pt>
    <dgm:pt modelId="{06AFF013-60AD-487F-A936-B5D89CA58A6C}" type="pres">
      <dgm:prSet presAssocID="{F4D35163-BE10-469D-AF2D-DCF6A3A1DEFC}" presName="parentText" presStyleLbl="node1" presStyleIdx="2" presStyleCnt="4">
        <dgm:presLayoutVars>
          <dgm:chMax val="0"/>
          <dgm:bulletEnabled val="1"/>
        </dgm:presLayoutVars>
      </dgm:prSet>
      <dgm:spPr/>
    </dgm:pt>
    <dgm:pt modelId="{1665B83B-699D-4DF9-9763-22C1C5582080}" type="pres">
      <dgm:prSet presAssocID="{F4D35163-BE10-469D-AF2D-DCF6A3A1DEFC}" presName="negativeSpace" presStyleCnt="0"/>
      <dgm:spPr/>
    </dgm:pt>
    <dgm:pt modelId="{3DEBB22D-12AB-4254-9EFD-E8EA8884381D}" type="pres">
      <dgm:prSet presAssocID="{F4D35163-BE10-469D-AF2D-DCF6A3A1DEFC}" presName="childText" presStyleLbl="conFgAcc1" presStyleIdx="2" presStyleCnt="4">
        <dgm:presLayoutVars>
          <dgm:bulletEnabled val="1"/>
        </dgm:presLayoutVars>
      </dgm:prSet>
      <dgm:spPr/>
    </dgm:pt>
    <dgm:pt modelId="{F7B3BD48-163E-404F-AE52-03BD55318555}" type="pres">
      <dgm:prSet presAssocID="{3EAD63CA-5EED-4B81-9BBB-BA3861433ECD}" presName="spaceBetweenRectangles" presStyleCnt="0"/>
      <dgm:spPr/>
    </dgm:pt>
    <dgm:pt modelId="{7B9A90D1-CB0C-4B91-BC83-EE9F5D77E365}" type="pres">
      <dgm:prSet presAssocID="{ED5ABCF6-5BD4-419F-94B5-C5261E04EBB6}" presName="parentLin" presStyleCnt="0"/>
      <dgm:spPr/>
    </dgm:pt>
    <dgm:pt modelId="{3599FEA9-10B6-48F2-AB90-85AB51BEBDEB}" type="pres">
      <dgm:prSet presAssocID="{ED5ABCF6-5BD4-419F-94B5-C5261E04EBB6}" presName="parentLeftMargin" presStyleLbl="node1" presStyleIdx="2" presStyleCnt="4"/>
      <dgm:spPr/>
    </dgm:pt>
    <dgm:pt modelId="{B4DF1AB2-2C75-45FE-98F0-71BB7C35740B}" type="pres">
      <dgm:prSet presAssocID="{ED5ABCF6-5BD4-419F-94B5-C5261E04EBB6}" presName="parentText" presStyleLbl="node1" presStyleIdx="3" presStyleCnt="4">
        <dgm:presLayoutVars>
          <dgm:chMax val="0"/>
          <dgm:bulletEnabled val="1"/>
        </dgm:presLayoutVars>
      </dgm:prSet>
      <dgm:spPr/>
    </dgm:pt>
    <dgm:pt modelId="{463010EE-C782-4EE5-865C-793F1F8BDE41}" type="pres">
      <dgm:prSet presAssocID="{ED5ABCF6-5BD4-419F-94B5-C5261E04EBB6}" presName="negativeSpace" presStyleCnt="0"/>
      <dgm:spPr/>
    </dgm:pt>
    <dgm:pt modelId="{C4A0545E-EA25-42BD-B7DC-963E64A1298F}" type="pres">
      <dgm:prSet presAssocID="{ED5ABCF6-5BD4-419F-94B5-C5261E04EBB6}" presName="childText" presStyleLbl="conFgAcc1" presStyleIdx="3" presStyleCnt="4">
        <dgm:presLayoutVars>
          <dgm:bulletEnabled val="1"/>
        </dgm:presLayoutVars>
      </dgm:prSet>
      <dgm:spPr/>
    </dgm:pt>
  </dgm:ptLst>
  <dgm:cxnLst>
    <dgm:cxn modelId="{E1A0511C-F0B6-466D-A5D2-874A74419C3A}" srcId="{FEF51D74-2793-4426-97E5-2FD4923B5C0B}" destId="{F4D35163-BE10-469D-AF2D-DCF6A3A1DEFC}" srcOrd="2" destOrd="0" parTransId="{6FB2BFAB-EFF7-4F87-B1A9-7F4117A8D435}" sibTransId="{3EAD63CA-5EED-4B81-9BBB-BA3861433ECD}"/>
    <dgm:cxn modelId="{A6DE5D22-9019-4027-A970-18397E70023E}" type="presOf" srcId="{2FDC06BA-4665-4112-B841-7DE2943B9D73}" destId="{62DCB607-D5AA-4E6B-924B-DF7949CAC72E}" srcOrd="0" destOrd="0" presId="urn:microsoft.com/office/officeart/2005/8/layout/list1"/>
    <dgm:cxn modelId="{DB1EAD2D-F7B1-439D-A411-DF59522566E9}" type="presOf" srcId="{FEF51D74-2793-4426-97E5-2FD4923B5C0B}" destId="{CA2AB510-8D00-4CEC-9F07-AE96C622C4F9}" srcOrd="0" destOrd="0" presId="urn:microsoft.com/office/officeart/2005/8/layout/list1"/>
    <dgm:cxn modelId="{57B16F3E-898A-41AA-BADE-3298F85EA6E3}" srcId="{FEF51D74-2793-4426-97E5-2FD4923B5C0B}" destId="{20B7892E-ED16-440D-9F21-0896C05DA48B}" srcOrd="1" destOrd="0" parTransId="{B5C95E67-05FC-448F-892A-C372166E3B3A}" sibTransId="{B1E930EE-743B-4488-A424-F06842E8E66D}"/>
    <dgm:cxn modelId="{1189775B-788F-4176-B1F4-BF54BE236B4F}" type="presOf" srcId="{ED5ABCF6-5BD4-419F-94B5-C5261E04EBB6}" destId="{3599FEA9-10B6-48F2-AB90-85AB51BEBDEB}" srcOrd="0" destOrd="0" presId="urn:microsoft.com/office/officeart/2005/8/layout/list1"/>
    <dgm:cxn modelId="{847C7F75-60A6-4689-A50E-BA09E8702ACA}" type="presOf" srcId="{20B7892E-ED16-440D-9F21-0896C05DA48B}" destId="{A443BB0A-067A-4AD0-8F87-E4BD05959B96}" srcOrd="1" destOrd="0" presId="urn:microsoft.com/office/officeart/2005/8/layout/list1"/>
    <dgm:cxn modelId="{5EABD791-96D1-41DD-97E2-78D186566DFE}" srcId="{FEF51D74-2793-4426-97E5-2FD4923B5C0B}" destId="{ED5ABCF6-5BD4-419F-94B5-C5261E04EBB6}" srcOrd="3" destOrd="0" parTransId="{1E562847-CC1F-4FC0-8AE9-21B7C4D1EA1B}" sibTransId="{805B82F1-4832-4220-8E42-E31EE9B2E0DB}"/>
    <dgm:cxn modelId="{F1280BBD-B8B8-4911-ACF0-AE0F9A5C761C}" type="presOf" srcId="{F4D35163-BE10-469D-AF2D-DCF6A3A1DEFC}" destId="{06AFF013-60AD-487F-A936-B5D89CA58A6C}" srcOrd="1" destOrd="0" presId="urn:microsoft.com/office/officeart/2005/8/layout/list1"/>
    <dgm:cxn modelId="{7B1023C0-C3EE-4F25-A130-9145AE14FBD1}" srcId="{FEF51D74-2793-4426-97E5-2FD4923B5C0B}" destId="{2FDC06BA-4665-4112-B841-7DE2943B9D73}" srcOrd="0" destOrd="0" parTransId="{75C73AE3-E8D8-4C1A-87AF-F1D694C74E6B}" sibTransId="{28386996-E78C-4286-81EE-C48D14E081F8}"/>
    <dgm:cxn modelId="{618B63CE-044E-4AB8-A5F7-EE36038CA6F6}" type="presOf" srcId="{2FDC06BA-4665-4112-B841-7DE2943B9D73}" destId="{6F744301-F1C7-4E46-B0C3-DDAD53C7615B}" srcOrd="1" destOrd="0" presId="urn:microsoft.com/office/officeart/2005/8/layout/list1"/>
    <dgm:cxn modelId="{04102ED9-42D2-4000-BE3C-C015862306AA}" type="presOf" srcId="{20B7892E-ED16-440D-9F21-0896C05DA48B}" destId="{541BB71B-D743-4EC1-8470-2BA42B46B337}" srcOrd="0" destOrd="0" presId="urn:microsoft.com/office/officeart/2005/8/layout/list1"/>
    <dgm:cxn modelId="{A7B89BE4-C200-4B83-A74F-37E2798714E3}" type="presOf" srcId="{F4D35163-BE10-469D-AF2D-DCF6A3A1DEFC}" destId="{8C52D9F7-F344-441B-8795-E1F835A9D16B}" srcOrd="0" destOrd="0" presId="urn:microsoft.com/office/officeart/2005/8/layout/list1"/>
    <dgm:cxn modelId="{9F59BDFE-73A0-47E8-8D42-4E95BE3B7AE5}" type="presOf" srcId="{ED5ABCF6-5BD4-419F-94B5-C5261E04EBB6}" destId="{B4DF1AB2-2C75-45FE-98F0-71BB7C35740B}" srcOrd="1" destOrd="0" presId="urn:microsoft.com/office/officeart/2005/8/layout/list1"/>
    <dgm:cxn modelId="{1D15B15B-C067-4A5F-8827-DC6C8DF2BC1B}" type="presParOf" srcId="{CA2AB510-8D00-4CEC-9F07-AE96C622C4F9}" destId="{F7E7425D-FA2F-4A1F-AF9C-88CC6596BCDB}" srcOrd="0" destOrd="0" presId="urn:microsoft.com/office/officeart/2005/8/layout/list1"/>
    <dgm:cxn modelId="{0C4B67E2-6BD3-493F-91D6-D34E8040B19D}" type="presParOf" srcId="{F7E7425D-FA2F-4A1F-AF9C-88CC6596BCDB}" destId="{62DCB607-D5AA-4E6B-924B-DF7949CAC72E}" srcOrd="0" destOrd="0" presId="urn:microsoft.com/office/officeart/2005/8/layout/list1"/>
    <dgm:cxn modelId="{C1406D19-8281-485F-8323-82FFE031AFA9}" type="presParOf" srcId="{F7E7425D-FA2F-4A1F-AF9C-88CC6596BCDB}" destId="{6F744301-F1C7-4E46-B0C3-DDAD53C7615B}" srcOrd="1" destOrd="0" presId="urn:microsoft.com/office/officeart/2005/8/layout/list1"/>
    <dgm:cxn modelId="{A0D0E633-4A1F-41DF-9AC2-98B0846EC01B}" type="presParOf" srcId="{CA2AB510-8D00-4CEC-9F07-AE96C622C4F9}" destId="{100F00DB-503B-4D47-97D8-61A120C46CE8}" srcOrd="1" destOrd="0" presId="urn:microsoft.com/office/officeart/2005/8/layout/list1"/>
    <dgm:cxn modelId="{826A58F0-5E31-4F6C-ACF7-52828E260307}" type="presParOf" srcId="{CA2AB510-8D00-4CEC-9F07-AE96C622C4F9}" destId="{3069C213-3BC5-436F-99E6-0430C4D4E475}" srcOrd="2" destOrd="0" presId="urn:microsoft.com/office/officeart/2005/8/layout/list1"/>
    <dgm:cxn modelId="{6DA5E36F-1432-427D-9961-7BFB3B165D55}" type="presParOf" srcId="{CA2AB510-8D00-4CEC-9F07-AE96C622C4F9}" destId="{1FC95D97-097E-49AB-8605-D313703A9B0D}" srcOrd="3" destOrd="0" presId="urn:microsoft.com/office/officeart/2005/8/layout/list1"/>
    <dgm:cxn modelId="{592A8E2A-CC7E-44BB-8787-67EB51B8D703}" type="presParOf" srcId="{CA2AB510-8D00-4CEC-9F07-AE96C622C4F9}" destId="{C571AE13-DD32-4997-945D-243ABF6CADC8}" srcOrd="4" destOrd="0" presId="urn:microsoft.com/office/officeart/2005/8/layout/list1"/>
    <dgm:cxn modelId="{4C926FCD-19A9-46C7-9A24-62E49D7F8DE6}" type="presParOf" srcId="{C571AE13-DD32-4997-945D-243ABF6CADC8}" destId="{541BB71B-D743-4EC1-8470-2BA42B46B337}" srcOrd="0" destOrd="0" presId="urn:microsoft.com/office/officeart/2005/8/layout/list1"/>
    <dgm:cxn modelId="{BA6264A3-002B-4E9B-BEF9-551ED1202F0A}" type="presParOf" srcId="{C571AE13-DD32-4997-945D-243ABF6CADC8}" destId="{A443BB0A-067A-4AD0-8F87-E4BD05959B96}" srcOrd="1" destOrd="0" presId="urn:microsoft.com/office/officeart/2005/8/layout/list1"/>
    <dgm:cxn modelId="{7AEFE4E7-4B95-40B3-BF12-8427CBE61026}" type="presParOf" srcId="{CA2AB510-8D00-4CEC-9F07-AE96C622C4F9}" destId="{CDF383F0-D34E-4C80-9322-814A3EA1F669}" srcOrd="5" destOrd="0" presId="urn:microsoft.com/office/officeart/2005/8/layout/list1"/>
    <dgm:cxn modelId="{28717DD8-98D8-418E-BEB1-D53E34BD4F08}" type="presParOf" srcId="{CA2AB510-8D00-4CEC-9F07-AE96C622C4F9}" destId="{C7EA4ABB-CE1C-44DB-A6DE-1D8635C1B974}" srcOrd="6" destOrd="0" presId="urn:microsoft.com/office/officeart/2005/8/layout/list1"/>
    <dgm:cxn modelId="{33285B04-83CE-45AB-8075-120997BA3512}" type="presParOf" srcId="{CA2AB510-8D00-4CEC-9F07-AE96C622C4F9}" destId="{97EF7347-0BFD-4E74-A8B7-C6A878041890}" srcOrd="7" destOrd="0" presId="urn:microsoft.com/office/officeart/2005/8/layout/list1"/>
    <dgm:cxn modelId="{7880CFA7-3B83-464F-B492-7D094DC4AA36}" type="presParOf" srcId="{CA2AB510-8D00-4CEC-9F07-AE96C622C4F9}" destId="{A3F026B8-9487-4B03-8884-8FB29606A076}" srcOrd="8" destOrd="0" presId="urn:microsoft.com/office/officeart/2005/8/layout/list1"/>
    <dgm:cxn modelId="{C3F06063-4351-4EF4-A993-449087BC322D}" type="presParOf" srcId="{A3F026B8-9487-4B03-8884-8FB29606A076}" destId="{8C52D9F7-F344-441B-8795-E1F835A9D16B}" srcOrd="0" destOrd="0" presId="urn:microsoft.com/office/officeart/2005/8/layout/list1"/>
    <dgm:cxn modelId="{07A697D8-03AD-448F-B3B5-D0BF83D67E3B}" type="presParOf" srcId="{A3F026B8-9487-4B03-8884-8FB29606A076}" destId="{06AFF013-60AD-487F-A936-B5D89CA58A6C}" srcOrd="1" destOrd="0" presId="urn:microsoft.com/office/officeart/2005/8/layout/list1"/>
    <dgm:cxn modelId="{2E872B8B-1CC4-40A8-91F5-68E71CBCC8A0}" type="presParOf" srcId="{CA2AB510-8D00-4CEC-9F07-AE96C622C4F9}" destId="{1665B83B-699D-4DF9-9763-22C1C5582080}" srcOrd="9" destOrd="0" presId="urn:microsoft.com/office/officeart/2005/8/layout/list1"/>
    <dgm:cxn modelId="{C5EDE9C4-B5A8-4018-93B6-D60077792A95}" type="presParOf" srcId="{CA2AB510-8D00-4CEC-9F07-AE96C622C4F9}" destId="{3DEBB22D-12AB-4254-9EFD-E8EA8884381D}" srcOrd="10" destOrd="0" presId="urn:microsoft.com/office/officeart/2005/8/layout/list1"/>
    <dgm:cxn modelId="{9BD50FB5-FB9E-4E25-A16B-3340E1685D2C}" type="presParOf" srcId="{CA2AB510-8D00-4CEC-9F07-AE96C622C4F9}" destId="{F7B3BD48-163E-404F-AE52-03BD55318555}" srcOrd="11" destOrd="0" presId="urn:microsoft.com/office/officeart/2005/8/layout/list1"/>
    <dgm:cxn modelId="{4032112B-1F7C-4F6F-B73F-D93FEFA435B6}" type="presParOf" srcId="{CA2AB510-8D00-4CEC-9F07-AE96C622C4F9}" destId="{7B9A90D1-CB0C-4B91-BC83-EE9F5D77E365}" srcOrd="12" destOrd="0" presId="urn:microsoft.com/office/officeart/2005/8/layout/list1"/>
    <dgm:cxn modelId="{36EB55C0-DE48-4251-A528-9F8171F4136F}" type="presParOf" srcId="{7B9A90D1-CB0C-4B91-BC83-EE9F5D77E365}" destId="{3599FEA9-10B6-48F2-AB90-85AB51BEBDEB}" srcOrd="0" destOrd="0" presId="urn:microsoft.com/office/officeart/2005/8/layout/list1"/>
    <dgm:cxn modelId="{1F0BC1CA-0E96-4F9C-BBF6-9630D1B79ADD}" type="presParOf" srcId="{7B9A90D1-CB0C-4B91-BC83-EE9F5D77E365}" destId="{B4DF1AB2-2C75-45FE-98F0-71BB7C35740B}" srcOrd="1" destOrd="0" presId="urn:microsoft.com/office/officeart/2005/8/layout/list1"/>
    <dgm:cxn modelId="{46EE4AA9-6CA9-4448-9A55-7C696A8EAF9C}" type="presParOf" srcId="{CA2AB510-8D00-4CEC-9F07-AE96C622C4F9}" destId="{463010EE-C782-4EE5-865C-793F1F8BDE41}" srcOrd="13" destOrd="0" presId="urn:microsoft.com/office/officeart/2005/8/layout/list1"/>
    <dgm:cxn modelId="{887A550E-71A9-4950-904B-F6BF40A400AD}" type="presParOf" srcId="{CA2AB510-8D00-4CEC-9F07-AE96C622C4F9}" destId="{C4A0545E-EA25-42BD-B7DC-963E64A1298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EA693-DD68-4897-B82F-FB4C88DA6FF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914E866-66FF-4021-A35D-7995D1FC5530}">
      <dgm:prSet phldrT="[Text]" custT="1"/>
      <dgm:spPr>
        <a:solidFill>
          <a:schemeClr val="bg2">
            <a:lumMod val="50000"/>
          </a:schemeClr>
        </a:solidFill>
      </dgm:spPr>
      <dgm:t>
        <a:bodyPr/>
        <a:lstStyle/>
        <a:p>
          <a:pPr marL="0">
            <a:spcAft>
              <a:spcPct val="35000"/>
            </a:spcAft>
            <a:buNone/>
          </a:pPr>
          <a:r>
            <a:rPr lang="en-US" sz="1200" b="1" dirty="0">
              <a:solidFill>
                <a:schemeClr val="accent1"/>
              </a:solidFill>
            </a:rPr>
            <a:t>Benefits to the Mentor</a:t>
          </a:r>
        </a:p>
        <a:p>
          <a:pPr marL="0">
            <a:spcAft>
              <a:spcPct val="35000"/>
            </a:spcAft>
            <a:buNone/>
          </a:pPr>
          <a:endParaRPr lang="en-US" sz="1200" b="1" dirty="0">
            <a:solidFill>
              <a:schemeClr val="accent1"/>
            </a:solidFill>
          </a:endParaRPr>
        </a:p>
      </dgm:t>
    </dgm:pt>
    <dgm:pt modelId="{16B2EBE4-981F-45A7-8268-51119E1DB09B}" type="parTrans" cxnId="{A8123317-F3D0-4775-A68D-F86C3B62C429}">
      <dgm:prSet/>
      <dgm:spPr/>
      <dgm:t>
        <a:bodyPr/>
        <a:lstStyle/>
        <a:p>
          <a:endParaRPr lang="en-US"/>
        </a:p>
      </dgm:t>
    </dgm:pt>
    <dgm:pt modelId="{D8A6C0EB-F7EA-4A46-BB4B-622BF694A2C9}" type="sibTrans" cxnId="{A8123317-F3D0-4775-A68D-F86C3B62C429}">
      <dgm:prSet/>
      <dgm:spPr/>
      <dgm:t>
        <a:bodyPr/>
        <a:lstStyle/>
        <a:p>
          <a:endParaRPr lang="en-US"/>
        </a:p>
      </dgm:t>
    </dgm:pt>
    <dgm:pt modelId="{14076AA8-C92F-4235-B6C9-A56CEFE71001}">
      <dgm:prSet phldrT="[Tex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Drives self-awareness</a:t>
          </a:r>
          <a:endParaRPr lang="en-US" sz="900" dirty="0">
            <a:solidFill>
              <a:schemeClr val="accent1"/>
            </a:solidFill>
            <a:latin typeface="Arial" panose="020B0604020202020204" pitchFamily="34" charset="0"/>
            <a:cs typeface="Arial" panose="020B0604020202020204" pitchFamily="34" charset="0"/>
          </a:endParaRPr>
        </a:p>
      </dgm:t>
    </dgm:pt>
    <dgm:pt modelId="{4E6A3B50-1946-4518-BEE7-AAA869CA48D7}" type="parTrans" cxnId="{1696D4A2-2A7A-46DF-ADA7-9B6DE3DCA587}">
      <dgm:prSet/>
      <dgm:spPr/>
      <dgm:t>
        <a:bodyPr/>
        <a:lstStyle/>
        <a:p>
          <a:endParaRPr lang="en-US"/>
        </a:p>
      </dgm:t>
    </dgm:pt>
    <dgm:pt modelId="{5B631CEA-EF4A-4AC6-B18D-A9A2E69501DE}" type="sibTrans" cxnId="{1696D4A2-2A7A-46DF-ADA7-9B6DE3DCA587}">
      <dgm:prSet/>
      <dgm:spPr/>
      <dgm:t>
        <a:bodyPr/>
        <a:lstStyle/>
        <a:p>
          <a:endParaRPr lang="en-US"/>
        </a:p>
      </dgm:t>
    </dgm:pt>
    <dgm:pt modelId="{160B8B69-0EC3-4775-A15C-4A8CB7031797}">
      <dgm:prSet phldrT="[Text]" custT="1"/>
      <dgm:spPr>
        <a:solidFill>
          <a:schemeClr val="accent4"/>
        </a:solidFill>
      </dgm:spPr>
      <dgm:t>
        <a:bodyPr/>
        <a:lstStyle/>
        <a:p>
          <a:pPr marL="0" lvl="0" algn="l" defTabSz="533400">
            <a:lnSpc>
              <a:spcPct val="90000"/>
            </a:lnSpc>
            <a:spcBef>
              <a:spcPct val="0"/>
            </a:spcBef>
            <a:spcAft>
              <a:spcPct val="35000"/>
            </a:spcAft>
            <a:buNone/>
          </a:pPr>
          <a:r>
            <a:rPr lang="en-US" sz="1200" b="1" kern="1200" dirty="0">
              <a:solidFill>
                <a:schemeClr val="accent1"/>
              </a:solidFill>
            </a:rPr>
            <a:t>Benefits to the Mentee</a:t>
          </a:r>
        </a:p>
        <a:p>
          <a:pPr marL="0" lvl="0" algn="l" defTabSz="533400">
            <a:lnSpc>
              <a:spcPct val="90000"/>
            </a:lnSpc>
            <a:spcBef>
              <a:spcPct val="0"/>
            </a:spcBef>
            <a:spcAft>
              <a:spcPct val="35000"/>
            </a:spcAft>
            <a:buNone/>
          </a:pPr>
          <a:endParaRPr lang="en-US" sz="1200" b="1" kern="1200" dirty="0">
            <a:solidFill>
              <a:schemeClr val="accent1"/>
            </a:solidFill>
          </a:endParaRPr>
        </a:p>
      </dgm:t>
    </dgm:pt>
    <dgm:pt modelId="{6918AB77-6665-43BB-85E6-46BAE6D7BB1F}" type="parTrans" cxnId="{5F414F02-7A00-41B4-A568-037677754D48}">
      <dgm:prSet/>
      <dgm:spPr/>
      <dgm:t>
        <a:bodyPr/>
        <a:lstStyle/>
        <a:p>
          <a:endParaRPr lang="en-US"/>
        </a:p>
      </dgm:t>
    </dgm:pt>
    <dgm:pt modelId="{68F396AF-DF80-4744-B5A6-9C354722BE09}" type="sibTrans" cxnId="{5F414F02-7A00-41B4-A568-037677754D48}">
      <dgm:prSet/>
      <dgm:spPr/>
      <dgm:t>
        <a:bodyPr/>
        <a:lstStyle/>
        <a:p>
          <a:endParaRPr lang="en-US"/>
        </a:p>
      </dgm:t>
    </dgm:pt>
    <dgm:pt modelId="{3EB74897-7FCC-4C72-97C1-B44022697EF1}">
      <dgm:prSet phldrT="[Tex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Accelerates development</a:t>
          </a:r>
          <a:endParaRPr lang="en-US" sz="900" kern="1200" dirty="0">
            <a:solidFill>
              <a:srgbClr val="002477"/>
            </a:solidFill>
            <a:latin typeface="Arial" panose="020B0604020202020204" pitchFamily="34" charset="0"/>
            <a:ea typeface="+mn-ea"/>
            <a:cs typeface="Arial" panose="020B0604020202020204" pitchFamily="34" charset="0"/>
          </a:endParaRPr>
        </a:p>
      </dgm:t>
    </dgm:pt>
    <dgm:pt modelId="{1210BD7D-BB99-4D12-AD00-60F1025DBC0D}" type="parTrans" cxnId="{382057BC-A25A-43BD-B001-7C34BDD9BB37}">
      <dgm:prSet/>
      <dgm:spPr/>
      <dgm:t>
        <a:bodyPr/>
        <a:lstStyle/>
        <a:p>
          <a:endParaRPr lang="en-US"/>
        </a:p>
      </dgm:t>
    </dgm:pt>
    <dgm:pt modelId="{BE718251-4F89-4054-A88C-5F15316C90C5}" type="sibTrans" cxnId="{382057BC-A25A-43BD-B001-7C34BDD9BB37}">
      <dgm:prSet/>
      <dgm:spPr/>
      <dgm:t>
        <a:bodyPr/>
        <a:lstStyle/>
        <a:p>
          <a:endParaRPr lang="en-US"/>
        </a:p>
      </dgm:t>
    </dgm:pt>
    <dgm:pt modelId="{85E5C247-FBC4-45A6-B24E-4C406A3284B4}">
      <dgm:prSet phldrT="[Text]" custT="1"/>
      <dgm:spPr/>
      <dgm:t>
        <a:bodyPr/>
        <a:lstStyle/>
        <a:p>
          <a:pPr marL="0" lvl="0" algn="l" defTabSz="533400">
            <a:lnSpc>
              <a:spcPct val="90000"/>
            </a:lnSpc>
            <a:spcBef>
              <a:spcPct val="0"/>
            </a:spcBef>
            <a:spcAft>
              <a:spcPct val="35000"/>
            </a:spcAft>
            <a:buNone/>
          </a:pPr>
          <a:r>
            <a:rPr lang="en-US" sz="1200" b="1" kern="1200" dirty="0"/>
            <a:t>Benefits to the Organization</a:t>
          </a:r>
        </a:p>
        <a:p>
          <a:pPr marL="0" lvl="0" algn="l" defTabSz="533400">
            <a:lnSpc>
              <a:spcPct val="90000"/>
            </a:lnSpc>
            <a:spcBef>
              <a:spcPct val="0"/>
            </a:spcBef>
            <a:spcAft>
              <a:spcPct val="35000"/>
            </a:spcAft>
            <a:buNone/>
          </a:pPr>
          <a:endParaRPr lang="en-US" sz="1200" b="1" kern="1200" dirty="0"/>
        </a:p>
      </dgm:t>
    </dgm:pt>
    <dgm:pt modelId="{17C257CB-B49B-4E65-B40F-44A949A17471}" type="parTrans" cxnId="{DDE4618B-6D87-4923-9A22-C50231E54DF9}">
      <dgm:prSet/>
      <dgm:spPr/>
      <dgm:t>
        <a:bodyPr/>
        <a:lstStyle/>
        <a:p>
          <a:endParaRPr lang="en-US"/>
        </a:p>
      </dgm:t>
    </dgm:pt>
    <dgm:pt modelId="{3474486B-B4F2-449C-8F97-934D4ACF79F0}" type="sibTrans" cxnId="{DDE4618B-6D87-4923-9A22-C50231E54DF9}">
      <dgm:prSet/>
      <dgm:spPr/>
      <dgm:t>
        <a:bodyPr/>
        <a:lstStyle/>
        <a:p>
          <a:endParaRPr lang="en-US"/>
        </a:p>
      </dgm:t>
    </dgm:pt>
    <dgm:pt modelId="{02037A18-73B0-43B1-A20F-D2749B388850}">
      <dgm:prSet phldrT="[Tex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Builds bench strength</a:t>
          </a:r>
          <a:endParaRPr lang="en-US" sz="900" kern="1200" dirty="0">
            <a:solidFill>
              <a:schemeClr val="bg1"/>
            </a:solidFill>
            <a:latin typeface="Arial" panose="020B0604020202020204" pitchFamily="34" charset="0"/>
            <a:ea typeface="+mn-ea"/>
            <a:cs typeface="Arial" panose="020B0604020202020204" pitchFamily="34" charset="0"/>
          </a:endParaRPr>
        </a:p>
      </dgm:t>
    </dgm:pt>
    <dgm:pt modelId="{3B24D94F-52F6-4B7F-95B6-921A480D100A}" type="parTrans" cxnId="{3C00F5E5-2120-40D7-BF1B-A18EDFB9E3AD}">
      <dgm:prSet/>
      <dgm:spPr/>
      <dgm:t>
        <a:bodyPr/>
        <a:lstStyle/>
        <a:p>
          <a:endParaRPr lang="en-US"/>
        </a:p>
      </dgm:t>
    </dgm:pt>
    <dgm:pt modelId="{149BD8A5-F2A2-4EA6-9F97-05B51334CDA3}" type="sibTrans" cxnId="{3C00F5E5-2120-40D7-BF1B-A18EDFB9E3AD}">
      <dgm:prSet/>
      <dgm:spPr/>
      <dgm:t>
        <a:bodyPr/>
        <a:lstStyle/>
        <a:p>
          <a:endParaRPr lang="en-US"/>
        </a:p>
      </dgm:t>
    </dgm:pt>
    <dgm:pt modelId="{1FB07029-BFEA-4786-991D-345AB544CE57}">
      <dgm:prSe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Expands the mentor’s professional network</a:t>
          </a:r>
        </a:p>
      </dgm:t>
    </dgm:pt>
    <dgm:pt modelId="{7A5C8957-BE71-46BF-9478-757168959C2D}" type="parTrans" cxnId="{C19287EF-74E0-45CC-8FCA-C44D063AB815}">
      <dgm:prSet/>
      <dgm:spPr/>
      <dgm:t>
        <a:bodyPr/>
        <a:lstStyle/>
        <a:p>
          <a:endParaRPr lang="en-US"/>
        </a:p>
      </dgm:t>
    </dgm:pt>
    <dgm:pt modelId="{A991BF9E-3218-4369-9399-0586C48255EB}" type="sibTrans" cxnId="{C19287EF-74E0-45CC-8FCA-C44D063AB815}">
      <dgm:prSet/>
      <dgm:spPr/>
      <dgm:t>
        <a:bodyPr/>
        <a:lstStyle/>
        <a:p>
          <a:endParaRPr lang="en-US"/>
        </a:p>
      </dgm:t>
    </dgm:pt>
    <dgm:pt modelId="{129342F8-939E-4952-A474-55D9E9524679}">
      <dgm:prSe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Improves leadership skills</a:t>
          </a:r>
        </a:p>
      </dgm:t>
    </dgm:pt>
    <dgm:pt modelId="{F2369124-9742-4DF4-8685-0FD8D681C553}" type="parTrans" cxnId="{5DBEF476-1D60-4950-878D-A4E840C2E2A5}">
      <dgm:prSet/>
      <dgm:spPr/>
      <dgm:t>
        <a:bodyPr/>
        <a:lstStyle/>
        <a:p>
          <a:endParaRPr lang="en-US"/>
        </a:p>
      </dgm:t>
    </dgm:pt>
    <dgm:pt modelId="{B892ADA9-0077-4149-B7D3-CFB18E908ED2}" type="sibTrans" cxnId="{5DBEF476-1D60-4950-878D-A4E840C2E2A5}">
      <dgm:prSet/>
      <dgm:spPr/>
      <dgm:t>
        <a:bodyPr/>
        <a:lstStyle/>
        <a:p>
          <a:endParaRPr lang="en-US"/>
        </a:p>
      </dgm:t>
    </dgm:pt>
    <dgm:pt modelId="{6CD3798B-59B8-48EE-82A1-8C3002EFD151}">
      <dgm:prSe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Increases awareness of available talent throughout the organization</a:t>
          </a:r>
        </a:p>
      </dgm:t>
    </dgm:pt>
    <dgm:pt modelId="{F19F7616-7A8C-40E3-A742-C7326C107774}" type="parTrans" cxnId="{3DDC8E1D-637B-4052-8EA2-E7C60D3C6751}">
      <dgm:prSet/>
      <dgm:spPr/>
      <dgm:t>
        <a:bodyPr/>
        <a:lstStyle/>
        <a:p>
          <a:endParaRPr lang="en-US"/>
        </a:p>
      </dgm:t>
    </dgm:pt>
    <dgm:pt modelId="{DD194F64-58B0-4297-A1CF-D6358D7FA5A7}" type="sibTrans" cxnId="{3DDC8E1D-637B-4052-8EA2-E7C60D3C6751}">
      <dgm:prSet/>
      <dgm:spPr/>
      <dgm:t>
        <a:bodyPr/>
        <a:lstStyle/>
        <a:p>
          <a:endParaRPr lang="en-US"/>
        </a:p>
      </dgm:t>
    </dgm:pt>
    <dgm:pt modelId="{377C76AF-1415-4185-B742-704414A1FCEB}">
      <dgm:prSe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Increases likelihood of receiving a promotion</a:t>
          </a:r>
        </a:p>
      </dgm:t>
    </dgm:pt>
    <dgm:pt modelId="{CD9D4FA3-BB07-4D98-A19C-CB431712C36D}" type="parTrans" cxnId="{F07D66EF-EC9F-4FE3-A0A7-F9897A4A4879}">
      <dgm:prSet/>
      <dgm:spPr/>
      <dgm:t>
        <a:bodyPr/>
        <a:lstStyle/>
        <a:p>
          <a:endParaRPr lang="en-US"/>
        </a:p>
      </dgm:t>
    </dgm:pt>
    <dgm:pt modelId="{125B0398-788E-4277-8C62-1EF0E388FAEA}" type="sibTrans" cxnId="{F07D66EF-EC9F-4FE3-A0A7-F9897A4A4879}">
      <dgm:prSet/>
      <dgm:spPr/>
      <dgm:t>
        <a:bodyPr/>
        <a:lstStyle/>
        <a:p>
          <a:endParaRPr lang="en-US"/>
        </a:p>
      </dgm:t>
    </dgm:pt>
    <dgm:pt modelId="{1A5DC647-212E-4472-84A4-F49333B3C3ED}">
      <dgm:prSet custT="1"/>
      <dgm:spPr>
        <a:solidFill>
          <a:schemeClr val="bg2">
            <a:lumMod val="50000"/>
          </a:schemeClr>
        </a:solidFill>
      </dgm:spPr>
      <dgm:t>
        <a:bodyPr/>
        <a:lstStyle/>
        <a:p>
          <a:pPr marL="182880" indent="-182880">
            <a:spcAft>
              <a:spcPts val="600"/>
            </a:spcAft>
            <a:buFont typeface="Wingdings" panose="05000000000000000000" pitchFamily="2" charset="2"/>
            <a:buChar char="§"/>
          </a:pPr>
          <a:r>
            <a:rPr lang="en-US" altLang="en-US" sz="900" dirty="0">
              <a:solidFill>
                <a:schemeClr val="accent1"/>
              </a:solidFill>
              <a:latin typeface="Arial" panose="020B0604020202020204" pitchFamily="34" charset="0"/>
              <a:cs typeface="Arial" panose="020B0604020202020204" pitchFamily="34" charset="0"/>
            </a:rPr>
            <a:t>Increases visibility throughout the organization </a:t>
          </a:r>
        </a:p>
      </dgm:t>
    </dgm:pt>
    <dgm:pt modelId="{C3419A7D-80FC-445C-97B1-C5206F7CDDC3}" type="parTrans" cxnId="{E4B74366-484F-427E-B81E-CB2DBB301956}">
      <dgm:prSet/>
      <dgm:spPr/>
      <dgm:t>
        <a:bodyPr/>
        <a:lstStyle/>
        <a:p>
          <a:endParaRPr lang="en-US"/>
        </a:p>
      </dgm:t>
    </dgm:pt>
    <dgm:pt modelId="{2FC64038-1998-425F-8F08-79ED1435B1E5}" type="sibTrans" cxnId="{E4B74366-484F-427E-B81E-CB2DBB301956}">
      <dgm:prSet/>
      <dgm:spPr/>
      <dgm:t>
        <a:bodyPr/>
        <a:lstStyle/>
        <a:p>
          <a:endParaRPr lang="en-US"/>
        </a:p>
      </dgm:t>
    </dgm:pt>
    <dgm:pt modelId="{B16AB023-9645-44CC-9A5B-E1E871AD3BB6}">
      <dgm:prSe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Enhances self-esteem and confidence when interacting with senior leaders</a:t>
          </a:r>
        </a:p>
      </dgm:t>
    </dgm:pt>
    <dgm:pt modelId="{507F1DE8-D206-473D-A8C3-0812E79C0BB9}" type="parTrans" cxnId="{EDD519A2-70EE-4F4C-AF4E-4D5920DB41D9}">
      <dgm:prSet/>
      <dgm:spPr/>
      <dgm:t>
        <a:bodyPr/>
        <a:lstStyle/>
        <a:p>
          <a:endParaRPr lang="en-US"/>
        </a:p>
      </dgm:t>
    </dgm:pt>
    <dgm:pt modelId="{50EAC461-CE34-4DA0-9A36-D655C416CE70}" type="sibTrans" cxnId="{EDD519A2-70EE-4F4C-AF4E-4D5920DB41D9}">
      <dgm:prSet/>
      <dgm:spPr/>
      <dgm:t>
        <a:bodyPr/>
        <a:lstStyle/>
        <a:p>
          <a:endParaRPr lang="en-US"/>
        </a:p>
      </dgm:t>
    </dgm:pt>
    <dgm:pt modelId="{62C3F5DA-1889-452C-8E0E-09ED058AE3D2}">
      <dgm:prSe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Expands the HIPO’s professional network</a:t>
          </a:r>
        </a:p>
      </dgm:t>
    </dgm:pt>
    <dgm:pt modelId="{A51F91DA-D4BB-4A8F-8AF0-8181F280E768}" type="parTrans" cxnId="{F02C642B-68BA-4F31-9904-5EA10AFD8356}">
      <dgm:prSet/>
      <dgm:spPr/>
      <dgm:t>
        <a:bodyPr/>
        <a:lstStyle/>
        <a:p>
          <a:endParaRPr lang="en-US"/>
        </a:p>
      </dgm:t>
    </dgm:pt>
    <dgm:pt modelId="{F5D5B588-70B0-4D07-BD3D-8F7968BF09A8}" type="sibTrans" cxnId="{F02C642B-68BA-4F31-9904-5EA10AFD8356}">
      <dgm:prSet/>
      <dgm:spPr/>
      <dgm:t>
        <a:bodyPr/>
        <a:lstStyle/>
        <a:p>
          <a:endParaRPr lang="en-US"/>
        </a:p>
      </dgm:t>
    </dgm:pt>
    <dgm:pt modelId="{0F75FEBA-ACE4-4012-B357-A71477FBF7F6}">
      <dgm:prSe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job satisfaction and effectiveness</a:t>
          </a:r>
        </a:p>
      </dgm:t>
    </dgm:pt>
    <dgm:pt modelId="{72EB78A5-F725-4E5E-B7BB-CD24F35A879E}" type="parTrans" cxnId="{7015D0A7-021F-473C-951B-85B19F8B3152}">
      <dgm:prSet/>
      <dgm:spPr/>
      <dgm:t>
        <a:bodyPr/>
        <a:lstStyle/>
        <a:p>
          <a:endParaRPr lang="en-US"/>
        </a:p>
      </dgm:t>
    </dgm:pt>
    <dgm:pt modelId="{0704794B-78AF-4533-99FF-EAF3BD3D38D7}" type="sibTrans" cxnId="{7015D0A7-021F-473C-951B-85B19F8B3152}">
      <dgm:prSet/>
      <dgm:spPr/>
      <dgm:t>
        <a:bodyPr/>
        <a:lstStyle/>
        <a:p>
          <a:endParaRPr lang="en-US"/>
        </a:p>
      </dgm:t>
    </dgm:pt>
    <dgm:pt modelId="{D205515D-03FE-4856-8286-4A3ECBC468C6}">
      <dgm:prSe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likelihood of receiving a promotion</a:t>
          </a:r>
        </a:p>
      </dgm:t>
    </dgm:pt>
    <dgm:pt modelId="{80888EB2-BF36-465E-BB04-7138D9805DF9}" type="parTrans" cxnId="{5E53B38D-D725-4076-A351-A5E8C2D99E5E}">
      <dgm:prSet/>
      <dgm:spPr/>
      <dgm:t>
        <a:bodyPr/>
        <a:lstStyle/>
        <a:p>
          <a:endParaRPr lang="en-US"/>
        </a:p>
      </dgm:t>
    </dgm:pt>
    <dgm:pt modelId="{4AE5C08B-93A3-4E59-8D80-84081D983E02}" type="sibTrans" cxnId="{5E53B38D-D725-4076-A351-A5E8C2D99E5E}">
      <dgm:prSet/>
      <dgm:spPr/>
      <dgm:t>
        <a:bodyPr/>
        <a:lstStyle/>
        <a:p>
          <a:endParaRPr lang="en-US"/>
        </a:p>
      </dgm:t>
    </dgm:pt>
    <dgm:pt modelId="{EB8B78EF-9A52-466E-BB56-573DC06FCD19}">
      <dgm:prSet custT="1"/>
      <dgm:spPr>
        <a:solidFill>
          <a:schemeClr val="accent4"/>
        </a:solidFill>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perspective and knowledge of different functions</a:t>
          </a:r>
        </a:p>
      </dgm:t>
    </dgm:pt>
    <dgm:pt modelId="{D4F25B28-1305-4D2A-8EC6-CFD58F1D446D}" type="parTrans" cxnId="{EFB075CE-AB6F-4826-A7FB-1C21F2CA9936}">
      <dgm:prSet/>
      <dgm:spPr/>
      <dgm:t>
        <a:bodyPr/>
        <a:lstStyle/>
        <a:p>
          <a:endParaRPr lang="en-US"/>
        </a:p>
      </dgm:t>
    </dgm:pt>
    <dgm:pt modelId="{CA47998C-F7D4-4870-8CC6-0D6639A05EBB}" type="sibTrans" cxnId="{EFB075CE-AB6F-4826-A7FB-1C21F2CA9936}">
      <dgm:prSet/>
      <dgm:spPr/>
      <dgm:t>
        <a:bodyPr/>
        <a:lstStyle/>
        <a:p>
          <a:endParaRPr lang="en-US"/>
        </a:p>
      </dgm:t>
    </dgm:pt>
    <dgm:pt modelId="{710E13AB-D8D1-4F03-AA52-2DB272658373}">
      <dgm:prSe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Creates a culture of development</a:t>
          </a:r>
        </a:p>
      </dgm:t>
    </dgm:pt>
    <dgm:pt modelId="{52290303-C863-41AE-B2C7-753B0EE58E76}" type="parTrans" cxnId="{4E6B153C-F180-4906-9843-2D394308194E}">
      <dgm:prSet/>
      <dgm:spPr/>
      <dgm:t>
        <a:bodyPr/>
        <a:lstStyle/>
        <a:p>
          <a:endParaRPr lang="en-US"/>
        </a:p>
      </dgm:t>
    </dgm:pt>
    <dgm:pt modelId="{5DB8D5BC-2666-42C1-BFC0-C54C8A3C471F}" type="sibTrans" cxnId="{4E6B153C-F180-4906-9843-2D394308194E}">
      <dgm:prSet/>
      <dgm:spPr/>
      <dgm:t>
        <a:bodyPr/>
        <a:lstStyle/>
        <a:p>
          <a:endParaRPr lang="en-US"/>
        </a:p>
      </dgm:t>
    </dgm:pt>
    <dgm:pt modelId="{A72625D7-8C5A-47D6-B4D7-676954CBF747}">
      <dgm:prSe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Drives employee engagement and retention</a:t>
          </a:r>
        </a:p>
      </dgm:t>
    </dgm:pt>
    <dgm:pt modelId="{C6623E0B-F43B-4C5B-91A2-7911366C85D3}" type="parTrans" cxnId="{9D100D5D-983F-4A78-9DE4-1A86243ADB54}">
      <dgm:prSet/>
      <dgm:spPr/>
      <dgm:t>
        <a:bodyPr/>
        <a:lstStyle/>
        <a:p>
          <a:endParaRPr lang="en-US"/>
        </a:p>
      </dgm:t>
    </dgm:pt>
    <dgm:pt modelId="{8C435892-E778-448A-B3AC-D79E4EB157F7}" type="sibTrans" cxnId="{9D100D5D-983F-4A78-9DE4-1A86243ADB54}">
      <dgm:prSet/>
      <dgm:spPr/>
      <dgm:t>
        <a:bodyPr/>
        <a:lstStyle/>
        <a:p>
          <a:endParaRPr lang="en-US"/>
        </a:p>
      </dgm:t>
    </dgm:pt>
    <dgm:pt modelId="{1FF4FA19-F2A7-4C48-9833-46C7BFDFD2A0}">
      <dgm:prSe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a:solidFill>
                <a:schemeClr val="bg1"/>
              </a:solidFill>
              <a:latin typeface="Arial" panose="020B0604020202020204" pitchFamily="34" charset="0"/>
              <a:ea typeface="+mn-ea"/>
              <a:cs typeface="Arial" panose="020B0604020202020204" pitchFamily="34" charset="0"/>
            </a:rPr>
            <a:t>Fosters productivity and performance</a:t>
          </a:r>
          <a:endParaRPr lang="en-US" altLang="en-US" sz="900" kern="1200" dirty="0">
            <a:solidFill>
              <a:schemeClr val="bg1"/>
            </a:solidFill>
            <a:latin typeface="Arial" panose="020B0604020202020204" pitchFamily="34" charset="0"/>
            <a:ea typeface="+mn-ea"/>
            <a:cs typeface="Arial" panose="020B0604020202020204" pitchFamily="34" charset="0"/>
          </a:endParaRPr>
        </a:p>
      </dgm:t>
    </dgm:pt>
    <dgm:pt modelId="{6503C26F-1606-490B-AAC6-617C448D7B39}" type="parTrans" cxnId="{48B64B25-71B6-4569-8F8F-32A970B4FBD6}">
      <dgm:prSet/>
      <dgm:spPr/>
      <dgm:t>
        <a:bodyPr/>
        <a:lstStyle/>
        <a:p>
          <a:endParaRPr lang="en-US"/>
        </a:p>
      </dgm:t>
    </dgm:pt>
    <dgm:pt modelId="{DCF09C15-2ED1-4D24-BEB0-2E3C468A675D}" type="sibTrans" cxnId="{48B64B25-71B6-4569-8F8F-32A970B4FBD6}">
      <dgm:prSet/>
      <dgm:spPr/>
      <dgm:t>
        <a:bodyPr/>
        <a:lstStyle/>
        <a:p>
          <a:endParaRPr lang="en-US"/>
        </a:p>
      </dgm:t>
    </dgm:pt>
    <dgm:pt modelId="{0BB5BD17-7BA6-44D7-BACA-B4B565F76EF1}">
      <dgm:prSe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Increases cross-organizational communication</a:t>
          </a:r>
        </a:p>
      </dgm:t>
    </dgm:pt>
    <dgm:pt modelId="{7AF6F831-EF32-4CC5-8D58-413DF4902766}" type="parTrans" cxnId="{B135735B-D312-4913-B2AF-A765D5D21002}">
      <dgm:prSet/>
      <dgm:spPr/>
      <dgm:t>
        <a:bodyPr/>
        <a:lstStyle/>
        <a:p>
          <a:endParaRPr lang="en-US"/>
        </a:p>
      </dgm:t>
    </dgm:pt>
    <dgm:pt modelId="{A1257A11-991E-44D0-8BD0-7887A5B90B99}" type="sibTrans" cxnId="{B135735B-D312-4913-B2AF-A765D5D21002}">
      <dgm:prSet/>
      <dgm:spPr/>
      <dgm:t>
        <a:bodyPr/>
        <a:lstStyle/>
        <a:p>
          <a:endParaRPr lang="en-US"/>
        </a:p>
      </dgm:t>
    </dgm:pt>
    <dgm:pt modelId="{7B3EBB49-7135-4DEC-9D69-FDCA395A3691}">
      <dgm:prSet custT="1"/>
      <dgm:spPr/>
      <dgm:t>
        <a:bodyPr/>
        <a:lstStyle/>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Provides a low-cost development opportunity</a:t>
          </a:r>
        </a:p>
      </dgm:t>
    </dgm:pt>
    <dgm:pt modelId="{3D53B50C-65F3-4752-91B3-5E2002E5425D}" type="parTrans" cxnId="{D557AC30-9DF1-4A5C-8EEB-A0905873ED6D}">
      <dgm:prSet/>
      <dgm:spPr/>
      <dgm:t>
        <a:bodyPr/>
        <a:lstStyle/>
        <a:p>
          <a:endParaRPr lang="en-US"/>
        </a:p>
      </dgm:t>
    </dgm:pt>
    <dgm:pt modelId="{C144B745-2342-404E-AA4E-0B460B3ED07A}" type="sibTrans" cxnId="{D557AC30-9DF1-4A5C-8EEB-A0905873ED6D}">
      <dgm:prSet/>
      <dgm:spPr/>
      <dgm:t>
        <a:bodyPr/>
        <a:lstStyle/>
        <a:p>
          <a:endParaRPr lang="en-US"/>
        </a:p>
      </dgm:t>
    </dgm:pt>
    <dgm:pt modelId="{0DB84DA4-D459-4326-B773-560E321E7C19}" type="pres">
      <dgm:prSet presAssocID="{35FEA693-DD68-4897-B82F-FB4C88DA6FF2}" presName="Name0" presStyleCnt="0">
        <dgm:presLayoutVars>
          <dgm:dir/>
          <dgm:resizeHandles val="exact"/>
        </dgm:presLayoutVars>
      </dgm:prSet>
      <dgm:spPr/>
    </dgm:pt>
    <dgm:pt modelId="{39378320-D895-472D-9CBA-FA64AF70C02A}" type="pres">
      <dgm:prSet presAssocID="{D914E866-66FF-4021-A35D-7995D1FC5530}" presName="node" presStyleLbl="node1" presStyleIdx="0" presStyleCnt="3">
        <dgm:presLayoutVars>
          <dgm:bulletEnabled val="1"/>
        </dgm:presLayoutVars>
      </dgm:prSet>
      <dgm:spPr/>
    </dgm:pt>
    <dgm:pt modelId="{AA8E1027-95AC-46F1-8115-53CEF90E71DD}" type="pres">
      <dgm:prSet presAssocID="{D8A6C0EB-F7EA-4A46-BB4B-622BF694A2C9}" presName="sibTrans" presStyleCnt="0"/>
      <dgm:spPr/>
    </dgm:pt>
    <dgm:pt modelId="{8BB91A17-5FDB-4F75-89ED-BCCF6B9B83F8}" type="pres">
      <dgm:prSet presAssocID="{160B8B69-0EC3-4775-A15C-4A8CB7031797}" presName="node" presStyleLbl="node1" presStyleIdx="1" presStyleCnt="3">
        <dgm:presLayoutVars>
          <dgm:bulletEnabled val="1"/>
        </dgm:presLayoutVars>
      </dgm:prSet>
      <dgm:spPr/>
    </dgm:pt>
    <dgm:pt modelId="{6C5682F2-00A0-4813-9F1C-5889721789FE}" type="pres">
      <dgm:prSet presAssocID="{68F396AF-DF80-4744-B5A6-9C354722BE09}" presName="sibTrans" presStyleCnt="0"/>
      <dgm:spPr/>
    </dgm:pt>
    <dgm:pt modelId="{B2DCF419-8B2C-4296-8EA8-040AAC850D32}" type="pres">
      <dgm:prSet presAssocID="{85E5C247-FBC4-45A6-B24E-4C406A3284B4}" presName="node" presStyleLbl="node1" presStyleIdx="2" presStyleCnt="3">
        <dgm:presLayoutVars>
          <dgm:bulletEnabled val="1"/>
        </dgm:presLayoutVars>
      </dgm:prSet>
      <dgm:spPr/>
    </dgm:pt>
  </dgm:ptLst>
  <dgm:cxnLst>
    <dgm:cxn modelId="{5F414F02-7A00-41B4-A568-037677754D48}" srcId="{35FEA693-DD68-4897-B82F-FB4C88DA6FF2}" destId="{160B8B69-0EC3-4775-A15C-4A8CB7031797}" srcOrd="1" destOrd="0" parTransId="{6918AB77-6665-43BB-85E6-46BAE6D7BB1F}" sibTransId="{68F396AF-DF80-4744-B5A6-9C354722BE09}"/>
    <dgm:cxn modelId="{476B8206-6755-47ED-BB2B-0D5BA1BEDB14}" type="presOf" srcId="{0BB5BD17-7BA6-44D7-BACA-B4B565F76EF1}" destId="{B2DCF419-8B2C-4296-8EA8-040AAC850D32}" srcOrd="0" destOrd="5" presId="urn:microsoft.com/office/officeart/2005/8/layout/hList6"/>
    <dgm:cxn modelId="{60E08C07-D113-4F77-B203-A5277C2B881A}" type="presOf" srcId="{7B3EBB49-7135-4DEC-9D69-FDCA395A3691}" destId="{B2DCF419-8B2C-4296-8EA8-040AAC850D32}" srcOrd="0" destOrd="6" presId="urn:microsoft.com/office/officeart/2005/8/layout/hList6"/>
    <dgm:cxn modelId="{2A25EE0B-D5D0-4911-A6B5-56508EE3E3DE}" type="presOf" srcId="{1A5DC647-212E-4472-84A4-F49333B3C3ED}" destId="{39378320-D895-472D-9CBA-FA64AF70C02A}" srcOrd="0" destOrd="6" presId="urn:microsoft.com/office/officeart/2005/8/layout/hList6"/>
    <dgm:cxn modelId="{575BC310-7604-495E-9CC1-CFC7E7C11BD2}" type="presOf" srcId="{35FEA693-DD68-4897-B82F-FB4C88DA6FF2}" destId="{0DB84DA4-D459-4326-B773-560E321E7C19}" srcOrd="0" destOrd="0" presId="urn:microsoft.com/office/officeart/2005/8/layout/hList6"/>
    <dgm:cxn modelId="{A8123317-F3D0-4775-A68D-F86C3B62C429}" srcId="{35FEA693-DD68-4897-B82F-FB4C88DA6FF2}" destId="{D914E866-66FF-4021-A35D-7995D1FC5530}" srcOrd="0" destOrd="0" parTransId="{16B2EBE4-981F-45A7-8268-51119E1DB09B}" sibTransId="{D8A6C0EB-F7EA-4A46-BB4B-622BF694A2C9}"/>
    <dgm:cxn modelId="{3DDC8E1D-637B-4052-8EA2-E7C60D3C6751}" srcId="{D914E866-66FF-4021-A35D-7995D1FC5530}" destId="{6CD3798B-59B8-48EE-82A1-8C3002EFD151}" srcOrd="3" destOrd="0" parTransId="{F19F7616-7A8C-40E3-A742-C7326C107774}" sibTransId="{DD194F64-58B0-4297-A1CF-D6358D7FA5A7}"/>
    <dgm:cxn modelId="{48B64B25-71B6-4569-8F8F-32A970B4FBD6}" srcId="{85E5C247-FBC4-45A6-B24E-4C406A3284B4}" destId="{1FF4FA19-F2A7-4C48-9833-46C7BFDFD2A0}" srcOrd="3" destOrd="0" parTransId="{6503C26F-1606-490B-AAC6-617C448D7B39}" sibTransId="{DCF09C15-2ED1-4D24-BEB0-2E3C468A675D}"/>
    <dgm:cxn modelId="{F02C642B-68BA-4F31-9904-5EA10AFD8356}" srcId="{160B8B69-0EC3-4775-A15C-4A8CB7031797}" destId="{62C3F5DA-1889-452C-8E0E-09ED058AE3D2}" srcOrd="2" destOrd="0" parTransId="{A51F91DA-D4BB-4A8F-8AF0-8181F280E768}" sibTransId="{F5D5B588-70B0-4D07-BD3D-8F7968BF09A8}"/>
    <dgm:cxn modelId="{48A57A30-1765-49C9-97BA-27F15C4D353C}" type="presOf" srcId="{1FB07029-BFEA-4786-991D-345AB544CE57}" destId="{39378320-D895-472D-9CBA-FA64AF70C02A}" srcOrd="0" destOrd="2" presId="urn:microsoft.com/office/officeart/2005/8/layout/hList6"/>
    <dgm:cxn modelId="{D557AC30-9DF1-4A5C-8EEB-A0905873ED6D}" srcId="{85E5C247-FBC4-45A6-B24E-4C406A3284B4}" destId="{7B3EBB49-7135-4DEC-9D69-FDCA395A3691}" srcOrd="5" destOrd="0" parTransId="{3D53B50C-65F3-4752-91B3-5E2002E5425D}" sibTransId="{C144B745-2342-404E-AA4E-0B460B3ED07A}"/>
    <dgm:cxn modelId="{0C42F937-AF4D-40DF-A1C8-0828672C4891}" type="presOf" srcId="{85E5C247-FBC4-45A6-B24E-4C406A3284B4}" destId="{B2DCF419-8B2C-4296-8EA8-040AAC850D32}" srcOrd="0" destOrd="0" presId="urn:microsoft.com/office/officeart/2005/8/layout/hList6"/>
    <dgm:cxn modelId="{C841FB39-080C-4E8C-AA10-80613E66D461}" type="presOf" srcId="{710E13AB-D8D1-4F03-AA52-2DB272658373}" destId="{B2DCF419-8B2C-4296-8EA8-040AAC850D32}" srcOrd="0" destOrd="2" presId="urn:microsoft.com/office/officeart/2005/8/layout/hList6"/>
    <dgm:cxn modelId="{4E6B153C-F180-4906-9843-2D394308194E}" srcId="{85E5C247-FBC4-45A6-B24E-4C406A3284B4}" destId="{710E13AB-D8D1-4F03-AA52-2DB272658373}" srcOrd="1" destOrd="0" parTransId="{52290303-C863-41AE-B2C7-753B0EE58E76}" sibTransId="{5DB8D5BC-2666-42C1-BFC0-C54C8A3C471F}"/>
    <dgm:cxn modelId="{B135735B-D312-4913-B2AF-A765D5D21002}" srcId="{85E5C247-FBC4-45A6-B24E-4C406A3284B4}" destId="{0BB5BD17-7BA6-44D7-BACA-B4B565F76EF1}" srcOrd="4" destOrd="0" parTransId="{7AF6F831-EF32-4CC5-8D58-413DF4902766}" sibTransId="{A1257A11-991E-44D0-8BD0-7887A5B90B99}"/>
    <dgm:cxn modelId="{9D100D5D-983F-4A78-9DE4-1A86243ADB54}" srcId="{85E5C247-FBC4-45A6-B24E-4C406A3284B4}" destId="{A72625D7-8C5A-47D6-B4D7-676954CBF747}" srcOrd="2" destOrd="0" parTransId="{C6623E0B-F43B-4C5B-91A2-7911366C85D3}" sibTransId="{8C435892-E778-448A-B3AC-D79E4EB157F7}"/>
    <dgm:cxn modelId="{BD124C64-1DE6-4230-9A31-ADC0075C7BB2}" type="presOf" srcId="{EB8B78EF-9A52-466E-BB56-573DC06FCD19}" destId="{8BB91A17-5FDB-4F75-89ED-BCCF6B9B83F8}" srcOrd="0" destOrd="6" presId="urn:microsoft.com/office/officeart/2005/8/layout/hList6"/>
    <dgm:cxn modelId="{E1805B65-368D-4720-BF3D-D59866ED8EEF}" type="presOf" srcId="{D205515D-03FE-4856-8286-4A3ECBC468C6}" destId="{8BB91A17-5FDB-4F75-89ED-BCCF6B9B83F8}" srcOrd="0" destOrd="5" presId="urn:microsoft.com/office/officeart/2005/8/layout/hList6"/>
    <dgm:cxn modelId="{E4B74366-484F-427E-B81E-CB2DBB301956}" srcId="{D914E866-66FF-4021-A35D-7995D1FC5530}" destId="{1A5DC647-212E-4472-84A4-F49333B3C3ED}" srcOrd="5" destOrd="0" parTransId="{C3419A7D-80FC-445C-97B1-C5206F7CDDC3}" sibTransId="{2FC64038-1998-425F-8F08-79ED1435B1E5}"/>
    <dgm:cxn modelId="{9B96E94B-B95A-49B8-8541-7DDC5BA41068}" type="presOf" srcId="{62C3F5DA-1889-452C-8E0E-09ED058AE3D2}" destId="{8BB91A17-5FDB-4F75-89ED-BCCF6B9B83F8}" srcOrd="0" destOrd="3" presId="urn:microsoft.com/office/officeart/2005/8/layout/hList6"/>
    <dgm:cxn modelId="{72E3D86C-1125-42AF-B2BC-25735F3243FF}" type="presOf" srcId="{14076AA8-C92F-4235-B6C9-A56CEFE71001}" destId="{39378320-D895-472D-9CBA-FA64AF70C02A}" srcOrd="0" destOrd="1" presId="urn:microsoft.com/office/officeart/2005/8/layout/hList6"/>
    <dgm:cxn modelId="{7D4BAD52-A415-4865-880C-E6E22DB38DDA}" type="presOf" srcId="{D914E866-66FF-4021-A35D-7995D1FC5530}" destId="{39378320-D895-472D-9CBA-FA64AF70C02A}" srcOrd="0" destOrd="0" presId="urn:microsoft.com/office/officeart/2005/8/layout/hList6"/>
    <dgm:cxn modelId="{5DBEF476-1D60-4950-878D-A4E840C2E2A5}" srcId="{D914E866-66FF-4021-A35D-7995D1FC5530}" destId="{129342F8-939E-4952-A474-55D9E9524679}" srcOrd="2" destOrd="0" parTransId="{F2369124-9742-4DF4-8685-0FD8D681C553}" sibTransId="{B892ADA9-0077-4149-B7D3-CFB18E908ED2}"/>
    <dgm:cxn modelId="{4BC00586-B957-4FBF-B0F5-D0E40F43F174}" type="presOf" srcId="{1FF4FA19-F2A7-4C48-9833-46C7BFDFD2A0}" destId="{B2DCF419-8B2C-4296-8EA8-040AAC850D32}" srcOrd="0" destOrd="4" presId="urn:microsoft.com/office/officeart/2005/8/layout/hList6"/>
    <dgm:cxn modelId="{DDE4618B-6D87-4923-9A22-C50231E54DF9}" srcId="{35FEA693-DD68-4897-B82F-FB4C88DA6FF2}" destId="{85E5C247-FBC4-45A6-B24E-4C406A3284B4}" srcOrd="2" destOrd="0" parTransId="{17C257CB-B49B-4E65-B40F-44A949A17471}" sibTransId="{3474486B-B4F2-449C-8F97-934D4ACF79F0}"/>
    <dgm:cxn modelId="{5E53B38D-D725-4076-A351-A5E8C2D99E5E}" srcId="{160B8B69-0EC3-4775-A15C-4A8CB7031797}" destId="{D205515D-03FE-4856-8286-4A3ECBC468C6}" srcOrd="4" destOrd="0" parTransId="{80888EB2-BF36-465E-BB04-7138D9805DF9}" sibTransId="{4AE5C08B-93A3-4E59-8D80-84081D983E02}"/>
    <dgm:cxn modelId="{2D79929C-DDA1-4055-8319-E5DC53666068}" type="presOf" srcId="{160B8B69-0EC3-4775-A15C-4A8CB7031797}" destId="{8BB91A17-5FDB-4F75-89ED-BCCF6B9B83F8}" srcOrd="0" destOrd="0" presId="urn:microsoft.com/office/officeart/2005/8/layout/hList6"/>
    <dgm:cxn modelId="{EDD519A2-70EE-4F4C-AF4E-4D5920DB41D9}" srcId="{160B8B69-0EC3-4775-A15C-4A8CB7031797}" destId="{B16AB023-9645-44CC-9A5B-E1E871AD3BB6}" srcOrd="1" destOrd="0" parTransId="{507F1DE8-D206-473D-A8C3-0812E79C0BB9}" sibTransId="{50EAC461-CE34-4DA0-9A36-D655C416CE70}"/>
    <dgm:cxn modelId="{1696D4A2-2A7A-46DF-ADA7-9B6DE3DCA587}" srcId="{D914E866-66FF-4021-A35D-7995D1FC5530}" destId="{14076AA8-C92F-4235-B6C9-A56CEFE71001}" srcOrd="0" destOrd="0" parTransId="{4E6A3B50-1946-4518-BEE7-AAA869CA48D7}" sibTransId="{5B631CEA-EF4A-4AC6-B18D-A9A2E69501DE}"/>
    <dgm:cxn modelId="{7015D0A7-021F-473C-951B-85B19F8B3152}" srcId="{160B8B69-0EC3-4775-A15C-4A8CB7031797}" destId="{0F75FEBA-ACE4-4012-B357-A71477FBF7F6}" srcOrd="3" destOrd="0" parTransId="{72EB78A5-F725-4E5E-B7BB-CD24F35A879E}" sibTransId="{0704794B-78AF-4533-99FF-EAF3BD3D38D7}"/>
    <dgm:cxn modelId="{5D1E1AB8-3F34-4497-B3C7-EF00D5F27E54}" type="presOf" srcId="{377C76AF-1415-4185-B742-704414A1FCEB}" destId="{39378320-D895-472D-9CBA-FA64AF70C02A}" srcOrd="0" destOrd="5" presId="urn:microsoft.com/office/officeart/2005/8/layout/hList6"/>
    <dgm:cxn modelId="{16831FB8-FF6F-478D-88CC-D138B86E61CC}" type="presOf" srcId="{A72625D7-8C5A-47D6-B4D7-676954CBF747}" destId="{B2DCF419-8B2C-4296-8EA8-040AAC850D32}" srcOrd="0" destOrd="3" presId="urn:microsoft.com/office/officeart/2005/8/layout/hList6"/>
    <dgm:cxn modelId="{382057BC-A25A-43BD-B001-7C34BDD9BB37}" srcId="{160B8B69-0EC3-4775-A15C-4A8CB7031797}" destId="{3EB74897-7FCC-4C72-97C1-B44022697EF1}" srcOrd="0" destOrd="0" parTransId="{1210BD7D-BB99-4D12-AD00-60F1025DBC0D}" sibTransId="{BE718251-4F89-4054-A88C-5F15316C90C5}"/>
    <dgm:cxn modelId="{23B76EC1-3CCA-404F-B03C-2BAB9B9BD035}" type="presOf" srcId="{3EB74897-7FCC-4C72-97C1-B44022697EF1}" destId="{8BB91A17-5FDB-4F75-89ED-BCCF6B9B83F8}" srcOrd="0" destOrd="1" presId="urn:microsoft.com/office/officeart/2005/8/layout/hList6"/>
    <dgm:cxn modelId="{EFB075CE-AB6F-4826-A7FB-1C21F2CA9936}" srcId="{160B8B69-0EC3-4775-A15C-4A8CB7031797}" destId="{EB8B78EF-9A52-466E-BB56-573DC06FCD19}" srcOrd="5" destOrd="0" parTransId="{D4F25B28-1305-4D2A-8EC6-CFD58F1D446D}" sibTransId="{CA47998C-F7D4-4870-8CC6-0D6639A05EBB}"/>
    <dgm:cxn modelId="{203622D1-F215-496C-827E-38BEE14DA321}" type="presOf" srcId="{6CD3798B-59B8-48EE-82A1-8C3002EFD151}" destId="{39378320-D895-472D-9CBA-FA64AF70C02A}" srcOrd="0" destOrd="4" presId="urn:microsoft.com/office/officeart/2005/8/layout/hList6"/>
    <dgm:cxn modelId="{D937F8D1-2844-4FF8-A90F-97C832DE38A2}" type="presOf" srcId="{B16AB023-9645-44CC-9A5B-E1E871AD3BB6}" destId="{8BB91A17-5FDB-4F75-89ED-BCCF6B9B83F8}" srcOrd="0" destOrd="2" presId="urn:microsoft.com/office/officeart/2005/8/layout/hList6"/>
    <dgm:cxn modelId="{23E6C0D8-E192-4B52-97E0-7BA9B34C359D}" type="presOf" srcId="{02037A18-73B0-43B1-A20F-D2749B388850}" destId="{B2DCF419-8B2C-4296-8EA8-040AAC850D32}" srcOrd="0" destOrd="1" presId="urn:microsoft.com/office/officeart/2005/8/layout/hList6"/>
    <dgm:cxn modelId="{3C00F5E5-2120-40D7-BF1B-A18EDFB9E3AD}" srcId="{85E5C247-FBC4-45A6-B24E-4C406A3284B4}" destId="{02037A18-73B0-43B1-A20F-D2749B388850}" srcOrd="0" destOrd="0" parTransId="{3B24D94F-52F6-4B7F-95B6-921A480D100A}" sibTransId="{149BD8A5-F2A2-4EA6-9F97-05B51334CDA3}"/>
    <dgm:cxn modelId="{F07D66EF-EC9F-4FE3-A0A7-F9897A4A4879}" srcId="{D914E866-66FF-4021-A35D-7995D1FC5530}" destId="{377C76AF-1415-4185-B742-704414A1FCEB}" srcOrd="4" destOrd="0" parTransId="{CD9D4FA3-BB07-4D98-A19C-CB431712C36D}" sibTransId="{125B0398-788E-4277-8C62-1EF0E388FAEA}"/>
    <dgm:cxn modelId="{C19287EF-74E0-45CC-8FCA-C44D063AB815}" srcId="{D914E866-66FF-4021-A35D-7995D1FC5530}" destId="{1FB07029-BFEA-4786-991D-345AB544CE57}" srcOrd="1" destOrd="0" parTransId="{7A5C8957-BE71-46BF-9478-757168959C2D}" sibTransId="{A991BF9E-3218-4369-9399-0586C48255EB}"/>
    <dgm:cxn modelId="{F6F08EF1-A769-4BEB-9A5F-BADE750F0FC4}" type="presOf" srcId="{129342F8-939E-4952-A474-55D9E9524679}" destId="{39378320-D895-472D-9CBA-FA64AF70C02A}" srcOrd="0" destOrd="3" presId="urn:microsoft.com/office/officeart/2005/8/layout/hList6"/>
    <dgm:cxn modelId="{68CEB5F8-4C9D-414C-815C-A00E7F775CDA}" type="presOf" srcId="{0F75FEBA-ACE4-4012-B357-A71477FBF7F6}" destId="{8BB91A17-5FDB-4F75-89ED-BCCF6B9B83F8}" srcOrd="0" destOrd="4" presId="urn:microsoft.com/office/officeart/2005/8/layout/hList6"/>
    <dgm:cxn modelId="{D47DA5B4-0343-4824-8CA5-9B7757EE15A6}" type="presParOf" srcId="{0DB84DA4-D459-4326-B773-560E321E7C19}" destId="{39378320-D895-472D-9CBA-FA64AF70C02A}" srcOrd="0" destOrd="0" presId="urn:microsoft.com/office/officeart/2005/8/layout/hList6"/>
    <dgm:cxn modelId="{9631FB5E-1BBA-49D2-A096-48935A97D119}" type="presParOf" srcId="{0DB84DA4-D459-4326-B773-560E321E7C19}" destId="{AA8E1027-95AC-46F1-8115-53CEF90E71DD}" srcOrd="1" destOrd="0" presId="urn:microsoft.com/office/officeart/2005/8/layout/hList6"/>
    <dgm:cxn modelId="{EC7117A6-4863-4B79-B9CE-8E37DC42F482}" type="presParOf" srcId="{0DB84DA4-D459-4326-B773-560E321E7C19}" destId="{8BB91A17-5FDB-4F75-89ED-BCCF6B9B83F8}" srcOrd="2" destOrd="0" presId="urn:microsoft.com/office/officeart/2005/8/layout/hList6"/>
    <dgm:cxn modelId="{F36E63D9-60DA-46FE-BD24-8862F72CF8F7}" type="presParOf" srcId="{0DB84DA4-D459-4326-B773-560E321E7C19}" destId="{6C5682F2-00A0-4813-9F1C-5889721789FE}" srcOrd="3" destOrd="0" presId="urn:microsoft.com/office/officeart/2005/8/layout/hList6"/>
    <dgm:cxn modelId="{17A9D4D3-CC03-44EC-A385-5A5DC30EB64B}" type="presParOf" srcId="{0DB84DA4-D459-4326-B773-560E321E7C19}" destId="{B2DCF419-8B2C-4296-8EA8-040AAC850D3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9C213-3BC5-436F-99E6-0430C4D4E475}">
      <dsp:nvSpPr>
        <dsp:cNvPr id="0" name=""/>
        <dsp:cNvSpPr/>
      </dsp:nvSpPr>
      <dsp:spPr>
        <a:xfrm>
          <a:off x="0" y="34445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44301-F1C7-4E46-B0C3-DDAD53C7615B}">
      <dsp:nvSpPr>
        <dsp:cNvPr id="0" name=""/>
        <dsp:cNvSpPr/>
      </dsp:nvSpPr>
      <dsp:spPr>
        <a:xfrm>
          <a:off x="263338" y="78779"/>
          <a:ext cx="3686735" cy="53136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a:lnSpc>
              <a:spcPct val="90000"/>
            </a:lnSpc>
            <a:spcBef>
              <a:spcPct val="0"/>
            </a:spcBef>
            <a:spcAft>
              <a:spcPct val="35000"/>
            </a:spcAft>
            <a:buNone/>
          </a:pPr>
          <a:r>
            <a:rPr lang="en-US" sz="1400" kern="1200" dirty="0"/>
            <a:t>Understand the Value</a:t>
          </a:r>
        </a:p>
      </dsp:txBody>
      <dsp:txXfrm>
        <a:off x="289277" y="104718"/>
        <a:ext cx="3634857" cy="479482"/>
      </dsp:txXfrm>
    </dsp:sp>
    <dsp:sp modelId="{C7EA4ABB-CE1C-44DB-A6DE-1D8635C1B974}">
      <dsp:nvSpPr>
        <dsp:cNvPr id="0" name=""/>
        <dsp:cNvSpPr/>
      </dsp:nvSpPr>
      <dsp:spPr>
        <a:xfrm>
          <a:off x="0" y="116093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311217"/>
              <a:satOff val="-43695"/>
              <a:lumOff val="283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43BB0A-067A-4AD0-8F87-E4BD05959B96}">
      <dsp:nvSpPr>
        <dsp:cNvPr id="0" name=""/>
        <dsp:cNvSpPr/>
      </dsp:nvSpPr>
      <dsp:spPr>
        <a:xfrm>
          <a:off x="263338" y="895259"/>
          <a:ext cx="3686735" cy="531360"/>
        </a:xfrm>
        <a:prstGeom prst="roundRect">
          <a:avLst/>
        </a:prstGeom>
        <a:solidFill>
          <a:schemeClr val="accent1">
            <a:shade val="50000"/>
            <a:hueOff val="311217"/>
            <a:satOff val="-43695"/>
            <a:lumOff val="28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a:lnSpc>
              <a:spcPct val="90000"/>
            </a:lnSpc>
            <a:spcBef>
              <a:spcPct val="0"/>
            </a:spcBef>
            <a:spcAft>
              <a:spcPct val="35000"/>
            </a:spcAft>
            <a:buNone/>
          </a:pPr>
          <a:r>
            <a:rPr lang="en-US" sz="1400" kern="1200" dirty="0"/>
            <a:t>Build the Relationship</a:t>
          </a:r>
        </a:p>
      </dsp:txBody>
      <dsp:txXfrm>
        <a:off x="289277" y="921198"/>
        <a:ext cx="3634857" cy="479482"/>
      </dsp:txXfrm>
    </dsp:sp>
    <dsp:sp modelId="{3DEBB22D-12AB-4254-9EFD-E8EA8884381D}">
      <dsp:nvSpPr>
        <dsp:cNvPr id="0" name=""/>
        <dsp:cNvSpPr/>
      </dsp:nvSpPr>
      <dsp:spPr>
        <a:xfrm>
          <a:off x="0" y="197741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622434"/>
              <a:satOff val="-87390"/>
              <a:lumOff val="5669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AFF013-60AD-487F-A936-B5D89CA58A6C}">
      <dsp:nvSpPr>
        <dsp:cNvPr id="0" name=""/>
        <dsp:cNvSpPr/>
      </dsp:nvSpPr>
      <dsp:spPr>
        <a:xfrm>
          <a:off x="263338" y="1711739"/>
          <a:ext cx="3686735" cy="531360"/>
        </a:xfrm>
        <a:prstGeom prst="roundRect">
          <a:avLst/>
        </a:prstGeom>
        <a:solidFill>
          <a:schemeClr val="tx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a:lnSpc>
              <a:spcPct val="90000"/>
            </a:lnSpc>
            <a:spcBef>
              <a:spcPct val="0"/>
            </a:spcBef>
            <a:spcAft>
              <a:spcPct val="35000"/>
            </a:spcAft>
            <a:buNone/>
          </a:pPr>
          <a:r>
            <a:rPr lang="en-US" sz="1400" kern="1200" dirty="0"/>
            <a:t>Maintain the Relationship</a:t>
          </a:r>
        </a:p>
      </dsp:txBody>
      <dsp:txXfrm>
        <a:off x="289277" y="1737678"/>
        <a:ext cx="3634857" cy="479482"/>
      </dsp:txXfrm>
    </dsp:sp>
    <dsp:sp modelId="{C4A0545E-EA25-42BD-B7DC-963E64A1298F}">
      <dsp:nvSpPr>
        <dsp:cNvPr id="0" name=""/>
        <dsp:cNvSpPr/>
      </dsp:nvSpPr>
      <dsp:spPr>
        <a:xfrm>
          <a:off x="0" y="2793899"/>
          <a:ext cx="5266765" cy="453600"/>
        </a:xfrm>
        <a:prstGeom prst="rect">
          <a:avLst/>
        </a:prstGeom>
        <a:solidFill>
          <a:schemeClr val="lt1">
            <a:alpha val="90000"/>
            <a:hueOff val="0"/>
            <a:satOff val="0"/>
            <a:lumOff val="0"/>
            <a:alphaOff val="0"/>
          </a:schemeClr>
        </a:solidFill>
        <a:ln w="12700" cap="flat" cmpd="sng" algn="ctr">
          <a:solidFill>
            <a:schemeClr val="accent1">
              <a:shade val="50000"/>
              <a:hueOff val="311217"/>
              <a:satOff val="-43695"/>
              <a:lumOff val="283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1AB2-2C75-45FE-98F0-71BB7C35740B}">
      <dsp:nvSpPr>
        <dsp:cNvPr id="0" name=""/>
        <dsp:cNvSpPr/>
      </dsp:nvSpPr>
      <dsp:spPr>
        <a:xfrm>
          <a:off x="263338" y="2528219"/>
          <a:ext cx="3686735" cy="531360"/>
        </a:xfrm>
        <a:prstGeom prst="roundRect">
          <a:avLst/>
        </a:prstGeom>
        <a:solidFill>
          <a:schemeClr val="accent1">
            <a:shade val="50000"/>
            <a:hueOff val="311217"/>
            <a:satOff val="-43695"/>
            <a:lumOff val="283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350" tIns="0" rIns="139350" bIns="0" numCol="1" spcCol="1270" anchor="ctr" anchorCtr="0">
          <a:noAutofit/>
        </a:bodyPr>
        <a:lstStyle/>
        <a:p>
          <a:pPr marL="0" lvl="0" indent="0" algn="l" defTabSz="622300">
            <a:lnSpc>
              <a:spcPct val="90000"/>
            </a:lnSpc>
            <a:spcBef>
              <a:spcPct val="0"/>
            </a:spcBef>
            <a:spcAft>
              <a:spcPct val="35000"/>
            </a:spcAft>
            <a:buNone/>
          </a:pPr>
          <a:r>
            <a:rPr lang="en-US" sz="1400" kern="1200" dirty="0"/>
            <a:t>Evaluate the Relationship</a:t>
          </a:r>
        </a:p>
      </dsp:txBody>
      <dsp:txXfrm>
        <a:off x="289277" y="2554158"/>
        <a:ext cx="363485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78320-D895-472D-9CBA-FA64AF70C02A}">
      <dsp:nvSpPr>
        <dsp:cNvPr id="0" name=""/>
        <dsp:cNvSpPr/>
      </dsp:nvSpPr>
      <dsp:spPr>
        <a:xfrm rot="16200000">
          <a:off x="-995632" y="996330"/>
          <a:ext cx="3805451" cy="1812790"/>
        </a:xfrm>
        <a:prstGeom prst="flowChartManualOperati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accent1"/>
              </a:solidFill>
            </a:rPr>
            <a:t>Benefits to the Mentor</a:t>
          </a:r>
        </a:p>
        <a:p>
          <a:pPr marL="0" lvl="0" indent="0" algn="l" defTabSz="533400">
            <a:lnSpc>
              <a:spcPct val="90000"/>
            </a:lnSpc>
            <a:spcBef>
              <a:spcPct val="0"/>
            </a:spcBef>
            <a:spcAft>
              <a:spcPct val="35000"/>
            </a:spcAft>
            <a:buNone/>
          </a:pPr>
          <a:endParaRPr lang="en-US" sz="1200" b="1" kern="1200" dirty="0">
            <a:solidFill>
              <a:schemeClr val="accent1"/>
            </a:solidFill>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Drives self-awareness</a:t>
          </a:r>
          <a:endParaRPr lang="en-US" sz="900" kern="1200" dirty="0">
            <a:solidFill>
              <a:schemeClr val="accent1"/>
            </a:solidFill>
            <a:latin typeface="Arial" panose="020B0604020202020204" pitchFamily="34" charset="0"/>
            <a:cs typeface="Arial" panose="020B0604020202020204" pitchFamily="34" charset="0"/>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Expands the mentor’s professional network</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Improves leadership skills</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Increases awareness of available talent throughout the organization</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Increases likelihood of receiving a promotion</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accent1"/>
              </a:solidFill>
              <a:latin typeface="Arial" panose="020B0604020202020204" pitchFamily="34" charset="0"/>
              <a:cs typeface="Arial" panose="020B0604020202020204" pitchFamily="34" charset="0"/>
            </a:rPr>
            <a:t>Increases visibility throughout the organization </a:t>
          </a:r>
        </a:p>
      </dsp:txBody>
      <dsp:txXfrm rot="5400000">
        <a:off x="698" y="761090"/>
        <a:ext cx="1812790" cy="2283271"/>
      </dsp:txXfrm>
    </dsp:sp>
    <dsp:sp modelId="{8BB91A17-5FDB-4F75-89ED-BCCF6B9B83F8}">
      <dsp:nvSpPr>
        <dsp:cNvPr id="0" name=""/>
        <dsp:cNvSpPr/>
      </dsp:nvSpPr>
      <dsp:spPr>
        <a:xfrm rot="16200000">
          <a:off x="953116" y="996330"/>
          <a:ext cx="3805451" cy="1812790"/>
        </a:xfrm>
        <a:prstGeom prst="flowChartManualOperati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accent1"/>
              </a:solidFill>
            </a:rPr>
            <a:t>Benefits to the Mentee</a:t>
          </a:r>
        </a:p>
        <a:p>
          <a:pPr marL="0" lvl="0" indent="0" algn="l" defTabSz="533400">
            <a:lnSpc>
              <a:spcPct val="90000"/>
            </a:lnSpc>
            <a:spcBef>
              <a:spcPct val="0"/>
            </a:spcBef>
            <a:spcAft>
              <a:spcPct val="35000"/>
            </a:spcAft>
            <a:buNone/>
          </a:pPr>
          <a:endParaRPr lang="en-US" sz="1200" b="1" kern="1200" dirty="0">
            <a:solidFill>
              <a:schemeClr val="accent1"/>
            </a:solidFill>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Accelerates development</a:t>
          </a:r>
          <a:endParaRPr lang="en-US" sz="900" kern="1200" dirty="0">
            <a:solidFill>
              <a:srgbClr val="002477"/>
            </a:solidFill>
            <a:latin typeface="Arial" panose="020B0604020202020204" pitchFamily="34" charset="0"/>
            <a:ea typeface="+mn-ea"/>
            <a:cs typeface="Arial" panose="020B0604020202020204" pitchFamily="34" charset="0"/>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Enhances self-esteem and confidence when interacting with senior leaders</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Expands the HIPO’s professional network</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job satisfaction and effectiveness</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likelihood of receiving a promotion</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rgbClr val="002477"/>
              </a:solidFill>
              <a:latin typeface="Arial" panose="020B0604020202020204" pitchFamily="34" charset="0"/>
              <a:ea typeface="+mn-ea"/>
              <a:cs typeface="Arial" panose="020B0604020202020204" pitchFamily="34" charset="0"/>
            </a:rPr>
            <a:t>Increases perspective and knowledge of different functions</a:t>
          </a:r>
        </a:p>
      </dsp:txBody>
      <dsp:txXfrm rot="5400000">
        <a:off x="1949446" y="761090"/>
        <a:ext cx="1812790" cy="2283271"/>
      </dsp:txXfrm>
    </dsp:sp>
    <dsp:sp modelId="{B2DCF419-8B2C-4296-8EA8-040AAC850D32}">
      <dsp:nvSpPr>
        <dsp:cNvPr id="0" name=""/>
        <dsp:cNvSpPr/>
      </dsp:nvSpPr>
      <dsp:spPr>
        <a:xfrm rot="16200000">
          <a:off x="2901866" y="996330"/>
          <a:ext cx="3805451" cy="181279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a:lnSpc>
              <a:spcPct val="90000"/>
            </a:lnSpc>
            <a:spcBef>
              <a:spcPct val="0"/>
            </a:spcBef>
            <a:spcAft>
              <a:spcPct val="35000"/>
            </a:spcAft>
            <a:buNone/>
          </a:pPr>
          <a:r>
            <a:rPr lang="en-US" sz="1200" b="1" kern="1200" dirty="0"/>
            <a:t>Benefits to the Organization</a:t>
          </a:r>
        </a:p>
        <a:p>
          <a:pPr marL="0" lvl="0" indent="0" algn="l" defTabSz="533400">
            <a:lnSpc>
              <a:spcPct val="90000"/>
            </a:lnSpc>
            <a:spcBef>
              <a:spcPct val="0"/>
            </a:spcBef>
            <a:spcAft>
              <a:spcPct val="35000"/>
            </a:spcAft>
            <a:buNone/>
          </a:pPr>
          <a:endParaRPr lang="en-US" sz="1200" b="1" kern="1200" dirty="0"/>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Builds bench strength</a:t>
          </a:r>
          <a:endParaRPr lang="en-US" sz="900" kern="1200" dirty="0">
            <a:solidFill>
              <a:schemeClr val="bg1"/>
            </a:solidFill>
            <a:latin typeface="Arial" panose="020B0604020202020204" pitchFamily="34" charset="0"/>
            <a:ea typeface="+mn-ea"/>
            <a:cs typeface="Arial" panose="020B0604020202020204" pitchFamily="34" charset="0"/>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Creates a culture of development</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Drives employee engagement and retention</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a:solidFill>
                <a:schemeClr val="bg1"/>
              </a:solidFill>
              <a:latin typeface="Arial" panose="020B0604020202020204" pitchFamily="34" charset="0"/>
              <a:ea typeface="+mn-ea"/>
              <a:cs typeface="Arial" panose="020B0604020202020204" pitchFamily="34" charset="0"/>
            </a:rPr>
            <a:t>Fosters productivity and performance</a:t>
          </a:r>
          <a:endParaRPr lang="en-US" altLang="en-US" sz="900" kern="1200" dirty="0">
            <a:solidFill>
              <a:schemeClr val="bg1"/>
            </a:solidFill>
            <a:latin typeface="Arial" panose="020B0604020202020204" pitchFamily="34" charset="0"/>
            <a:ea typeface="+mn-ea"/>
            <a:cs typeface="Arial" panose="020B0604020202020204" pitchFamily="34" charset="0"/>
          </a:endParaRP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Increases cross-organizational communication</a:t>
          </a:r>
        </a:p>
        <a:p>
          <a:pPr marL="182880" lvl="1" indent="-182880" algn="l" defTabSz="400050">
            <a:lnSpc>
              <a:spcPct val="90000"/>
            </a:lnSpc>
            <a:spcBef>
              <a:spcPct val="0"/>
            </a:spcBef>
            <a:spcAft>
              <a:spcPts val="600"/>
            </a:spcAft>
            <a:buFont typeface="Wingdings" panose="05000000000000000000" pitchFamily="2" charset="2"/>
            <a:buChar char="§"/>
          </a:pPr>
          <a:r>
            <a:rPr lang="en-US" altLang="en-US" sz="900" kern="1200" dirty="0">
              <a:solidFill>
                <a:schemeClr val="bg1"/>
              </a:solidFill>
              <a:latin typeface="Arial" panose="020B0604020202020204" pitchFamily="34" charset="0"/>
              <a:ea typeface="+mn-ea"/>
              <a:cs typeface="Arial" panose="020B0604020202020204" pitchFamily="34" charset="0"/>
            </a:rPr>
            <a:t>Provides a low-cost development opportunity</a:t>
          </a:r>
        </a:p>
      </dsp:txBody>
      <dsp:txXfrm rot="5400000">
        <a:off x="3898196" y="761090"/>
        <a:ext cx="1812790" cy="22832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12/10/2020</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12/10/2020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dirty="0"/>
          </a:p>
        </p:txBody>
      </p:sp>
    </p:spTree>
    <p:extLst>
      <p:ext uri="{BB962C8B-B14F-4D97-AF65-F5344CB8AC3E}">
        <p14:creationId xmlns:p14="http://schemas.microsoft.com/office/powerpoint/2010/main" val="21734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dirty="0"/>
          </a:p>
        </p:txBody>
      </p:sp>
    </p:spTree>
    <p:extLst>
      <p:ext uri="{BB962C8B-B14F-4D97-AF65-F5344CB8AC3E}">
        <p14:creationId xmlns:p14="http://schemas.microsoft.com/office/powerpoint/2010/main" val="3027063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dirty="0"/>
          </a:p>
        </p:txBody>
      </p:sp>
    </p:spTree>
    <p:extLst>
      <p:ext uri="{BB962C8B-B14F-4D97-AF65-F5344CB8AC3E}">
        <p14:creationId xmlns:p14="http://schemas.microsoft.com/office/powerpoint/2010/main" val="11618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dirty="0"/>
          </a:p>
        </p:txBody>
      </p:sp>
    </p:spTree>
    <p:extLst>
      <p:ext uri="{BB962C8B-B14F-4D97-AF65-F5344CB8AC3E}">
        <p14:creationId xmlns:p14="http://schemas.microsoft.com/office/powerpoint/2010/main" val="1250038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dirty="0"/>
          </a:p>
        </p:txBody>
      </p:sp>
    </p:spTree>
    <p:extLst>
      <p:ext uri="{BB962C8B-B14F-4D97-AF65-F5344CB8AC3E}">
        <p14:creationId xmlns:p14="http://schemas.microsoft.com/office/powerpoint/2010/main" val="245680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dirty="0"/>
          </a:p>
        </p:txBody>
      </p:sp>
    </p:spTree>
    <p:extLst>
      <p:ext uri="{BB962C8B-B14F-4D97-AF65-F5344CB8AC3E}">
        <p14:creationId xmlns:p14="http://schemas.microsoft.com/office/powerpoint/2010/main" val="103413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dirty="0"/>
          </a:p>
        </p:txBody>
      </p:sp>
    </p:spTree>
    <p:extLst>
      <p:ext uri="{BB962C8B-B14F-4D97-AF65-F5344CB8AC3E}">
        <p14:creationId xmlns:p14="http://schemas.microsoft.com/office/powerpoint/2010/main" val="42203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dirty="0"/>
          </a:p>
        </p:txBody>
      </p:sp>
    </p:spTree>
    <p:extLst>
      <p:ext uri="{BB962C8B-B14F-4D97-AF65-F5344CB8AC3E}">
        <p14:creationId xmlns:p14="http://schemas.microsoft.com/office/powerpoint/2010/main" val="1438513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dirty="0"/>
          </a:p>
        </p:txBody>
      </p:sp>
    </p:spTree>
    <p:extLst>
      <p:ext uri="{BB962C8B-B14F-4D97-AF65-F5344CB8AC3E}">
        <p14:creationId xmlns:p14="http://schemas.microsoft.com/office/powerpoint/2010/main" val="246150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dirty="0"/>
          </a:p>
        </p:txBody>
      </p:sp>
    </p:spTree>
    <p:extLst>
      <p:ext uri="{BB962C8B-B14F-4D97-AF65-F5344CB8AC3E}">
        <p14:creationId xmlns:p14="http://schemas.microsoft.com/office/powerpoint/2010/main" val="566367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dirty="0"/>
          </a:p>
        </p:txBody>
      </p:sp>
    </p:spTree>
    <p:extLst>
      <p:ext uri="{BB962C8B-B14F-4D97-AF65-F5344CB8AC3E}">
        <p14:creationId xmlns:p14="http://schemas.microsoft.com/office/powerpoint/2010/main" val="280932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dirty="0"/>
          </a:p>
        </p:txBody>
      </p:sp>
    </p:spTree>
    <p:extLst>
      <p:ext uri="{BB962C8B-B14F-4D97-AF65-F5344CB8AC3E}">
        <p14:creationId xmlns:p14="http://schemas.microsoft.com/office/powerpoint/2010/main" val="414885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23</a:t>
            </a:fld>
            <a:endParaRPr lang="en-US" dirty="0"/>
          </a:p>
        </p:txBody>
      </p:sp>
    </p:spTree>
    <p:extLst>
      <p:ext uri="{BB962C8B-B14F-4D97-AF65-F5344CB8AC3E}">
        <p14:creationId xmlns:p14="http://schemas.microsoft.com/office/powerpoint/2010/main" val="143332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dirty="0"/>
          </a:p>
        </p:txBody>
      </p:sp>
    </p:spTree>
    <p:extLst>
      <p:ext uri="{BB962C8B-B14F-4D97-AF65-F5344CB8AC3E}">
        <p14:creationId xmlns:p14="http://schemas.microsoft.com/office/powerpoint/2010/main" val="225877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dirty="0"/>
          </a:p>
        </p:txBody>
      </p:sp>
    </p:spTree>
    <p:extLst>
      <p:ext uri="{BB962C8B-B14F-4D97-AF65-F5344CB8AC3E}">
        <p14:creationId xmlns:p14="http://schemas.microsoft.com/office/powerpoint/2010/main" val="151315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dirty="0"/>
          </a:p>
        </p:txBody>
      </p:sp>
    </p:spTree>
    <p:extLst>
      <p:ext uri="{BB962C8B-B14F-4D97-AF65-F5344CB8AC3E}">
        <p14:creationId xmlns:p14="http://schemas.microsoft.com/office/powerpoint/2010/main" val="71003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dirty="0"/>
          </a:p>
        </p:txBody>
      </p:sp>
    </p:spTree>
    <p:extLst>
      <p:ext uri="{BB962C8B-B14F-4D97-AF65-F5344CB8AC3E}">
        <p14:creationId xmlns:p14="http://schemas.microsoft.com/office/powerpoint/2010/main" val="221487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dirty="0"/>
          </a:p>
        </p:txBody>
      </p:sp>
    </p:spTree>
    <p:extLst>
      <p:ext uri="{BB962C8B-B14F-4D97-AF65-F5344CB8AC3E}">
        <p14:creationId xmlns:p14="http://schemas.microsoft.com/office/powerpoint/2010/main" val="208850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dirty="0"/>
          </a:p>
        </p:txBody>
      </p:sp>
    </p:spTree>
    <p:extLst>
      <p:ext uri="{BB962C8B-B14F-4D97-AF65-F5344CB8AC3E}">
        <p14:creationId xmlns:p14="http://schemas.microsoft.com/office/powerpoint/2010/main" val="20173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dirty="0"/>
          </a:p>
        </p:txBody>
      </p:sp>
    </p:spTree>
    <p:extLst>
      <p:ext uri="{BB962C8B-B14F-4D97-AF65-F5344CB8AC3E}">
        <p14:creationId xmlns:p14="http://schemas.microsoft.com/office/powerpoint/2010/main" val="75309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dirty="0"/>
          </a:p>
        </p:txBody>
      </p:sp>
    </p:spTree>
    <p:extLst>
      <p:ext uri="{BB962C8B-B14F-4D97-AF65-F5344CB8AC3E}">
        <p14:creationId xmlns:p14="http://schemas.microsoft.com/office/powerpoint/2010/main" val="753093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93813" y="4520791"/>
            <a:ext cx="8323857" cy="622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676274"/>
            <a:ext cx="6227505" cy="1577975"/>
          </a:xfrm>
        </p:spPr>
        <p:txBody>
          <a:bodyPr anchor="b">
            <a:noAutofit/>
          </a:bodyPr>
          <a:lstStyle>
            <a:lvl1pPr algn="l">
              <a:defRPr sz="3800" spc="0" baseline="0"/>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70" y="2243401"/>
            <a:ext cx="6227505" cy="707616"/>
          </a:xfrm>
        </p:spPr>
        <p:txBody>
          <a:bodyPr>
            <a:noAutofit/>
          </a:bodyPr>
          <a:lstStyle>
            <a:lvl1pPr marL="0" indent="0" algn="l">
              <a:buNone/>
              <a:defRPr sz="15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Graphic 12">
            <a:extLst>
              <a:ext uri="{FF2B5EF4-FFF2-40B4-BE49-F238E27FC236}">
                <a16:creationId xmlns:a16="http://schemas.microsoft.com/office/drawing/2014/main" id="{011A32E0-6F8A-8F44-97AC-856616337125}"/>
              </a:ext>
            </a:extLst>
          </p:cNvPr>
          <p:cNvSpPr/>
          <p:nvPr/>
        </p:nvSpPr>
        <p:spPr>
          <a:xfrm>
            <a:off x="-130970" y="1916799"/>
            <a:ext cx="9437787" cy="2360815"/>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rgbClr val="002677"/>
          </a:solidFill>
          <a:ln w="9181" cap="flat">
            <a:noFill/>
            <a:prstDash val="solid"/>
            <a:miter/>
          </a:ln>
        </p:spPr>
        <p:txBody>
          <a:bodyPr rtlCol="0" anchor="ctr"/>
          <a:lstStyle/>
          <a:p>
            <a:r>
              <a:rPr lang="en-US" dirty="0"/>
              <a:t>  </a:t>
            </a:r>
          </a:p>
        </p:txBody>
      </p:sp>
      <p:sp>
        <p:nvSpPr>
          <p:cNvPr id="16" name="Graphic 8">
            <a:extLst>
              <a:ext uri="{FF2B5EF4-FFF2-40B4-BE49-F238E27FC236}">
                <a16:creationId xmlns:a16="http://schemas.microsoft.com/office/drawing/2014/main" id="{91B53ED4-67C3-2545-961B-C7D8D4E0696B}"/>
              </a:ext>
            </a:extLst>
          </p:cNvPr>
          <p:cNvSpPr/>
          <p:nvPr/>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38"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6" name="Picture 5" descr="A picture containing food, plate&#10;&#10;Description automatically generated">
            <a:extLst>
              <a:ext uri="{FF2B5EF4-FFF2-40B4-BE49-F238E27FC236}">
                <a16:creationId xmlns:a16="http://schemas.microsoft.com/office/drawing/2014/main" id="{647083A6-1039-3F4D-B61A-516985806AB0}"/>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115568"/>
            <a:ext cx="4023360" cy="3395662"/>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431924"/>
            <a:ext cx="4023360" cy="3079305"/>
          </a:xfrm>
        </p:spPr>
        <p:txBody>
          <a:bodyPr/>
          <a:lstStyle>
            <a:lvl1pPr marL="114300" indent="-114300">
              <a:spcBef>
                <a:spcPts val="300"/>
              </a:spcBef>
              <a:spcAft>
                <a:spcPts val="600"/>
              </a:spcAft>
              <a:buClr>
                <a:schemeClr val="accent1"/>
              </a:buClr>
              <a:tabLst/>
              <a:defRPr sz="1400"/>
            </a:lvl1pPr>
            <a:lvl2pPr marL="217488" indent="-90488">
              <a:spcBef>
                <a:spcPts val="0"/>
              </a:spcBef>
              <a:spcAft>
                <a:spcPts val="600"/>
              </a:spcAft>
              <a:buClr>
                <a:schemeClr val="accent1"/>
              </a:buClr>
              <a:tabLst/>
              <a:defRPr sz="1400"/>
            </a:lvl2pPr>
            <a:lvl3pPr marL="312738" indent="-88900">
              <a:spcBef>
                <a:spcPts val="0"/>
              </a:spcBef>
              <a:spcAft>
                <a:spcPts val="600"/>
              </a:spcAft>
              <a:buClr>
                <a:schemeClr val="accent1"/>
              </a:buClr>
              <a:tabLst/>
              <a:defRPr sz="1200"/>
            </a:lvl3pPr>
            <a:lvl4pPr marL="403225" indent="-76200">
              <a:spcBef>
                <a:spcPts val="0"/>
              </a:spcBef>
              <a:spcAft>
                <a:spcPts val="600"/>
              </a:spcAft>
              <a:buClr>
                <a:schemeClr val="accent1"/>
              </a:buClr>
              <a:tabLst/>
              <a:defRPr sz="1100"/>
            </a:lvl4pPr>
            <a:lvl5pPr marL="506413" indent="-84138">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51964"/>
            <a:ext cx="8311896" cy="820853"/>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822631"/>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2981268"/>
            <a:ext cx="3346704" cy="1244128"/>
          </a:xfrm>
        </p:spPr>
        <p:txBody>
          <a:bodyPr/>
          <a:lstStyle>
            <a:lvl1pPr marL="88900" marR="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sz="1200"/>
            </a:lvl1pPr>
            <a:lvl2pPr marL="120650" indent="0">
              <a:buNone/>
              <a:defRPr/>
            </a:lvl2pPr>
          </a:lstStyle>
          <a:p>
            <a:pPr lvl="0"/>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marL="88900" marR="0" lvl="0" indent="-88900" algn="l" defTabSz="685800" rtl="0" eaLnBrk="1" fontAlgn="auto" latinLnBrk="0" hangingPunct="1">
              <a:lnSpc>
                <a:spcPct val="100000"/>
              </a:lnSpc>
              <a:spcBef>
                <a:spcPts val="0"/>
              </a:spcBef>
              <a:spcAft>
                <a:spcPts val="3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2718038"/>
            <a:ext cx="3346704" cy="285715"/>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51964"/>
            <a:ext cx="8323312" cy="792290"/>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4270366"/>
            <a:ext cx="8074552"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2810412" y="377029"/>
            <a:ext cx="3200400" cy="230832"/>
          </a:xfrm>
          <a:prstGeom prst="rect">
            <a:avLst/>
          </a:prstGeom>
        </p:spPr>
        <p:txBody>
          <a:bodyPr wrap="square" rIns="457200" anchor="ctr">
            <a:spAutoFit/>
          </a:bodyPr>
          <a:lstStyle>
            <a:lvl1pPr algn="r">
              <a:defRPr sz="900" b="1">
                <a:solidFill>
                  <a:schemeClr val="tx1"/>
                </a:solidFill>
              </a:defRPr>
            </a:lvl1pPr>
          </a:lstStyle>
          <a:p>
            <a:pPr lvl="0"/>
            <a:r>
              <a:rPr lang="en-US" dirty="0"/>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0" y="2249424"/>
            <a:ext cx="8423174" cy="2010118"/>
          </a:xfrm>
          <a:noFill/>
        </p:spPr>
        <p:txBody>
          <a:bodyPr lIns="228600" tIns="54864" rIns="228600" bIns="0" anchor="ctr"/>
          <a:lstStyle>
            <a:lvl1pPr marL="0" indent="0" algn="ctr">
              <a:buNone/>
              <a:defRPr>
                <a:solidFill>
                  <a:schemeClr val="accent1"/>
                </a:solidFill>
              </a:defRPr>
            </a:lvl1pPr>
          </a:lstStyle>
          <a:p>
            <a:endParaRPr lang="en-US" dirty="0"/>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26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243584"/>
            <a:ext cx="8229600" cy="3026664"/>
          </a:xfrm>
        </p:spPr>
        <p:txBody>
          <a:bodyPr anchor="ctr"/>
          <a:lstStyle>
            <a:lvl1pPr marL="0" indent="0" algn="ctr">
              <a:buNone/>
              <a:defRPr sz="900">
                <a:solidFill>
                  <a:schemeClr val="accent1"/>
                </a:solidFill>
              </a:defRPr>
            </a:lvl1pPr>
          </a:lstStyle>
          <a:p>
            <a:endParaRPr lang="en-US"/>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4023360" cy="822631"/>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367624"/>
            <a:ext cx="4023360" cy="2898522"/>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82550">
              <a:lnSpc>
                <a:spcPct val="100000"/>
              </a:lnSpc>
              <a:spcBef>
                <a:spcPts val="0"/>
              </a:spcBef>
              <a:spcAft>
                <a:spcPts val="600"/>
              </a:spcAft>
              <a:buClr>
                <a:schemeClr val="accent1"/>
              </a:buClr>
              <a:buFont typeface="System Font Regular"/>
              <a:buChar char="-"/>
              <a:tabLst/>
              <a:defRPr sz="1400">
                <a:solidFill>
                  <a:schemeClr val="accent1"/>
                </a:solidFill>
              </a:defRPr>
            </a:lvl2pPr>
            <a:lvl3pPr marL="306388" indent="-88900">
              <a:lnSpc>
                <a:spcPct val="100000"/>
              </a:lnSpc>
              <a:spcBef>
                <a:spcPts val="0"/>
              </a:spcBef>
              <a:spcAft>
                <a:spcPts val="600"/>
              </a:spcAft>
              <a:buClr>
                <a:schemeClr val="accent1"/>
              </a:buClr>
              <a:tabLst/>
              <a:defRPr sz="1200">
                <a:solidFill>
                  <a:schemeClr val="accent1"/>
                </a:solidFill>
              </a:defRPr>
            </a:lvl3pPr>
            <a:lvl4pPr marL="39528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500063" indent="-88900">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solidFill>
                  <a:schemeClr val="bg2"/>
                </a:solidFill>
              </a:defRPr>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0"/>
            <a:ext cx="4484536" cy="5143499"/>
          </a:xfrm>
          <a:solidFill>
            <a:schemeClr val="tx2"/>
          </a:solidFill>
        </p:spPr>
        <p:txBody>
          <a:bodyPr anchor="ctr"/>
          <a:lstStyle>
            <a:lvl1pPr marL="0" indent="0" algn="ctr">
              <a:buNone/>
              <a:defRPr sz="1200"/>
            </a:lvl1pPr>
          </a:lstStyle>
          <a:p>
            <a:endParaRPr lang="en-US"/>
          </a:p>
        </p:txBody>
      </p:sp>
      <p:sp>
        <p:nvSpPr>
          <p:cNvPr id="7" name="TextBox 6">
            <a:extLst>
              <a:ext uri="{FF2B5EF4-FFF2-40B4-BE49-F238E27FC236}">
                <a16:creationId xmlns:a16="http://schemas.microsoft.com/office/drawing/2014/main" id="{F1DD8017-F820-0942-A2CA-41730D4B30D9}"/>
              </a:ext>
            </a:extLst>
          </p:cNvPr>
          <p:cNvSpPr txBox="1"/>
          <p:nvPr userDrawn="1"/>
        </p:nvSpPr>
        <p:spPr>
          <a:xfrm>
            <a:off x="6186792"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185894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096963"/>
            <a:ext cx="4027336" cy="3447247"/>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370807"/>
            <a:ext cx="4027336" cy="3173403"/>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969619" y="4681173"/>
            <a:ext cx="2462177" cy="274637"/>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endParaRPr lang="en-US" dirty="0"/>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18306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6963"/>
            <a:ext cx="4023360" cy="3169183"/>
          </a:xfrm>
        </p:spPr>
        <p:txBody>
          <a:bodyPr/>
          <a:lstStyle>
            <a:lvl1pPr marL="92075" indent="-92075">
              <a:lnSpc>
                <a:spcPct val="100000"/>
              </a:lnSpc>
              <a:spcBef>
                <a:spcPts val="300"/>
              </a:spcBef>
              <a:spcAft>
                <a:spcPts val="600"/>
              </a:spcAft>
              <a:buClr>
                <a:schemeClr val="accent1"/>
              </a:buClr>
              <a:tabLst/>
              <a:defRPr sz="1400">
                <a:solidFill>
                  <a:schemeClr val="accent1"/>
                </a:solidFill>
                <a:latin typeface="+mn-lt"/>
              </a:defRPr>
            </a:lvl1pPr>
            <a:lvl2pPr marL="201613" indent="-96838">
              <a:lnSpc>
                <a:spcPct val="100000"/>
              </a:lnSpc>
              <a:spcBef>
                <a:spcPts val="0"/>
              </a:spcBef>
              <a:spcAft>
                <a:spcPts val="600"/>
              </a:spcAft>
              <a:buClr>
                <a:schemeClr val="accent1"/>
              </a:buClr>
              <a:buFont typeface="System Font Regular"/>
              <a:buChar char="-"/>
              <a:tabLst/>
              <a:defRPr sz="1400">
                <a:solidFill>
                  <a:schemeClr val="accent1"/>
                </a:solidFill>
                <a:latin typeface="+mn-lt"/>
              </a:defRPr>
            </a:lvl2pPr>
            <a:lvl3pPr marL="298450" indent="-88900">
              <a:lnSpc>
                <a:spcPct val="100000"/>
              </a:lnSpc>
              <a:spcBef>
                <a:spcPts val="0"/>
              </a:spcBef>
              <a:spcAft>
                <a:spcPts val="600"/>
              </a:spcAft>
              <a:buClr>
                <a:schemeClr val="accent1"/>
              </a:buClr>
              <a:tabLst/>
              <a:defRPr sz="1200">
                <a:solidFill>
                  <a:schemeClr val="accent1"/>
                </a:solidFill>
                <a:latin typeface="+mn-lt"/>
              </a:defRPr>
            </a:lvl3pPr>
            <a:lvl4pPr marL="395288" indent="-96838">
              <a:lnSpc>
                <a:spcPct val="100000"/>
              </a:lnSpc>
              <a:spcBef>
                <a:spcPts val="0"/>
              </a:spcBef>
              <a:spcAft>
                <a:spcPts val="600"/>
              </a:spcAft>
              <a:buClr>
                <a:schemeClr val="accent1"/>
              </a:buClr>
              <a:buFont typeface="System Font Regular"/>
              <a:buChar char="-"/>
              <a:tabLst/>
              <a:defRPr sz="1100">
                <a:solidFill>
                  <a:schemeClr val="accent1"/>
                </a:solidFill>
                <a:latin typeface="+mn-lt"/>
              </a:defRPr>
            </a:lvl4pPr>
            <a:lvl5pPr marL="500063" indent="-96838">
              <a:lnSpc>
                <a:spcPct val="100000"/>
              </a:lnSpc>
              <a:spcBef>
                <a:spcPts val="0"/>
              </a:spcBef>
              <a:spcAft>
                <a:spcPts val="600"/>
              </a:spcAft>
              <a:buClr>
                <a:schemeClr val="accent1"/>
              </a:buClr>
              <a:tabLst/>
              <a:defRPr sz="105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30992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dirty="0"/>
              <a:t>Click</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22" y="1469709"/>
            <a:ext cx="3453187" cy="2261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4023360"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6" y="1596566"/>
            <a:ext cx="3243944" cy="2134376"/>
          </a:xfrm>
        </p:spPr>
        <p:txBody>
          <a:bodyPr/>
          <a:lstStyle>
            <a:lvl1pPr marL="0" indent="0" algn="l">
              <a:buNone/>
              <a:defRPr sz="2000" b="1" spc="0" baseline="0">
                <a:solidFill>
                  <a:schemeClr val="accent1"/>
                </a:solidFill>
                <a:latin typeface="Georgia" panose="02040502050405020303" pitchFamily="18" charset="0"/>
              </a:defRPr>
            </a:lvl1pPr>
            <a:lvl2pPr marL="120650" indent="0">
              <a:buNone/>
              <a:defRPr sz="7200">
                <a:latin typeface="Georgia" panose="02040502050405020303" pitchFamily="18" charset="0"/>
              </a:defRPr>
            </a:lvl2pPr>
            <a:lvl3pPr marL="293688" indent="0">
              <a:buNone/>
              <a:defRPr sz="7200">
                <a:latin typeface="Georgia" panose="02040502050405020303" pitchFamily="18" charset="0"/>
              </a:defRPr>
            </a:lvl3pPr>
            <a:lvl4pPr marL="404812" indent="0">
              <a:buNone/>
              <a:defRPr sz="7200">
                <a:latin typeface="Georgia" panose="02040502050405020303" pitchFamily="18" charset="0"/>
              </a:defRPr>
            </a:lvl4pPr>
            <a:lvl5pPr marL="577850" indent="0">
              <a:buNone/>
              <a:defRPr sz="7200">
                <a:latin typeface="Georgia" panose="02040502050405020303" pitchFamily="18" charset="0"/>
              </a:defRPr>
            </a:lvl5pPr>
          </a:lstStyle>
          <a:p>
            <a:pPr lvl="0"/>
            <a:r>
              <a:rPr lang="en-US" dirty="0"/>
              <a:t>Click</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15:guide id="1" orient="horz" pos="9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1642"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2509" cy="846130"/>
          </a:xfrm>
        </p:spPr>
        <p:txBody>
          <a:bodyPr rIns="0" anchor="ctr" anchorCtr="0">
            <a:noAutofit/>
          </a:bodyPr>
          <a:lstStyle>
            <a:lvl1pPr algn="l">
              <a:defRPr sz="3200"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6260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5" name="Picture 14" descr="A picture containing food, plate&#10;&#10;Description automatically generated">
            <a:extLst>
              <a:ext uri="{FF2B5EF4-FFF2-40B4-BE49-F238E27FC236}">
                <a16:creationId xmlns:a16="http://schemas.microsoft.com/office/drawing/2014/main" id="{13C3FC54-092A-734A-9943-1DB7CABF10FF}"/>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069848"/>
            <a:ext cx="3886200" cy="3218688"/>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096962"/>
            <a:ext cx="4023360" cy="317340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344168"/>
            <a:ext cx="3886200" cy="2926080"/>
          </a:xfrm>
        </p:spPr>
        <p:txBody>
          <a:bodyPr anchor="ctr"/>
          <a:lstStyle>
            <a:lvl1pPr marL="0" indent="0" algn="ctr">
              <a:buNone/>
              <a:defRPr sz="900">
                <a:solidFill>
                  <a:schemeClr val="accent1"/>
                </a:solidFill>
              </a:defRPr>
            </a:lvl1pPr>
          </a:lstStyle>
          <a:p>
            <a:endParaRPr lang="en-US"/>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371601"/>
            <a:ext cx="4023360"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51964"/>
            <a:ext cx="8322099" cy="475093"/>
          </a:xfrm>
        </p:spPr>
        <p:txBody>
          <a:bodyPr/>
          <a:lstStyle>
            <a:lvl1pPr>
              <a:lnSpc>
                <a:spcPct val="100000"/>
              </a:lnSpc>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097280"/>
            <a:ext cx="3527171" cy="3169183"/>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193675" indent="-84138">
              <a:lnSpc>
                <a:spcPct val="100000"/>
              </a:lnSpc>
              <a:spcBef>
                <a:spcPts val="0"/>
              </a:spcBef>
              <a:spcAft>
                <a:spcPts val="600"/>
              </a:spcAft>
              <a:buClr>
                <a:schemeClr val="accent1"/>
              </a:buClr>
              <a:buFont typeface="System Font Regular"/>
              <a:buChar char="-"/>
              <a:tabLst/>
              <a:defRPr sz="1400">
                <a:solidFill>
                  <a:schemeClr val="accent1"/>
                </a:solidFill>
              </a:defRPr>
            </a:lvl2pPr>
            <a:lvl3pPr marL="282575" indent="-80963">
              <a:lnSpc>
                <a:spcPct val="100000"/>
              </a:lnSpc>
              <a:spcBef>
                <a:spcPts val="0"/>
              </a:spcBef>
              <a:spcAft>
                <a:spcPts val="600"/>
              </a:spcAft>
              <a:buClr>
                <a:schemeClr val="accent1"/>
              </a:buClr>
              <a:tabLst/>
              <a:defRPr sz="1200">
                <a:solidFill>
                  <a:schemeClr val="accent1"/>
                </a:solidFill>
              </a:defRPr>
            </a:lvl3pPr>
            <a:lvl4pPr marL="363538" indent="-80963">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88900">
              <a:lnSpc>
                <a:spcPct val="100000"/>
              </a:lnSpc>
              <a:spcBef>
                <a:spcPts val="0"/>
              </a:spcBef>
              <a:spcAft>
                <a:spcPts val="600"/>
              </a:spcAft>
              <a:buClr>
                <a:schemeClr val="accent1"/>
              </a:buClr>
              <a:tabLst/>
              <a:defRPr sz="105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0" y="1096087"/>
            <a:ext cx="4709160" cy="3163824"/>
          </a:xfrm>
        </p:spPr>
        <p:txBody>
          <a:bodyPr anchor="ctr"/>
          <a:lstStyle>
            <a:lvl1pPr marL="0" indent="0" algn="ctr">
              <a:buNone/>
              <a:defRPr sz="900">
                <a:solidFill>
                  <a:schemeClr val="accent1"/>
                </a:solidFill>
              </a:defRPr>
            </a:lvl1pPr>
          </a:lstStyle>
          <a:p>
            <a:endParaRPr lang="en-US" dirty="0"/>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371601"/>
            <a:ext cx="4709160" cy="2898648"/>
          </a:xfrm>
        </p:spPr>
        <p:txBody>
          <a:bodyPr anchor="ctr"/>
          <a:lstStyle>
            <a:lvl1pPr marL="0" indent="0" algn="ctr">
              <a:buNone/>
              <a:defRPr sz="900">
                <a:solidFill>
                  <a:schemeClr val="accent1"/>
                </a:solidFill>
              </a:defRPr>
            </a:lvl1pPr>
          </a:lstStyle>
          <a:p>
            <a:endParaRPr lang="en-US" dirty="0"/>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04" y="1371601"/>
            <a:ext cx="3527171" cy="2898766"/>
          </a:xfrm>
        </p:spPr>
        <p:txBody>
          <a:bodyPr/>
          <a:lstStyle>
            <a:lvl1pPr marL="92075" indent="-92075">
              <a:lnSpc>
                <a:spcPct val="100000"/>
              </a:lnSpc>
              <a:spcBef>
                <a:spcPts val="300"/>
              </a:spcBef>
              <a:spcAft>
                <a:spcPts val="600"/>
              </a:spcAft>
              <a:buClr>
                <a:schemeClr val="accent1"/>
              </a:buClr>
              <a:tabLst/>
              <a:defRPr sz="1400">
                <a:solidFill>
                  <a:schemeClr val="accent1"/>
                </a:solidFill>
              </a:defRPr>
            </a:lvl1pPr>
            <a:lvl2pPr marL="201613" indent="-92075">
              <a:lnSpc>
                <a:spcPct val="100000"/>
              </a:lnSpc>
              <a:spcBef>
                <a:spcPts val="0"/>
              </a:spcBef>
              <a:spcAft>
                <a:spcPts val="600"/>
              </a:spcAft>
              <a:buClr>
                <a:schemeClr val="accent1"/>
              </a:buClr>
              <a:buFont typeface="System Font Regular"/>
              <a:buChar char="-"/>
              <a:tabLst/>
              <a:defRPr sz="1400">
                <a:solidFill>
                  <a:schemeClr val="accent1"/>
                </a:solidFill>
              </a:defRPr>
            </a:lvl2pPr>
            <a:lvl3pPr marL="290513" indent="-80963">
              <a:lnSpc>
                <a:spcPct val="100000"/>
              </a:lnSpc>
              <a:spcBef>
                <a:spcPts val="0"/>
              </a:spcBef>
              <a:spcAft>
                <a:spcPts val="600"/>
              </a:spcAft>
              <a:buClr>
                <a:schemeClr val="accent1"/>
              </a:buClr>
              <a:tabLst/>
              <a:defRPr sz="1200">
                <a:solidFill>
                  <a:schemeClr val="accent1"/>
                </a:solidFill>
              </a:defRPr>
            </a:lvl3pPr>
            <a:lvl4pPr marL="379413" indent="-88900">
              <a:lnSpc>
                <a:spcPct val="100000"/>
              </a:lnSpc>
              <a:spcBef>
                <a:spcPts val="0"/>
              </a:spcBef>
              <a:spcAft>
                <a:spcPts val="600"/>
              </a:spcAft>
              <a:buClr>
                <a:schemeClr val="accent1"/>
              </a:buClr>
              <a:buFont typeface="System Font Regular"/>
              <a:buChar char="-"/>
              <a:tabLst/>
              <a:defRPr sz="1100">
                <a:solidFill>
                  <a:schemeClr val="accent1"/>
                </a:solidFill>
              </a:defRPr>
            </a:lvl4pPr>
            <a:lvl5pPr marL="460375" indent="-73025">
              <a:lnSpc>
                <a:spcPct val="100000"/>
              </a:lnSpc>
              <a:spcBef>
                <a:spcPts val="0"/>
              </a:spcBef>
              <a:spcAft>
                <a:spcPts val="600"/>
              </a:spcAft>
              <a:buClr>
                <a:schemeClr val="accent1"/>
              </a:buClr>
              <a:tabLst/>
              <a:defRPr sz="1050">
                <a:solidFill>
                  <a:schemeClr val="accent1"/>
                </a:solidFill>
              </a:defRPr>
            </a:lvl5pPr>
          </a:lstStyle>
          <a:p>
            <a:pPr marL="92075" marR="0" lvl="0" indent="-92075" algn="l" defTabSz="685800" rtl="0" eaLnBrk="1" fontAlgn="auto" latinLnBrk="0" hangingPunct="1">
              <a:lnSpc>
                <a:spcPct val="100000"/>
              </a:lnSpc>
              <a:spcBef>
                <a:spcPts val="300"/>
              </a:spcBef>
              <a:spcAft>
                <a:spcPts val="3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960120"/>
            <a:ext cx="8394192" cy="3310128"/>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5"/>
            <a:ext cx="8311896" cy="521170"/>
          </a:xfrm>
        </p:spPr>
        <p:txBody>
          <a:bodyPr/>
          <a:lstStyle>
            <a:lvl1pPr>
              <a:lnSpc>
                <a:spcPct val="100000"/>
              </a:lnSpc>
              <a:defRPr sz="24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797" y="4683170"/>
            <a:ext cx="352985" cy="283464"/>
          </a:xfrm>
        </p:spPr>
        <p:txBody>
          <a:bodyPr/>
          <a:lstStyle>
            <a:lvl1pPr>
              <a:defRPr sz="800"/>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4270366"/>
            <a:ext cx="8304261" cy="273844"/>
          </a:xfrm>
          <a:prstGeom prst="rect">
            <a:avLst/>
          </a:prstGeom>
        </p:spPr>
        <p:txBody>
          <a:bodyPr anchor="b"/>
          <a:lstStyle>
            <a:lvl1pPr marL="0" indent="0">
              <a:lnSpc>
                <a:spcPct val="100000"/>
              </a:lnSpc>
              <a:buNone/>
              <a:defRPr sz="700">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52728"/>
            <a:ext cx="8394192" cy="301752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51964"/>
            <a:ext cx="8311896" cy="822631"/>
          </a:xfrm>
        </p:spPr>
        <p:txBody>
          <a:bodyPr/>
          <a:lstStyle>
            <a:lvl1pPr>
              <a:lnSpc>
                <a:spcPct val="100000"/>
              </a:lnSpc>
              <a:defRPr sz="24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04" y="351964"/>
            <a:ext cx="8322099" cy="549381"/>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7" y="1411519"/>
            <a:ext cx="5931958" cy="2320462"/>
          </a:xfrm>
        </p:spPr>
        <p:txBody>
          <a:bodyPr anchor="ctr" anchorCtr="0"/>
          <a:lstStyle>
            <a:lvl1pPr marL="192088" indent="-192088">
              <a:spcBef>
                <a:spcPts val="600"/>
              </a:spcBef>
              <a:spcAft>
                <a:spcPts val="300"/>
              </a:spcAft>
              <a:buClr>
                <a:schemeClr val="accent1"/>
              </a:buClr>
              <a:buFont typeface="+mj-lt"/>
              <a:buAutoNum type="arabicPeriod"/>
              <a:tabLst/>
              <a:defRPr sz="1400"/>
            </a:lvl1pPr>
            <a:lvl2pPr marL="317500" indent="-107950">
              <a:spcBef>
                <a:spcPts val="0"/>
              </a:spcBef>
              <a:spcAft>
                <a:spcPts val="300"/>
              </a:spcAft>
              <a:buClr>
                <a:schemeClr val="accent1"/>
              </a:buClr>
              <a:buFont typeface="Arial" panose="020B0604020202020204" pitchFamily="34" charset="0"/>
              <a:buChar char="•"/>
              <a:tabLst/>
              <a:defRPr sz="1300"/>
            </a:lvl2pPr>
            <a:lvl3pPr marL="390525" indent="-228600">
              <a:spcBef>
                <a:spcPts val="0"/>
              </a:spcBef>
              <a:spcAft>
                <a:spcPts val="300"/>
              </a:spcAft>
              <a:buFont typeface="+mj-lt"/>
              <a:buAutoNum type="arabicPeriod"/>
              <a:defRPr sz="1100"/>
            </a:lvl3pPr>
            <a:lvl4pPr marL="469900" indent="-228600">
              <a:spcBef>
                <a:spcPts val="0"/>
              </a:spcBef>
              <a:spcAft>
                <a:spcPts val="300"/>
              </a:spcAft>
              <a:buFont typeface="+mj-lt"/>
              <a:buAutoNum type="arabicPeriod"/>
              <a:defRPr sz="1050"/>
            </a:lvl4pPr>
            <a:lvl5pPr marL="539750" indent="-228600">
              <a:spcBef>
                <a:spcPts val="0"/>
              </a:spcBef>
              <a:spcAft>
                <a:spcPts val="300"/>
              </a:spcAft>
              <a:buFont typeface="+mj-lt"/>
              <a:buAutoNum type="arabicPeriod"/>
              <a:defRPr sz="1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54944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155524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2560679"/>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3565734"/>
            <a:ext cx="804672" cy="804672"/>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4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880936" y="1394733"/>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880936" y="2400163"/>
            <a:ext cx="738213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880936" y="3405593"/>
            <a:ext cx="738213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13" y="663404"/>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13" y="884007"/>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13" y="1668833"/>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13" y="1889436"/>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13" y="2669459"/>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13" y="2890062"/>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13" y="3674888"/>
            <a:ext cx="4369737" cy="246235"/>
          </a:xfrm>
        </p:spPr>
        <p:txBody>
          <a:bodyPr/>
          <a:lstStyle>
            <a:lvl1pPr marL="0" indent="0">
              <a:buNone/>
              <a:defRPr sz="1400" b="1"/>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13" y="3895491"/>
            <a:ext cx="4369737" cy="214691"/>
          </a:xfrm>
        </p:spPr>
        <p:txBody>
          <a:bodyPr/>
          <a:lstStyle>
            <a:lvl1pPr marL="0" indent="0">
              <a:buNone/>
              <a:defRPr sz="1200" b="0"/>
            </a:lvl1pPr>
            <a:lvl2pPr marL="88900" indent="0">
              <a:buNone/>
              <a:defRPr/>
            </a:lvl2pPr>
            <a:lvl3pPr marL="161925" indent="0">
              <a:buNone/>
              <a:defRPr/>
            </a:lvl3pPr>
            <a:lvl4pPr marL="241300" indent="0">
              <a:buNone/>
              <a:defRPr/>
            </a:lvl4pPr>
            <a:lvl5pPr marL="311150" indent="0">
              <a:buNone/>
              <a:defRPr/>
            </a:lvl5pPr>
          </a:lstStyle>
          <a:p>
            <a:pPr lvl="0"/>
            <a:r>
              <a:rPr lang="en-US" dirty="0"/>
              <a:t>Click to edit Master text styles</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6186793"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pic>
        <p:nvPicPr>
          <p:cNvPr id="9" name="Picture 8" descr="A close up of a sign&#10;&#10;Description automatically generated">
            <a:extLst>
              <a:ext uri="{FF2B5EF4-FFF2-40B4-BE49-F238E27FC236}">
                <a16:creationId xmlns:a16="http://schemas.microsoft.com/office/drawing/2014/main" id="{3DAE687E-3E8B-4B44-A1E3-E635C586EBBA}"/>
              </a:ext>
            </a:extLst>
          </p:cNvPr>
          <p:cNvPicPr>
            <a:picLocks noChangeAspect="1"/>
          </p:cNvPicPr>
          <p:nvPr userDrawn="1"/>
        </p:nvPicPr>
        <p:blipFill>
          <a:blip r:embed="rId2"/>
          <a:stretch>
            <a:fillRect/>
          </a:stretch>
        </p:blipFill>
        <p:spPr>
          <a:xfrm>
            <a:off x="457202" y="4660471"/>
            <a:ext cx="1170832" cy="232276"/>
          </a:xfrm>
          <a:prstGeom prst="rect">
            <a:avLst/>
          </a:prstGeom>
        </p:spPr>
      </p:pic>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9144000" cy="3284538"/>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8467" y="2785273"/>
            <a:ext cx="6887416" cy="862189"/>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56391" y="2785273"/>
            <a:ext cx="6083043" cy="846130"/>
          </a:xfrm>
        </p:spPr>
        <p:txBody>
          <a:bodyPr rIns="0" anchor="ctr" anchorCtr="0">
            <a:noAutofit/>
          </a:bodyPr>
          <a:lstStyle>
            <a:lvl1pPr algn="l">
              <a:defRPr sz="3200"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65757" y="370924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898DC225-4B88-6C4C-AA03-CABA50CAF2C5}"/>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9144000" cy="51435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6186792" y="4736592"/>
            <a:ext cx="2957208"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pic>
        <p:nvPicPr>
          <p:cNvPr id="9" name="Picture 8" descr="A close up of a sign&#10;&#10;Description automatically generated">
            <a:extLst>
              <a:ext uri="{FF2B5EF4-FFF2-40B4-BE49-F238E27FC236}">
                <a16:creationId xmlns:a16="http://schemas.microsoft.com/office/drawing/2014/main" id="{C4819E41-9E9B-8B44-AFFD-2E318E1A804F}"/>
              </a:ext>
            </a:extLst>
          </p:cNvPr>
          <p:cNvPicPr>
            <a:picLocks noChangeAspect="1"/>
          </p:cNvPicPr>
          <p:nvPr userDrawn="1"/>
        </p:nvPicPr>
        <p:blipFill>
          <a:blip r:embed="rId2"/>
          <a:stretch>
            <a:fillRect/>
          </a:stretch>
        </p:blipFill>
        <p:spPr>
          <a:xfrm>
            <a:off x="457202" y="4660471"/>
            <a:ext cx="1170832" cy="232276"/>
          </a:xfrm>
          <a:prstGeom prst="rect">
            <a:avLst/>
          </a:prstGeom>
        </p:spPr>
      </p:pic>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23284"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5"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8155"/>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6" y="4604216"/>
            <a:ext cx="8396424"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5706BE89-1FFC-9740-AD60-EF2EE4E401AD}"/>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199505" y="257695"/>
            <a:ext cx="1072342"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9144000" cy="3282950"/>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17992" y="2443684"/>
            <a:ext cx="7023794" cy="1406566"/>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372334" y="2434448"/>
            <a:ext cx="5918665" cy="1387668"/>
          </a:xfrm>
        </p:spPr>
        <p:txBody>
          <a:bodyPr rIns="0" anchor="ctr" anchorCtr="0">
            <a:noAutofit/>
          </a:bodyPr>
          <a:lstStyle>
            <a:lvl1pPr algn="l">
              <a:lnSpc>
                <a:spcPct val="100000"/>
              </a:lnSpc>
              <a:defRPr sz="3200"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372335" y="3917639"/>
            <a:ext cx="5918665" cy="321476"/>
          </a:xfrm>
        </p:spPr>
        <p:txBody>
          <a:bodyPr rIns="0">
            <a:noAutofit/>
          </a:bodyPr>
          <a:lstStyle>
            <a:lvl1pPr marL="0" indent="0" algn="l">
              <a:buNone/>
              <a:defRPr sz="1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324195" y="4604216"/>
            <a:ext cx="8362605"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5741773" y="4741164"/>
            <a:ext cx="2945027"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370567" y="4520791"/>
            <a:ext cx="2257425" cy="202684"/>
          </a:xfrm>
        </p:spPr>
        <p:txBody>
          <a:bodyPr/>
          <a:lstStyle>
            <a:lvl1pPr marL="0" indent="0">
              <a:buNone/>
              <a:defRPr sz="1000" b="0"/>
            </a:lvl1pPr>
            <a:lvl2pPr marL="88900" indent="0">
              <a:buNone/>
              <a:defRPr/>
            </a:lvl2pPr>
          </a:lstStyle>
          <a:p>
            <a:pPr lvl="0"/>
            <a:r>
              <a:rPr lang="en-US" dirty="0"/>
              <a:t>Click to edit</a:t>
            </a:r>
          </a:p>
        </p:txBody>
      </p:sp>
      <p:pic>
        <p:nvPicPr>
          <p:cNvPr id="14" name="Picture 13" descr="A picture containing food, plate&#10;&#10;Description automatically generated">
            <a:extLst>
              <a:ext uri="{FF2B5EF4-FFF2-40B4-BE49-F238E27FC236}">
                <a16:creationId xmlns:a16="http://schemas.microsoft.com/office/drawing/2014/main" id="{6DAAFB27-C4A3-D84B-88F4-B73327B97B0C}"/>
              </a:ext>
            </a:extLst>
          </p:cNvPr>
          <p:cNvPicPr>
            <a:picLocks noChangeAspect="1"/>
          </p:cNvPicPr>
          <p:nvPr userDrawn="1"/>
        </p:nvPicPr>
        <p:blipFill>
          <a:blip r:embed="rId2"/>
          <a:stretch>
            <a:fillRect/>
          </a:stretch>
        </p:blipFill>
        <p:spPr>
          <a:xfrm>
            <a:off x="7555751" y="4277614"/>
            <a:ext cx="1161919" cy="582259"/>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bg1"/>
                </a:solidFill>
              </a:defRPr>
            </a:lvl1pPr>
          </a:lstStyle>
          <a:p>
            <a:r>
              <a:rPr lang="en-US" dirty="0"/>
              <a:t>Section title</a:t>
            </a:r>
          </a:p>
        </p:txBody>
      </p:sp>
      <p:pic>
        <p:nvPicPr>
          <p:cNvPr id="5" name="Picture 4" descr="A picture containing drawing&#10;&#10;Description automatically generated">
            <a:extLst>
              <a:ext uri="{FF2B5EF4-FFF2-40B4-BE49-F238E27FC236}">
                <a16:creationId xmlns:a16="http://schemas.microsoft.com/office/drawing/2014/main" id="{DA704382-CEBC-744C-B674-5DDCE60ACC1D}"/>
              </a:ext>
            </a:extLst>
          </p:cNvPr>
          <p:cNvPicPr>
            <a:picLocks noChangeAspect="1"/>
          </p:cNvPicPr>
          <p:nvPr userDrawn="1"/>
        </p:nvPicPr>
        <p:blipFill>
          <a:blip r:embed="rId2"/>
          <a:stretch>
            <a:fillRect/>
          </a:stretch>
        </p:blipFill>
        <p:spPr>
          <a:xfrm>
            <a:off x="469901" y="454428"/>
            <a:ext cx="462964" cy="802828"/>
          </a:xfrm>
          <a:prstGeom prst="rect">
            <a:avLst/>
          </a:prstGeom>
        </p:spPr>
      </p:pic>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70" y="2086376"/>
            <a:ext cx="6227505" cy="1347667"/>
          </a:xfrm>
        </p:spPr>
        <p:txBody>
          <a:bodyPr anchor="ctr">
            <a:noAutofit/>
          </a:bodyPr>
          <a:lstStyle>
            <a:lvl1pPr algn="l">
              <a:defRPr sz="3800" spc="0" baseline="0">
                <a:solidFill>
                  <a:schemeClr val="tx1"/>
                </a:solidFill>
              </a:defRPr>
            </a:lvl1pPr>
          </a:lstStyle>
          <a:p>
            <a:r>
              <a:rPr lang="en-US" dirty="0"/>
              <a:t>Section title</a:t>
            </a:r>
          </a:p>
        </p:txBody>
      </p:sp>
      <p:pic>
        <p:nvPicPr>
          <p:cNvPr id="5" name="Picture 4" descr="A picture containing fence&#10;&#10;Description automatically generated">
            <a:extLst>
              <a:ext uri="{FF2B5EF4-FFF2-40B4-BE49-F238E27FC236}">
                <a16:creationId xmlns:a16="http://schemas.microsoft.com/office/drawing/2014/main" id="{F7D298D1-D181-5749-9F4B-85568BB6A87B}"/>
              </a:ext>
            </a:extLst>
          </p:cNvPr>
          <p:cNvPicPr>
            <a:picLocks noChangeAspect="1"/>
          </p:cNvPicPr>
          <p:nvPr userDrawn="1"/>
        </p:nvPicPr>
        <p:blipFill>
          <a:blip r:embed="rId2"/>
          <a:stretch>
            <a:fillRect/>
          </a:stretch>
        </p:blipFill>
        <p:spPr>
          <a:xfrm>
            <a:off x="457200" y="457200"/>
            <a:ext cx="462963" cy="802827"/>
          </a:xfrm>
          <a:prstGeom prst="rect">
            <a:avLst/>
          </a:prstGeom>
        </p:spPr>
      </p:pic>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351964"/>
            <a:ext cx="7260971" cy="549381"/>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115568"/>
            <a:ext cx="7260971" cy="3395662"/>
          </a:xfrm>
        </p:spPr>
        <p:txBody>
          <a:bodyPr/>
          <a:lstStyle>
            <a:lvl1pPr marL="114300" indent="-114300">
              <a:spcBef>
                <a:spcPts val="300"/>
              </a:spcBef>
              <a:spcAft>
                <a:spcPts val="600"/>
              </a:spcAft>
              <a:buClr>
                <a:schemeClr val="accent1"/>
              </a:buClr>
              <a:tabLst/>
              <a:defRPr sz="1400"/>
            </a:lvl1pPr>
            <a:lvl2pPr marL="217488" indent="-98425">
              <a:spcBef>
                <a:spcPts val="0"/>
              </a:spcBef>
              <a:spcAft>
                <a:spcPts val="600"/>
              </a:spcAft>
              <a:buClr>
                <a:schemeClr val="accent1"/>
              </a:buClr>
              <a:tabLst/>
              <a:defRPr sz="1400"/>
            </a:lvl2pPr>
            <a:lvl3pPr marL="314325" indent="-82550">
              <a:spcBef>
                <a:spcPts val="0"/>
              </a:spcBef>
              <a:spcAft>
                <a:spcPts val="600"/>
              </a:spcAft>
              <a:buClr>
                <a:schemeClr val="accent1"/>
              </a:buClr>
              <a:tabLst/>
              <a:defRPr sz="1200"/>
            </a:lvl3pPr>
            <a:lvl4pPr marL="404813" indent="-90488">
              <a:spcBef>
                <a:spcPts val="0"/>
              </a:spcBef>
              <a:spcAft>
                <a:spcPts val="600"/>
              </a:spcAft>
              <a:buClr>
                <a:schemeClr val="accent1"/>
              </a:buClr>
              <a:tabLst/>
              <a:defRPr sz="1100"/>
            </a:lvl4pPr>
            <a:lvl5pPr marL="493713" indent="-80963">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7903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4" y="351964"/>
            <a:ext cx="7260971" cy="82263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431924"/>
            <a:ext cx="7260971" cy="3079305"/>
          </a:xfrm>
        </p:spPr>
        <p:txBody>
          <a:bodyPr/>
          <a:lstStyle>
            <a:lvl1pPr marL="114300" indent="-114300">
              <a:spcBef>
                <a:spcPts val="300"/>
              </a:spcBef>
              <a:spcAft>
                <a:spcPts val="600"/>
              </a:spcAft>
              <a:buClr>
                <a:schemeClr val="accent1"/>
              </a:buClr>
              <a:tabLst/>
              <a:defRPr sz="1400"/>
            </a:lvl1pPr>
            <a:lvl2pPr marL="217488" indent="-98425">
              <a:spcBef>
                <a:spcPts val="0"/>
              </a:spcBef>
              <a:spcAft>
                <a:spcPts val="600"/>
              </a:spcAft>
              <a:buClr>
                <a:schemeClr val="accent1"/>
              </a:buClr>
              <a:tabLst/>
              <a:defRPr sz="1400"/>
            </a:lvl2pPr>
            <a:lvl3pPr marL="314325" indent="-82550">
              <a:spcBef>
                <a:spcPts val="0"/>
              </a:spcBef>
              <a:spcAft>
                <a:spcPts val="600"/>
              </a:spcAft>
              <a:buClr>
                <a:schemeClr val="accent1"/>
              </a:buClr>
              <a:tabLst/>
              <a:defRPr sz="1200"/>
            </a:lvl3pPr>
            <a:lvl4pPr marL="404813" indent="-90488">
              <a:spcBef>
                <a:spcPts val="0"/>
              </a:spcBef>
              <a:spcAft>
                <a:spcPts val="600"/>
              </a:spcAft>
              <a:buClr>
                <a:schemeClr val="accent1"/>
              </a:buClr>
              <a:tabLst/>
              <a:defRPr sz="1100"/>
            </a:lvl4pPr>
            <a:lvl5pPr marL="493713" indent="-80963">
              <a:spcBef>
                <a:spcPts val="0"/>
              </a:spcBef>
              <a:spcAft>
                <a:spcPts val="600"/>
              </a:spcAft>
              <a:buClr>
                <a:schemeClr val="accent1"/>
              </a:buClr>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A9627A79-A215-E140-BDB7-12A9DC3300D4}"/>
              </a:ext>
            </a:extLst>
          </p:cNvPr>
          <p:cNvPicPr>
            <a:picLocks noChangeAspect="1"/>
          </p:cNvPicPr>
          <p:nvPr userDrawn="1"/>
        </p:nvPicPr>
        <p:blipFill>
          <a:blip r:embed="rId32"/>
          <a:stretch>
            <a:fillRect/>
          </a:stretch>
        </p:blipFill>
        <p:spPr>
          <a:xfrm>
            <a:off x="457202" y="4660471"/>
            <a:ext cx="1170832" cy="232276"/>
          </a:xfrm>
          <a:prstGeom prst="rect">
            <a:avLst/>
          </a:prstGeom>
        </p:spPr>
      </p:pic>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47472"/>
            <a:ext cx="7260336" cy="549381"/>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113183"/>
            <a:ext cx="7260336" cy="316513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49" y="4681728"/>
            <a:ext cx="352985" cy="280797"/>
          </a:xfrm>
          <a:prstGeom prst="rect">
            <a:avLst/>
          </a:prstGeom>
        </p:spPr>
        <p:txBody>
          <a:bodyPr vert="horz" lIns="91440" tIns="45720" rIns="91440" bIns="45720" rtlCol="0" anchor="ctr"/>
          <a:lstStyle>
            <a:lvl1pPr algn="r">
              <a:defRPr sz="800"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6245307" y="4736592"/>
            <a:ext cx="2363634" cy="18466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1" r:id="rId8"/>
    <p:sldLayoutId id="214748368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Lst>
  <p:hf hdr="0" ftr="0" dt="0"/>
  <p:txStyles>
    <p:titleStyle>
      <a:lvl1pPr algn="l" defTabSz="68580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75" indent="-117475"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9075" indent="-101600"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28613" indent="-1016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1638" indent="-73025"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20700" indent="-1016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2948" userDrawn="1">
          <p15:clr>
            <a:srgbClr val="F26B43"/>
          </p15:clr>
        </p15:guide>
        <p15:guide id="6" pos="5472" userDrawn="1">
          <p15:clr>
            <a:srgbClr val="F26B43"/>
          </p15:clr>
        </p15:guide>
        <p15:guide id="7" orient="horz" pos="3060" userDrawn="1">
          <p15:clr>
            <a:srgbClr val="F26B43"/>
          </p15:clr>
        </p15:guide>
        <p15:guide id="8" pos="950" userDrawn="1">
          <p15:clr>
            <a:srgbClr val="F26B43"/>
          </p15:clr>
        </p15:guide>
        <p15:guide id="9" pos="1042" userDrawn="1">
          <p15:clr>
            <a:srgbClr val="F26B43"/>
          </p15:clr>
        </p15:guide>
        <p15:guide id="10" pos="1704" userDrawn="1">
          <p15:clr>
            <a:srgbClr val="F26B43"/>
          </p15:clr>
        </p15:guide>
        <p15:guide id="11" pos="1796" userDrawn="1">
          <p15:clr>
            <a:srgbClr val="F26B43"/>
          </p15:clr>
        </p15:guide>
        <p15:guide id="12" pos="2458" userDrawn="1">
          <p15:clr>
            <a:srgbClr val="F26B43"/>
          </p15:clr>
        </p15:guide>
        <p15:guide id="13" pos="2548" userDrawn="1">
          <p15:clr>
            <a:srgbClr val="F26B43"/>
          </p15:clr>
        </p15:guide>
        <p15:guide id="14" pos="3212" userDrawn="1">
          <p15:clr>
            <a:srgbClr val="F26B43"/>
          </p15:clr>
        </p15:guide>
        <p15:guide id="15" pos="3302" userDrawn="1">
          <p15:clr>
            <a:srgbClr val="F26B43"/>
          </p15:clr>
        </p15:guide>
        <p15:guide id="16" pos="3964" userDrawn="1">
          <p15:clr>
            <a:srgbClr val="F26B43"/>
          </p15:clr>
        </p15:guide>
        <p15:guide id="17" pos="4056" userDrawn="1">
          <p15:clr>
            <a:srgbClr val="F26B43"/>
          </p15:clr>
        </p15:guide>
        <p15:guide id="18" pos="4718" userDrawn="1">
          <p15:clr>
            <a:srgbClr val="F26B43"/>
          </p15:clr>
        </p15:guide>
        <p15:guide id="19" pos="4810" userDrawn="1">
          <p15:clr>
            <a:srgbClr val="F26B43"/>
          </p15:clr>
        </p15:guide>
        <p15:guide id="20" orient="horz" pos="276" userDrawn="1">
          <p15:clr>
            <a:srgbClr val="F26B43"/>
          </p15:clr>
        </p15:guide>
        <p15:guide id="21" orient="horz" pos="741" userDrawn="1">
          <p15:clr>
            <a:srgbClr val="F26B43"/>
          </p15:clr>
        </p15:guide>
        <p15:guide id="22" orient="horz" pos="4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a:xfrm>
            <a:off x="1064280" y="935219"/>
            <a:ext cx="7015439" cy="1577975"/>
          </a:xfrm>
        </p:spPr>
        <p:txBody>
          <a:bodyPr/>
          <a:lstStyle/>
          <a:p>
            <a:r>
              <a:rPr lang="en-US" sz="3400" dirty="0"/>
              <a:t>Global Women in Leadership </a:t>
            </a:r>
            <a:br>
              <a:rPr lang="en-US" sz="3400" dirty="0"/>
            </a:br>
            <a:r>
              <a:rPr lang="en-US" sz="3400" dirty="0"/>
              <a:t>Mentee &amp; Mentor Handbook</a:t>
            </a:r>
          </a:p>
        </p:txBody>
      </p:sp>
      <p:sp>
        <p:nvSpPr>
          <p:cNvPr id="6" name="Text Placeholder 5">
            <a:extLst>
              <a:ext uri="{FF2B5EF4-FFF2-40B4-BE49-F238E27FC236}">
                <a16:creationId xmlns:a16="http://schemas.microsoft.com/office/drawing/2014/main" id="{3805F68E-73F6-E045-BD39-4348D817A274}"/>
              </a:ext>
            </a:extLst>
          </p:cNvPr>
          <p:cNvSpPr>
            <a:spLocks noGrp="1"/>
          </p:cNvSpPr>
          <p:nvPr>
            <p:ph type="body" sz="quarter" idx="10"/>
          </p:nvPr>
        </p:nvSpPr>
        <p:spPr/>
        <p:txBody>
          <a:bodyPr/>
          <a:lstStyle/>
          <a:p>
            <a:r>
              <a:rPr lang="en-US" dirty="0"/>
              <a:t>December 2020</a:t>
            </a:r>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r>
              <a:rPr lang="en-US" dirty="0"/>
              <a:t>Build the Relationship</a:t>
            </a:r>
          </a:p>
        </p:txBody>
      </p:sp>
    </p:spTree>
    <p:extLst>
      <p:ext uri="{BB962C8B-B14F-4D97-AF65-F5344CB8AC3E}">
        <p14:creationId xmlns:p14="http://schemas.microsoft.com/office/powerpoint/2010/main" val="410054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6B61-78E1-4518-822D-68075B049217}"/>
              </a:ext>
            </a:extLst>
          </p:cNvPr>
          <p:cNvSpPr>
            <a:spLocks noGrp="1"/>
          </p:cNvSpPr>
          <p:nvPr>
            <p:ph type="title"/>
          </p:nvPr>
        </p:nvSpPr>
        <p:spPr>
          <a:xfrm>
            <a:off x="3724072" y="471951"/>
            <a:ext cx="4939868" cy="964620"/>
          </a:xfrm>
        </p:spPr>
        <p:txBody>
          <a:bodyPr vert="horz" lIns="91440" tIns="45720" rIns="91440" bIns="45720" rtlCol="0" anchor="b">
            <a:normAutofit/>
          </a:bodyPr>
          <a:lstStyle/>
          <a:p>
            <a:pPr defTabSz="914400">
              <a:lnSpc>
                <a:spcPct val="90000"/>
              </a:lnSpc>
            </a:pPr>
            <a:r>
              <a:rPr lang="en-US" sz="3100">
                <a:solidFill>
                  <a:schemeClr val="tx1"/>
                </a:solidFill>
              </a:rPr>
              <a:t>Build the Relationship</a:t>
            </a:r>
          </a:p>
        </p:txBody>
      </p:sp>
      <p:sp>
        <p:nvSpPr>
          <p:cNvPr id="3" name="Content Placeholder 2">
            <a:extLst>
              <a:ext uri="{FF2B5EF4-FFF2-40B4-BE49-F238E27FC236}">
                <a16:creationId xmlns:a16="http://schemas.microsoft.com/office/drawing/2014/main" id="{620EB781-884E-436A-B60F-556D1CB2B727}"/>
              </a:ext>
            </a:extLst>
          </p:cNvPr>
          <p:cNvSpPr>
            <a:spLocks noGrp="1"/>
          </p:cNvSpPr>
          <p:nvPr>
            <p:ph idx="1"/>
          </p:nvPr>
        </p:nvSpPr>
        <p:spPr>
          <a:xfrm>
            <a:off x="3724073" y="1828800"/>
            <a:ext cx="4939867" cy="2839064"/>
          </a:xfrm>
        </p:spPr>
        <p:txBody>
          <a:bodyPr vert="horz" lIns="91440" tIns="45720" rIns="91440" bIns="45720" rtlCol="0">
            <a:normAutofit/>
          </a:bodyPr>
          <a:lstStyle/>
          <a:p>
            <a:pPr marL="0" indent="0" defTabSz="914400">
              <a:lnSpc>
                <a:spcPct val="90000"/>
              </a:lnSpc>
              <a:spcBef>
                <a:spcPts val="0"/>
              </a:spcBef>
              <a:buNone/>
            </a:pPr>
            <a:r>
              <a:rPr lang="en-US" altLang="en-US" sz="1500" b="1" dirty="0">
                <a:solidFill>
                  <a:schemeClr val="bg1">
                    <a:lumMod val="50000"/>
                  </a:schemeClr>
                </a:solidFill>
                <a:cs typeface="+mn-cs"/>
              </a:rPr>
              <a:t>Establish the Relationship Timeline</a:t>
            </a:r>
            <a:endParaRPr lang="en-US" altLang="en-US" sz="1500" baseline="30000" dirty="0">
              <a:solidFill>
                <a:schemeClr val="bg1">
                  <a:lumMod val="50000"/>
                </a:schemeClr>
              </a:solidFill>
              <a:cs typeface="+mn-cs"/>
            </a:endParaRPr>
          </a:p>
          <a:p>
            <a:pPr marL="0" indent="0" defTabSz="914400">
              <a:lnSpc>
                <a:spcPct val="90000"/>
              </a:lnSpc>
              <a:spcBef>
                <a:spcPts val="0"/>
              </a:spcBef>
              <a:buNone/>
            </a:pPr>
            <a:endParaRPr lang="en-US" altLang="en-US" sz="1500" dirty="0">
              <a:solidFill>
                <a:schemeClr val="tx1"/>
              </a:solidFill>
              <a:cs typeface="+mn-cs"/>
            </a:endParaRPr>
          </a:p>
          <a:p>
            <a:pPr marL="0" indent="0" defTabSz="914400">
              <a:lnSpc>
                <a:spcPct val="120000"/>
              </a:lnSpc>
              <a:spcBef>
                <a:spcPts val="0"/>
              </a:spcBef>
              <a:buNone/>
            </a:pPr>
            <a:r>
              <a:rPr lang="en-US" altLang="en-US" sz="1200" dirty="0">
                <a:solidFill>
                  <a:schemeClr val="tx1"/>
                </a:solidFill>
                <a:cs typeface="+mn-cs"/>
              </a:rPr>
              <a:t>To build an effective mentoring relationship, mentees and mentors must establish what they would like to get out of the relationship, build trust, define an action plan, and then meet on a consistent basis. The initial meetings are critical in setting a strong foundation on which to build the relationship. Information that should be covered before, during, and after these initial meetings is detailed in the next slide:</a:t>
            </a:r>
          </a:p>
        </p:txBody>
      </p:sp>
      <p:pic>
        <p:nvPicPr>
          <p:cNvPr id="8" name="Picture Placeholder 8" descr="A person standing next to a person&#10;&#10;Description automatically generated">
            <a:extLst>
              <a:ext uri="{FF2B5EF4-FFF2-40B4-BE49-F238E27FC236}">
                <a16:creationId xmlns:a16="http://schemas.microsoft.com/office/drawing/2014/main" id="{C8B2BA44-AA1F-45B4-A3E6-8B523E79D6B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0171" r="25495" b="1"/>
          <a:stretch/>
        </p:blipFill>
        <p:spPr>
          <a:xfrm>
            <a:off x="20" y="10"/>
            <a:ext cx="3476673" cy="51434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5D91C8"/>
            </a:solidFill>
          </a:ln>
        </p:spPr>
        <p:style>
          <a:lnRef idx="1">
            <a:schemeClr val="accent1"/>
          </a:lnRef>
          <a:fillRef idx="0">
            <a:schemeClr val="accent1"/>
          </a:fillRef>
          <a:effectRef idx="0">
            <a:schemeClr val="accent1"/>
          </a:effectRef>
          <a:fontRef idx="minor">
            <a:schemeClr val="tx1"/>
          </a:fontRef>
        </p:style>
      </p:cxnSp>
      <p:sp>
        <p:nvSpPr>
          <p:cNvPr id="14" name="Slide Number Placeholder 8">
            <a:extLst>
              <a:ext uri="{FF2B5EF4-FFF2-40B4-BE49-F238E27FC236}">
                <a16:creationId xmlns:a16="http://schemas.microsoft.com/office/drawing/2014/main" id="{68D7D4DD-887A-4D29-B863-3554A95767CE}"/>
              </a:ext>
            </a:extLst>
          </p:cNvPr>
          <p:cNvSpPr>
            <a:spLocks noGrp="1"/>
          </p:cNvSpPr>
          <p:nvPr>
            <p:ph type="sldNum" sz="quarter" idx="12"/>
          </p:nvPr>
        </p:nvSpPr>
        <p:spPr>
          <a:xfrm>
            <a:off x="8432449" y="4760778"/>
            <a:ext cx="352985" cy="280797"/>
          </a:xfrm>
        </p:spPr>
        <p:txBody>
          <a:bodyPr/>
          <a:lstStyle/>
          <a:p>
            <a:fld id="{90F9BDA0-AF0E-4BA8-B742-3B9C92A3E6FE}" type="slidenum">
              <a:rPr lang="en-US" smtClean="0">
                <a:solidFill>
                  <a:schemeClr val="accent1"/>
                </a:solidFill>
              </a:rPr>
              <a:pPr/>
              <a:t>11</a:t>
            </a:fld>
            <a:endParaRPr lang="en-US">
              <a:solidFill>
                <a:schemeClr val="accent1"/>
              </a:solidFill>
            </a:endParaRPr>
          </a:p>
        </p:txBody>
      </p:sp>
    </p:spTree>
    <p:extLst>
      <p:ext uri="{BB962C8B-B14F-4D97-AF65-F5344CB8AC3E}">
        <p14:creationId xmlns:p14="http://schemas.microsoft.com/office/powerpoint/2010/main" val="162008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Establish the Relationship Timeline</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12</a:t>
            </a:fld>
            <a:endParaRPr lang="en-US"/>
          </a:p>
        </p:txBody>
      </p:sp>
      <p:graphicFrame>
        <p:nvGraphicFramePr>
          <p:cNvPr id="7" name="Group 399">
            <a:extLst>
              <a:ext uri="{FF2B5EF4-FFF2-40B4-BE49-F238E27FC236}">
                <a16:creationId xmlns:a16="http://schemas.microsoft.com/office/drawing/2014/main" id="{C0C79A0C-2CF5-464A-9540-9ACD74BE8E20}"/>
              </a:ext>
            </a:extLst>
          </p:cNvPr>
          <p:cNvGraphicFramePr>
            <a:graphicFrameLocks noGrp="1"/>
          </p:cNvGraphicFramePr>
          <p:nvPr>
            <p:extLst>
              <p:ext uri="{D42A27DB-BD31-4B8C-83A1-F6EECF244321}">
                <p14:modId xmlns:p14="http://schemas.microsoft.com/office/powerpoint/2010/main" val="3708542953"/>
              </p:ext>
            </p:extLst>
          </p:nvPr>
        </p:nvGraphicFramePr>
        <p:xfrm>
          <a:off x="416978" y="983221"/>
          <a:ext cx="8228012" cy="3466436"/>
        </p:xfrm>
        <a:graphic>
          <a:graphicData uri="http://schemas.openxmlformats.org/drawingml/2006/table">
            <a:tbl>
              <a:tblPr/>
              <a:tblGrid>
                <a:gridCol w="5309027">
                  <a:extLst>
                    <a:ext uri="{9D8B030D-6E8A-4147-A177-3AD203B41FA5}">
                      <a16:colId xmlns:a16="http://schemas.microsoft.com/office/drawing/2014/main" val="20000"/>
                    </a:ext>
                  </a:extLst>
                </a:gridCol>
                <a:gridCol w="1708772">
                  <a:extLst>
                    <a:ext uri="{9D8B030D-6E8A-4147-A177-3AD203B41FA5}">
                      <a16:colId xmlns:a16="http://schemas.microsoft.com/office/drawing/2014/main" val="20001"/>
                    </a:ext>
                  </a:extLst>
                </a:gridCol>
                <a:gridCol w="1210213">
                  <a:extLst>
                    <a:ext uri="{9D8B030D-6E8A-4147-A177-3AD203B41FA5}">
                      <a16:colId xmlns:a16="http://schemas.microsoft.com/office/drawing/2014/main" val="20002"/>
                    </a:ext>
                  </a:extLst>
                </a:gridCol>
              </a:tblGrid>
              <a:tr h="1537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rPr>
                        <a:t>Action Items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rPr>
                        <a:t>Target Date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rPr>
                        <a:t>Completion Date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1814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bg1"/>
                          </a:solidFill>
                          <a:effectLst/>
                          <a:latin typeface="+mn-lt"/>
                          <a:cs typeface="Arial" panose="020B0604020202020204" pitchFamily="34" charset="0"/>
                        </a:rPr>
                        <a:t>Receive Match and Establish Goals and Expectations</a:t>
                      </a:r>
                      <a:endParaRPr kumimoji="0" lang="en-US" sz="800" b="1"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Arial" panose="020B0604020202020204" pitchFamily="34" charset="0"/>
                        </a:rPr>
                        <a:t>Prior to first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2071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Identify your expectations for the mentoring relationship.</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285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Define your objectives and goals of the mentoring relationship.</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81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1" i="1" u="none" strike="noStrike" cap="none" normalizeH="0" baseline="0" dirty="0">
                          <a:ln>
                            <a:noFill/>
                          </a:ln>
                          <a:solidFill>
                            <a:schemeClr val="bg1"/>
                          </a:solidFill>
                          <a:effectLst/>
                          <a:latin typeface="+mn-lt"/>
                          <a:cs typeface="Arial" panose="020B0604020202020204" pitchFamily="34" charset="0"/>
                        </a:rPr>
                        <a:t>Hold Introductory Meeting</a:t>
                      </a:r>
                      <a:endParaRPr kumimoji="0" lang="en-US" sz="800" b="1"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Arial" panose="020B0604020202020204" pitchFamily="34" charset="0"/>
                        </a:rPr>
                        <a:t>First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r h="21814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Clarify roles and responsibilities.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742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Share each of your objectives, goals, and expectations of the mentoring relationship (page 14).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9712">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Discuss action items to be completed before the next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34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dirty="0">
                          <a:ln>
                            <a:noFill/>
                          </a:ln>
                          <a:solidFill>
                            <a:schemeClr val="bg1"/>
                          </a:solidFill>
                          <a:effectLst/>
                          <a:latin typeface="+mn-lt"/>
                          <a:cs typeface="Arial" panose="020B0604020202020204" pitchFamily="34" charset="0"/>
                        </a:rPr>
                        <a:t>Create an Action Plan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Arial" panose="020B0604020202020204" pitchFamily="34" charset="0"/>
                        </a:rPr>
                        <a:t>Second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8"/>
                  </a:ext>
                </a:extLst>
              </a:tr>
              <a:tr h="2134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kern="1200" cap="none" normalizeH="0" baseline="0" dirty="0">
                          <a:ln>
                            <a:noFill/>
                          </a:ln>
                          <a:solidFill>
                            <a:schemeClr val="tx1"/>
                          </a:solidFill>
                          <a:effectLst/>
                          <a:latin typeface="+mn-lt"/>
                          <a:ea typeface="+mn-ea"/>
                          <a:cs typeface="Arial" panose="020B0604020202020204" pitchFamily="34" charset="0"/>
                        </a:rPr>
                        <a:t>Discuss your strengths and identify short- and long-term development needs.*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Complete the Action Plan Template (page 18).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961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Discuss action items to be completed before the next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1" i="1" u="none" strike="noStrike" cap="none" normalizeH="0" baseline="0" dirty="0">
                          <a:ln>
                            <a:noFill/>
                          </a:ln>
                          <a:solidFill>
                            <a:schemeClr val="bg1"/>
                          </a:solidFill>
                          <a:effectLst/>
                          <a:latin typeface="+mn-lt"/>
                          <a:cs typeface="Arial" panose="020B0604020202020204" pitchFamily="34" charset="0"/>
                        </a:rPr>
                        <a:t>Act on and Revise the Action Plan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mn-lt"/>
                          <a:cs typeface="Arial" panose="020B0604020202020204" pitchFamily="34" charset="0"/>
                        </a:rPr>
                        <a:t>Subsequent meetings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bg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12"/>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Review progress on actions items determined at the end of the last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8909">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Discuss items of interest, current challenges, recent successes, etc.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9774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Every four to six months, assess the effectiveness of the relationship (page 24).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814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mn-lt"/>
                          <a:cs typeface="Arial" panose="020B0604020202020204" pitchFamily="34" charset="0"/>
                        </a:rPr>
                        <a:t>Discuss action items to be completed before the next meeting.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mn-lt"/>
                        <a:cs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8" name="Text Box 317">
            <a:extLst>
              <a:ext uri="{FF2B5EF4-FFF2-40B4-BE49-F238E27FC236}">
                <a16:creationId xmlns:a16="http://schemas.microsoft.com/office/drawing/2014/main" id="{E8D6D001-3C97-4C1F-9597-0B32FD91CFED}"/>
              </a:ext>
            </a:extLst>
          </p:cNvPr>
          <p:cNvSpPr txBox="1">
            <a:spLocks noChangeArrowheads="1"/>
          </p:cNvSpPr>
          <p:nvPr/>
        </p:nvSpPr>
        <p:spPr bwMode="auto">
          <a:xfrm>
            <a:off x="2168586" y="4599852"/>
            <a:ext cx="762000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0" bIns="0">
            <a:spAutoFit/>
          </a:bodyP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dirty="0">
                <a:latin typeface="Calibri" panose="020F0502020204030204" pitchFamily="34" charset="0"/>
              </a:rPr>
              <a:t>*Mentee is responsible for bringing his/her current development plan.</a:t>
            </a:r>
          </a:p>
        </p:txBody>
      </p:sp>
    </p:spTree>
    <p:extLst>
      <p:ext uri="{BB962C8B-B14F-4D97-AF65-F5344CB8AC3E}">
        <p14:creationId xmlns:p14="http://schemas.microsoft.com/office/powerpoint/2010/main" val="36686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6B61-78E1-4518-822D-68075B049217}"/>
              </a:ext>
            </a:extLst>
          </p:cNvPr>
          <p:cNvSpPr>
            <a:spLocks noGrp="1"/>
          </p:cNvSpPr>
          <p:nvPr>
            <p:ph type="title"/>
          </p:nvPr>
        </p:nvSpPr>
        <p:spPr>
          <a:xfrm>
            <a:off x="3724072" y="471951"/>
            <a:ext cx="4939868" cy="964620"/>
          </a:xfrm>
        </p:spPr>
        <p:txBody>
          <a:bodyPr vert="horz" lIns="91440" tIns="45720" rIns="91440" bIns="45720" rtlCol="0" anchor="b">
            <a:normAutofit/>
          </a:bodyPr>
          <a:lstStyle/>
          <a:p>
            <a:pPr defTabSz="914400">
              <a:lnSpc>
                <a:spcPct val="90000"/>
              </a:lnSpc>
            </a:pPr>
            <a:r>
              <a:rPr lang="en-US" sz="3100">
                <a:solidFill>
                  <a:schemeClr val="tx1"/>
                </a:solidFill>
              </a:rPr>
              <a:t>Build the Relationship</a:t>
            </a:r>
          </a:p>
        </p:txBody>
      </p:sp>
      <p:sp>
        <p:nvSpPr>
          <p:cNvPr id="3" name="Content Placeholder 2">
            <a:extLst>
              <a:ext uri="{FF2B5EF4-FFF2-40B4-BE49-F238E27FC236}">
                <a16:creationId xmlns:a16="http://schemas.microsoft.com/office/drawing/2014/main" id="{620EB781-884E-436A-B60F-556D1CB2B727}"/>
              </a:ext>
            </a:extLst>
          </p:cNvPr>
          <p:cNvSpPr>
            <a:spLocks noGrp="1"/>
          </p:cNvSpPr>
          <p:nvPr>
            <p:ph idx="1"/>
          </p:nvPr>
        </p:nvSpPr>
        <p:spPr>
          <a:xfrm>
            <a:off x="3724073" y="1828800"/>
            <a:ext cx="4939867" cy="2839064"/>
          </a:xfrm>
        </p:spPr>
        <p:txBody>
          <a:bodyPr vert="horz" lIns="91440" tIns="45720" rIns="91440" bIns="45720" rtlCol="0">
            <a:normAutofit/>
          </a:bodyPr>
          <a:lstStyle/>
          <a:p>
            <a:pPr marL="0" indent="0">
              <a:spcBef>
                <a:spcPct val="0"/>
              </a:spcBef>
              <a:buNone/>
            </a:pPr>
            <a:r>
              <a:rPr lang="en-US" altLang="en-US" b="1" dirty="0">
                <a:solidFill>
                  <a:schemeClr val="bg1">
                    <a:lumMod val="50000"/>
                  </a:schemeClr>
                </a:solidFill>
                <a:latin typeface="Arial" panose="020B0604020202020204" pitchFamily="34" charset="0"/>
              </a:rPr>
              <a:t>Define Your Goals for the Mentoring Relationship</a:t>
            </a:r>
            <a:endParaRPr lang="en-US" altLang="en-US" baseline="30000" dirty="0">
              <a:solidFill>
                <a:schemeClr val="bg1">
                  <a:lumMod val="50000"/>
                </a:schemeClr>
              </a:solidFill>
              <a:latin typeface="Arial" panose="020B0604020202020204" pitchFamily="34" charset="0"/>
            </a:endParaRPr>
          </a:p>
          <a:p>
            <a:pPr>
              <a:spcBef>
                <a:spcPct val="0"/>
              </a:spcBef>
            </a:pPr>
            <a:endParaRPr lang="en-US" altLang="en-US" sz="100" dirty="0">
              <a:latin typeface="Calibri" panose="020F0502020204030204" pitchFamily="34" charset="0"/>
            </a:endParaRPr>
          </a:p>
          <a:p>
            <a:pPr marL="0" indent="0">
              <a:spcBef>
                <a:spcPct val="0"/>
              </a:spcBef>
              <a:buNone/>
            </a:pPr>
            <a:endParaRPr lang="en-US" altLang="en-US" sz="1200" dirty="0">
              <a:latin typeface="Arial" panose="020B0604020202020204" pitchFamily="34" charset="0"/>
            </a:endParaRPr>
          </a:p>
          <a:p>
            <a:pPr marL="0" indent="0">
              <a:spcBef>
                <a:spcPts val="0"/>
              </a:spcBef>
              <a:spcAft>
                <a:spcPts val="0"/>
              </a:spcAft>
              <a:buNone/>
            </a:pPr>
            <a:r>
              <a:rPr lang="en-US" altLang="en-US" sz="1200" dirty="0"/>
              <a:t>Use the form in the next slide to establish expectations of the relationship prior to meeting with your mentee or mentor. This information should be brought to the first mentoring meeting for review and discussion.</a:t>
            </a:r>
          </a:p>
        </p:txBody>
      </p:sp>
      <p:pic>
        <p:nvPicPr>
          <p:cNvPr id="8" name="Picture Placeholder 13">
            <a:extLst>
              <a:ext uri="{FF2B5EF4-FFF2-40B4-BE49-F238E27FC236}">
                <a16:creationId xmlns:a16="http://schemas.microsoft.com/office/drawing/2014/main" id="{E871F70E-D8FD-4EE3-93BE-B07513D2FD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3843" r="8688" b="2"/>
          <a:stretch/>
        </p:blipFill>
        <p:spPr>
          <a:xfrm>
            <a:off x="20" y="10"/>
            <a:ext cx="3476673" cy="5143490"/>
          </a:xfrm>
          <a:prstGeom prst="rect">
            <a:avLst/>
          </a:prstGeom>
          <a:solidFill>
            <a:schemeClr val="tx2"/>
          </a:solidFill>
          <a:effectLst/>
        </p:spPr>
      </p:pic>
      <p:cxnSp>
        <p:nvCxnSpPr>
          <p:cNvPr id="15"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D4776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892CC62-7576-4B18-9ADD-7BBEB30EDD81}"/>
              </a:ext>
            </a:extLst>
          </p:cNvPr>
          <p:cNvSpPr>
            <a:spLocks noGrp="1"/>
          </p:cNvSpPr>
          <p:nvPr>
            <p:ph type="sldNum" sz="quarter" idx="12"/>
          </p:nvPr>
        </p:nvSpPr>
        <p:spPr>
          <a:xfrm>
            <a:off x="7847917" y="4680246"/>
            <a:ext cx="890069" cy="273844"/>
          </a:xfrm>
        </p:spPr>
        <p:txBody>
          <a:bodyPr vert="horz" lIns="91440" tIns="45720" rIns="91440" bIns="45720" rtlCol="0" anchor="ctr"/>
          <a:lstStyle/>
          <a:p>
            <a:fld id="{66DE20E4-D496-034F-914D-F7F15B93E95B}" type="slidenum">
              <a:rPr lang="en-US">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17034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135F-C524-41E4-8489-5ECE990FD667}"/>
              </a:ext>
            </a:extLst>
          </p:cNvPr>
          <p:cNvSpPr>
            <a:spLocks noGrp="1"/>
          </p:cNvSpPr>
          <p:nvPr>
            <p:ph type="title"/>
          </p:nvPr>
        </p:nvSpPr>
        <p:spPr>
          <a:xfrm>
            <a:off x="374904" y="226155"/>
            <a:ext cx="8308721" cy="549381"/>
          </a:xfrm>
        </p:spPr>
        <p:txBody>
          <a:bodyPr/>
          <a:lstStyle/>
          <a:p>
            <a:r>
              <a:rPr lang="en-US" dirty="0"/>
              <a:t>Define Your Goals for the Mentoring Relationship</a:t>
            </a:r>
          </a:p>
        </p:txBody>
      </p:sp>
      <p:sp>
        <p:nvSpPr>
          <p:cNvPr id="3" name="Slide Number Placeholder 2">
            <a:extLst>
              <a:ext uri="{FF2B5EF4-FFF2-40B4-BE49-F238E27FC236}">
                <a16:creationId xmlns:a16="http://schemas.microsoft.com/office/drawing/2014/main" id="{CE0DFC2C-BE77-4023-89DB-E68D22786CE2}"/>
              </a:ext>
            </a:extLst>
          </p:cNvPr>
          <p:cNvSpPr>
            <a:spLocks noGrp="1"/>
          </p:cNvSpPr>
          <p:nvPr>
            <p:ph type="sldNum" sz="quarter" idx="12"/>
          </p:nvPr>
        </p:nvSpPr>
        <p:spPr/>
        <p:txBody>
          <a:bodyPr/>
          <a:lstStyle/>
          <a:p>
            <a:fld id="{90F9BDA0-AF0E-4BA8-B742-3B9C92A3E6FE}" type="slidenum">
              <a:rPr lang="en-US" smtClean="0"/>
              <a:t>14</a:t>
            </a:fld>
            <a:endParaRPr lang="en-US"/>
          </a:p>
        </p:txBody>
      </p:sp>
      <p:graphicFrame>
        <p:nvGraphicFramePr>
          <p:cNvPr id="6" name="Group 343">
            <a:extLst>
              <a:ext uri="{FF2B5EF4-FFF2-40B4-BE49-F238E27FC236}">
                <a16:creationId xmlns:a16="http://schemas.microsoft.com/office/drawing/2014/main" id="{879FE277-9736-4600-862D-EE5DB834ECF1}"/>
              </a:ext>
            </a:extLst>
          </p:cNvPr>
          <p:cNvGraphicFramePr>
            <a:graphicFrameLocks noGrp="1"/>
          </p:cNvGraphicFramePr>
          <p:nvPr>
            <p:extLst>
              <p:ext uri="{D42A27DB-BD31-4B8C-83A1-F6EECF244321}">
                <p14:modId xmlns:p14="http://schemas.microsoft.com/office/powerpoint/2010/main" val="3989154252"/>
              </p:ext>
            </p:extLst>
          </p:nvPr>
        </p:nvGraphicFramePr>
        <p:xfrm>
          <a:off x="200839" y="775536"/>
          <a:ext cx="8584595" cy="3670951"/>
        </p:xfrm>
        <a:graphic>
          <a:graphicData uri="http://schemas.openxmlformats.org/drawingml/2006/table">
            <a:tbl>
              <a:tblPr/>
              <a:tblGrid>
                <a:gridCol w="3197816">
                  <a:extLst>
                    <a:ext uri="{9D8B030D-6E8A-4147-A177-3AD203B41FA5}">
                      <a16:colId xmlns:a16="http://schemas.microsoft.com/office/drawing/2014/main" val="20000"/>
                    </a:ext>
                  </a:extLst>
                </a:gridCol>
                <a:gridCol w="347957">
                  <a:extLst>
                    <a:ext uri="{9D8B030D-6E8A-4147-A177-3AD203B41FA5}">
                      <a16:colId xmlns:a16="http://schemas.microsoft.com/office/drawing/2014/main" val="20001"/>
                    </a:ext>
                  </a:extLst>
                </a:gridCol>
                <a:gridCol w="2209126">
                  <a:extLst>
                    <a:ext uri="{9D8B030D-6E8A-4147-A177-3AD203B41FA5}">
                      <a16:colId xmlns:a16="http://schemas.microsoft.com/office/drawing/2014/main" val="4270690049"/>
                    </a:ext>
                  </a:extLst>
                </a:gridCol>
                <a:gridCol w="2829696">
                  <a:extLst>
                    <a:ext uri="{9D8B030D-6E8A-4147-A177-3AD203B41FA5}">
                      <a16:colId xmlns:a16="http://schemas.microsoft.com/office/drawing/2014/main" val="20002"/>
                    </a:ext>
                  </a:extLst>
                </a:gridCol>
              </a:tblGrid>
              <a:tr h="179367">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Questions for Mentors and Mentees</a:t>
                      </a:r>
                      <a:endParaRPr kumimoji="0" lang="en-US" sz="9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Notes</a:t>
                      </a:r>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2">
                  <a:txBody>
                    <a:bodyPr/>
                    <a:lstStyle/>
                    <a:p>
                      <a:r>
                        <a:rPr kumimoji="0" lang="en-US" sz="9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Notes</a:t>
                      </a:r>
                      <a:endParaRPr lang="en-US" dirty="0"/>
                    </a:p>
                  </a:txBody>
                  <a:tcPr marL="18288" marR="18288" marT="18287" marB="182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Where do you hope to be in five years?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do you hope to gain from this relationship?</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5174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there any ground rules you would like to set (e.g., confidentiality, openness, candor)?</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are your greatest strengths?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are your greatest weaknesses?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there any topics of urgent interest?</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12411">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any topics off limits?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216739">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do you think will be challenging about this relationship?</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25174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would you like the regular meeting schedule to be (length, time, frequency)?</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r h="251746">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criteria would you like to use to evaluate the success of the relationship?</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dirty="0"/>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3"/>
                  </a:ext>
                </a:extLst>
              </a:tr>
              <a:tr h="181569">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Additional Questions for Mentees</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0651355"/>
                  </a:ext>
                </a:extLst>
              </a:tr>
              <a:tr h="24227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role do you expect your mentor to play?</a:t>
                      </a: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415325"/>
                  </a:ext>
                </a:extLst>
              </a:tr>
              <a:tr h="24227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How would you like to go about achieving your learning goals? </a:t>
                      </a:r>
                      <a:endPar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0217408"/>
                  </a:ext>
                </a:extLst>
              </a:tr>
              <a:tr h="57901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items would you like to discuss in these meetings?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Managing a work-life balance</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organization’s vision and strategy</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Competency development</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Short-term career goals and values</a:t>
                      </a: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8288" marR="18288" marT="18287" marB="18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Long-term career goals and values</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Career-pathing within the organization</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Educational opportunities</a:t>
                      </a:r>
                    </a:p>
                    <a:p>
                      <a:pPr marL="114300" marR="0" lvl="0" indent="-114300" algn="l" defTabSz="914400" rtl="0" eaLnBrk="0" fontAlgn="base" latinLnBrk="0" hangingPunct="0">
                        <a:lnSpc>
                          <a:spcPct val="100000"/>
                        </a:lnSpc>
                        <a:spcBef>
                          <a:spcPct val="20000"/>
                        </a:spcBef>
                        <a:spcAft>
                          <a:spcPct val="0"/>
                        </a:spcAft>
                        <a:buClrTx/>
                        <a:buSzTx/>
                        <a:buFont typeface="Wingdings" pitchFamily="2" charset="2"/>
                        <a:buChar char="q"/>
                        <a:tabLst>
                          <a:tab pos="114300" algn="l"/>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Other:  </a:t>
                      </a:r>
                      <a:r>
                        <a:rPr kumimoji="0" lang="en-US" sz="800" b="0" i="0" u="sng"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572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126429"/>
                  </a:ext>
                </a:extLst>
              </a:tr>
            </a:tbl>
          </a:graphicData>
        </a:graphic>
      </p:graphicFrame>
      <p:sp>
        <p:nvSpPr>
          <p:cNvPr id="8" name="Text Box 12">
            <a:extLst>
              <a:ext uri="{FF2B5EF4-FFF2-40B4-BE49-F238E27FC236}">
                <a16:creationId xmlns:a16="http://schemas.microsoft.com/office/drawing/2014/main" id="{A42D439D-7296-4C3B-9B16-11BCE16567D5}"/>
              </a:ext>
            </a:extLst>
          </p:cNvPr>
          <p:cNvSpPr txBox="1">
            <a:spLocks noChangeArrowheads="1"/>
          </p:cNvSpPr>
          <p:nvPr/>
        </p:nvSpPr>
        <p:spPr bwMode="auto">
          <a:xfrm>
            <a:off x="119722" y="4432228"/>
            <a:ext cx="90242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a:latin typeface="Calibri" panose="020F0502020204030204" pitchFamily="34" charset="0"/>
              </a:rPr>
              <a:t>Sources: Talent Management, </a:t>
            </a:r>
            <a:r>
              <a:rPr lang="en-US" altLang="en-US" sz="800" i="1" dirty="0">
                <a:latin typeface="Calibri" panose="020F0502020204030204" pitchFamily="34" charset="0"/>
              </a:rPr>
              <a:t>CEB Mentoring Journal</a:t>
            </a:r>
            <a:r>
              <a:rPr lang="en-US" altLang="en-US" sz="800" dirty="0">
                <a:latin typeface="Calibri" panose="020F0502020204030204" pitchFamily="34" charset="0"/>
              </a:rPr>
              <a:t>, Arlington, VA:  Corporate Executive Board, 2009, pp. 9–11; CLC Human Resources, </a:t>
            </a:r>
            <a:r>
              <a:rPr lang="en-US" altLang="en-US" sz="800" i="1" dirty="0">
                <a:latin typeface="Calibri" panose="020F0502020204030204" pitchFamily="34" charset="0"/>
              </a:rPr>
              <a:t>Mentoring Guidelines</a:t>
            </a:r>
            <a:r>
              <a:rPr lang="en-US" altLang="en-US" sz="800" dirty="0">
                <a:latin typeface="Calibri" panose="020F0502020204030204" pitchFamily="34" charset="0"/>
              </a:rPr>
              <a:t>, Arlington, VA:  Corporate Executive Board, 2009, p. 7.</a:t>
            </a:r>
          </a:p>
        </p:txBody>
      </p:sp>
    </p:spTree>
    <p:extLst>
      <p:ext uri="{BB962C8B-B14F-4D97-AF65-F5344CB8AC3E}">
        <p14:creationId xmlns:p14="http://schemas.microsoft.com/office/powerpoint/2010/main" val="12728202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Create the Foundation for a Trusting Relationship</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15</a:t>
            </a:fld>
            <a:endParaRPr lang="en-US" dirty="0"/>
          </a:p>
        </p:txBody>
      </p:sp>
      <p:sp>
        <p:nvSpPr>
          <p:cNvPr id="6" name="Text Box 10">
            <a:extLst>
              <a:ext uri="{FF2B5EF4-FFF2-40B4-BE49-F238E27FC236}">
                <a16:creationId xmlns:a16="http://schemas.microsoft.com/office/drawing/2014/main" id="{B920742E-20BE-4C59-93D2-E91B08241278}"/>
              </a:ext>
            </a:extLst>
          </p:cNvPr>
          <p:cNvSpPr txBox="1">
            <a:spLocks noGrp="1" noChangeArrowheads="1"/>
          </p:cNvSpPr>
          <p:nvPr>
            <p:ph type="body" sz="quarter" idx="13"/>
          </p:nvPr>
        </p:nvSpPr>
        <p:spPr bwMode="auto">
          <a:xfrm>
            <a:off x="374650" y="1513579"/>
            <a:ext cx="3044411" cy="194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indent="0" eaLnBrk="1" hangingPunct="1">
              <a:buNone/>
            </a:pPr>
            <a:r>
              <a:rPr lang="en-US" altLang="en-US" sz="1200" b="1" dirty="0">
                <a:solidFill>
                  <a:schemeClr val="bg1">
                    <a:lumMod val="50000"/>
                  </a:schemeClr>
                </a:solidFill>
              </a:rPr>
              <a:t>Create the Foundation for a Trusting Relationship</a:t>
            </a:r>
          </a:p>
          <a:p>
            <a:pPr marL="0" indent="0" algn="l" eaLnBrk="1" hangingPunct="1">
              <a:lnSpc>
                <a:spcPct val="120000"/>
              </a:lnSpc>
              <a:buNone/>
            </a:pPr>
            <a:r>
              <a:rPr lang="en-US" altLang="en-US" dirty="0"/>
              <a:t>In order to build a strong foundation for a mentoring relationship, it is critical to build trust and clearly establish expectations at the beginning of the partnership. Use the following questions to guide your first mentoring conversation, which will help you get to know one another and establish mutual expectations and goals. Note both parties’ responses for future reference.</a:t>
            </a:r>
          </a:p>
        </p:txBody>
      </p:sp>
      <p:sp>
        <p:nvSpPr>
          <p:cNvPr id="7" name="Text Box 14">
            <a:extLst>
              <a:ext uri="{FF2B5EF4-FFF2-40B4-BE49-F238E27FC236}">
                <a16:creationId xmlns:a16="http://schemas.microsoft.com/office/drawing/2014/main" id="{2C23665B-5355-44FB-8D3D-B8BAC11A779C}"/>
              </a:ext>
            </a:extLst>
          </p:cNvPr>
          <p:cNvSpPr txBox="1">
            <a:spLocks noGrp="1" noChangeArrowheads="1"/>
          </p:cNvSpPr>
          <p:nvPr>
            <p:ph type="body" sz="quarter" idx="14"/>
          </p:nvPr>
        </p:nvSpPr>
        <p:spPr bwMode="auto">
          <a:xfrm>
            <a:off x="3872285" y="972889"/>
            <a:ext cx="4814515" cy="3711785"/>
          </a:xfrm>
          <a:prstGeom prst="rect">
            <a:avLst/>
          </a:prstGeom>
          <a:solidFill>
            <a:schemeClr val="bg2">
              <a:lumMod val="90000"/>
            </a:schemeClr>
          </a:solidFill>
          <a:ln>
            <a:solidFill>
              <a:schemeClr val="tx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300"/>
              </a:spcBef>
              <a:buNone/>
            </a:pPr>
            <a:r>
              <a:rPr lang="en-US" altLang="en-US" b="1" dirty="0"/>
              <a:t>Personal and Professional Background</a:t>
            </a:r>
          </a:p>
          <a:p>
            <a:pPr algn="l" eaLnBrk="1" hangingPunct="1">
              <a:spcBef>
                <a:spcPts val="300"/>
              </a:spcBef>
              <a:buFont typeface="Wingdings" panose="05000000000000000000" pitchFamily="2" charset="2"/>
              <a:buChar char="q"/>
            </a:pPr>
            <a:r>
              <a:rPr lang="en-US" altLang="en-US" sz="800" dirty="0"/>
              <a:t>What is your educational and professional background (including an explanation of your current role and how long you have been with the organization)?</a:t>
            </a:r>
          </a:p>
          <a:p>
            <a:pPr algn="l" eaLnBrk="1" hangingPunct="1">
              <a:spcBef>
                <a:spcPts val="300"/>
              </a:spcBef>
              <a:buFont typeface="Wingdings" panose="05000000000000000000" pitchFamily="2" charset="2"/>
              <a:buChar char="q"/>
            </a:pPr>
            <a:r>
              <a:rPr lang="en-US" altLang="en-US" sz="800" dirty="0"/>
              <a:t>What are your greatest strengths?  Greatest weaknesses?</a:t>
            </a:r>
          </a:p>
          <a:p>
            <a:pPr algn="l" eaLnBrk="1" hangingPunct="1">
              <a:spcBef>
                <a:spcPts val="300"/>
              </a:spcBef>
              <a:buFont typeface="Wingdings" panose="05000000000000000000" pitchFamily="2" charset="2"/>
              <a:buChar char="q"/>
            </a:pPr>
            <a:r>
              <a:rPr lang="en-US" altLang="en-US" sz="800" dirty="0"/>
              <a:t>What are your short-term career goals?  Long-term career goals?</a:t>
            </a:r>
          </a:p>
          <a:p>
            <a:pPr algn="l" eaLnBrk="1" hangingPunct="1">
              <a:spcBef>
                <a:spcPts val="300"/>
              </a:spcBef>
              <a:buFont typeface="Wingdings" panose="05000000000000000000" pitchFamily="2" charset="2"/>
              <a:buChar char="q"/>
            </a:pPr>
            <a:r>
              <a:rPr lang="en-US" altLang="en-US" sz="800" dirty="0"/>
              <a:t>What are your hobbies/interests outside of work?</a:t>
            </a:r>
          </a:p>
          <a:p>
            <a:pPr marL="0" indent="0" eaLnBrk="1" hangingPunct="1">
              <a:spcBef>
                <a:spcPts val="300"/>
              </a:spcBef>
              <a:buNone/>
            </a:pPr>
            <a:r>
              <a:rPr lang="en-US" altLang="en-US" b="1" dirty="0"/>
              <a:t>Expectations</a:t>
            </a:r>
          </a:p>
          <a:p>
            <a:pPr algn="l" eaLnBrk="1" hangingPunct="1">
              <a:spcBef>
                <a:spcPts val="300"/>
              </a:spcBef>
              <a:buFont typeface="Wingdings" panose="05000000000000000000" pitchFamily="2" charset="2"/>
              <a:buChar char="q"/>
            </a:pPr>
            <a:r>
              <a:rPr lang="en-US" altLang="en-US" sz="800" dirty="0"/>
              <a:t>What do you see as my role as your mentor?</a:t>
            </a:r>
          </a:p>
          <a:p>
            <a:pPr algn="l" eaLnBrk="1" hangingPunct="1">
              <a:spcBef>
                <a:spcPts val="300"/>
              </a:spcBef>
              <a:buFont typeface="Wingdings" panose="05000000000000000000" pitchFamily="2" charset="2"/>
              <a:buChar char="q"/>
            </a:pPr>
            <a:r>
              <a:rPr lang="en-US" altLang="en-US" sz="800" dirty="0"/>
              <a:t>What ground rules should we set (e.g., confidentiality, openness, candor)?</a:t>
            </a:r>
          </a:p>
          <a:p>
            <a:pPr algn="l" eaLnBrk="1" hangingPunct="1">
              <a:spcBef>
                <a:spcPts val="300"/>
              </a:spcBef>
              <a:buFont typeface="Wingdings" panose="05000000000000000000" pitchFamily="2" charset="2"/>
              <a:buChar char="q"/>
            </a:pPr>
            <a:r>
              <a:rPr lang="en-US" altLang="en-US" sz="800" dirty="0"/>
              <a:t>What topics are off limits (e.g., performance reviews, personal lives)?</a:t>
            </a:r>
          </a:p>
          <a:p>
            <a:pPr algn="l" eaLnBrk="1" hangingPunct="1">
              <a:spcBef>
                <a:spcPts val="300"/>
              </a:spcBef>
              <a:buFont typeface="Wingdings" panose="05000000000000000000" pitchFamily="2" charset="2"/>
              <a:buChar char="q"/>
            </a:pPr>
            <a:r>
              <a:rPr lang="en-US" altLang="en-US" sz="800" dirty="0"/>
              <a:t>What do you think will be challenging about this relationship?</a:t>
            </a:r>
          </a:p>
          <a:p>
            <a:pPr algn="l" eaLnBrk="1" hangingPunct="1">
              <a:spcBef>
                <a:spcPts val="300"/>
              </a:spcBef>
              <a:buFont typeface="Wingdings" panose="05000000000000000000" pitchFamily="2" charset="2"/>
              <a:buChar char="q"/>
            </a:pPr>
            <a:r>
              <a:rPr lang="en-US" altLang="en-US" sz="800" dirty="0"/>
              <a:t>Are there any topics of urgent interests?</a:t>
            </a:r>
          </a:p>
          <a:p>
            <a:pPr algn="l" eaLnBrk="1" hangingPunct="1">
              <a:spcBef>
                <a:spcPts val="300"/>
              </a:spcBef>
              <a:buFont typeface="Wingdings" panose="05000000000000000000" pitchFamily="2" charset="2"/>
              <a:buChar char="q"/>
            </a:pPr>
            <a:r>
              <a:rPr lang="en-US" altLang="en-US" sz="800" dirty="0"/>
              <a:t>What topics do you want to cover in our conversations?  </a:t>
            </a:r>
          </a:p>
          <a:p>
            <a:pPr algn="l" eaLnBrk="1" hangingPunct="1">
              <a:spcBef>
                <a:spcPts val="300"/>
              </a:spcBef>
              <a:buFont typeface="Wingdings" panose="05000000000000000000" pitchFamily="2" charset="2"/>
              <a:buChar char="q"/>
            </a:pPr>
            <a:r>
              <a:rPr lang="en-US" altLang="en-US" sz="800" dirty="0"/>
              <a:t>What do you hope to gain from this relationship?</a:t>
            </a:r>
          </a:p>
          <a:p>
            <a:pPr algn="l" eaLnBrk="1" hangingPunct="1">
              <a:spcBef>
                <a:spcPts val="300"/>
              </a:spcBef>
              <a:buFont typeface="Wingdings" panose="05000000000000000000" pitchFamily="2" charset="2"/>
              <a:buChar char="q"/>
            </a:pPr>
            <a:r>
              <a:rPr lang="en-US" altLang="en-US" sz="800" dirty="0"/>
              <a:t>How do you prefer to communicate between meetings?</a:t>
            </a:r>
          </a:p>
          <a:p>
            <a:pPr algn="l" eaLnBrk="1" hangingPunct="1">
              <a:spcBef>
                <a:spcPts val="300"/>
              </a:spcBef>
              <a:buFont typeface="Wingdings" panose="05000000000000000000" pitchFamily="2" charset="2"/>
              <a:buChar char="q"/>
            </a:pPr>
            <a:r>
              <a:rPr lang="en-US" altLang="en-US" sz="800" dirty="0"/>
              <a:t>When is the best time for you to meet on a regular basis?</a:t>
            </a:r>
          </a:p>
        </p:txBody>
      </p:sp>
      <p:sp>
        <p:nvSpPr>
          <p:cNvPr id="8" name="Text Box 12">
            <a:extLst>
              <a:ext uri="{FF2B5EF4-FFF2-40B4-BE49-F238E27FC236}">
                <a16:creationId xmlns:a16="http://schemas.microsoft.com/office/drawing/2014/main" id="{DD127C07-05CD-499D-8FF1-1D5F717E1713}"/>
              </a:ext>
            </a:extLst>
          </p:cNvPr>
          <p:cNvSpPr txBox="1">
            <a:spLocks noChangeArrowheads="1"/>
          </p:cNvSpPr>
          <p:nvPr/>
        </p:nvSpPr>
        <p:spPr bwMode="auto">
          <a:xfrm>
            <a:off x="374650" y="4455568"/>
            <a:ext cx="39506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latin typeface="Calibri" panose="020F0502020204030204" pitchFamily="34" charset="0"/>
              </a:rPr>
              <a:t>1</a:t>
            </a:r>
            <a:r>
              <a:rPr lang="en-US" altLang="en-US" sz="500" dirty="0">
                <a:latin typeface="Calibri" panose="020F0502020204030204" pitchFamily="34" charset="0"/>
              </a:rPr>
              <a:t> Talent Management, </a:t>
            </a:r>
            <a:r>
              <a:rPr lang="en-US" altLang="en-US" sz="500" i="1" dirty="0">
                <a:latin typeface="Calibri" panose="020F0502020204030204" pitchFamily="34" charset="0"/>
              </a:rPr>
              <a:t>CEB Mentoring Journal</a:t>
            </a:r>
            <a:r>
              <a:rPr lang="en-US" altLang="en-US" sz="500" dirty="0">
                <a:latin typeface="Calibri" panose="020F0502020204030204" pitchFamily="34" charset="0"/>
              </a:rPr>
              <a:t>, Arlington, VA:  Corporate Executive Board, 2009, pp. 9–11.</a:t>
            </a:r>
          </a:p>
          <a:p>
            <a:pPr eaLnBrk="1" hangingPunct="1">
              <a:spcBef>
                <a:spcPct val="0"/>
              </a:spcBef>
            </a:pPr>
            <a:r>
              <a:rPr lang="en-US" altLang="en-US" sz="500" baseline="30000" dirty="0">
                <a:latin typeface="Calibri" panose="020F0502020204030204" pitchFamily="34" charset="0"/>
              </a:rPr>
              <a:t>2</a:t>
            </a:r>
            <a:r>
              <a:rPr lang="en-US" altLang="en-US" sz="500" dirty="0">
                <a:latin typeface="Calibri" panose="020F0502020204030204" pitchFamily="34" charset="0"/>
              </a:rPr>
              <a:t> CLC Human Resources, </a:t>
            </a:r>
            <a:r>
              <a:rPr lang="en-US" altLang="en-US" sz="500" i="1" dirty="0">
                <a:latin typeface="Calibri" panose="020F0502020204030204" pitchFamily="34" charset="0"/>
              </a:rPr>
              <a:t>Mentoring Guidelines</a:t>
            </a:r>
            <a:r>
              <a:rPr lang="en-US" altLang="en-US" sz="500" dirty="0">
                <a:latin typeface="Calibri" panose="020F0502020204030204" pitchFamily="34" charset="0"/>
              </a:rPr>
              <a:t>, Arlington, VA:  Corporate Executive Board, 2009, p. 7.</a:t>
            </a:r>
          </a:p>
        </p:txBody>
      </p:sp>
      <p:cxnSp>
        <p:nvCxnSpPr>
          <p:cNvPr id="10" name="Straight Connector 9">
            <a:extLst>
              <a:ext uri="{FF2B5EF4-FFF2-40B4-BE49-F238E27FC236}">
                <a16:creationId xmlns:a16="http://schemas.microsoft.com/office/drawing/2014/main" id="{CD3A0E5C-AD30-440D-851A-CFAFAA41BB05}"/>
              </a:ext>
            </a:extLst>
          </p:cNvPr>
          <p:cNvCxnSpPr>
            <a:cxnSpLocks/>
          </p:cNvCxnSpPr>
          <p:nvPr/>
        </p:nvCxnSpPr>
        <p:spPr>
          <a:xfrm>
            <a:off x="3570134" y="972889"/>
            <a:ext cx="0" cy="3711785"/>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4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70" y="2086376"/>
            <a:ext cx="6678107" cy="1347667"/>
          </a:xfrm>
        </p:spPr>
        <p:txBody>
          <a:bodyPr/>
          <a:lstStyle/>
          <a:p>
            <a:r>
              <a:rPr lang="en-US" dirty="0"/>
              <a:t>Maintain the Relationship</a:t>
            </a:r>
          </a:p>
        </p:txBody>
      </p:sp>
    </p:spTree>
    <p:extLst>
      <p:ext uri="{BB962C8B-B14F-4D97-AF65-F5344CB8AC3E}">
        <p14:creationId xmlns:p14="http://schemas.microsoft.com/office/powerpoint/2010/main" val="654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a:xfrm>
            <a:off x="491490" y="273843"/>
            <a:ext cx="3840085" cy="1269596"/>
          </a:xfrm>
        </p:spPr>
        <p:txBody>
          <a:bodyPr vert="horz" lIns="91440" tIns="45720" rIns="91440" bIns="45720" rtlCol="0" anchor="ctr">
            <a:normAutofit/>
          </a:bodyPr>
          <a:lstStyle/>
          <a:p>
            <a:pPr defTabSz="914400">
              <a:lnSpc>
                <a:spcPct val="90000"/>
              </a:lnSpc>
            </a:pPr>
            <a:r>
              <a:rPr lang="en-US" sz="3600" dirty="0">
                <a:solidFill>
                  <a:schemeClr val="tx1"/>
                </a:solidFill>
              </a:rPr>
              <a:t>Maintain the Relationship</a:t>
            </a:r>
          </a:p>
        </p:txBody>
      </p:sp>
      <p:cxnSp>
        <p:nvCxnSpPr>
          <p:cNvPr id="24"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491490" y="1931275"/>
            <a:ext cx="3840085" cy="2596671"/>
          </a:xfrm>
        </p:spPr>
        <p:txBody>
          <a:bodyPr vert="horz" lIns="91440" tIns="45720" rIns="91440" bIns="45720" rtlCol="0">
            <a:normAutofit/>
          </a:bodyPr>
          <a:lstStyle/>
          <a:p>
            <a:pPr marL="0" indent="0" defTabSz="914400">
              <a:spcBef>
                <a:spcPct val="5000"/>
              </a:spcBef>
              <a:spcAft>
                <a:spcPct val="5000"/>
              </a:spcAft>
              <a:buNone/>
            </a:pPr>
            <a:r>
              <a:rPr lang="en-US" altLang="en-US" b="1" dirty="0">
                <a:solidFill>
                  <a:schemeClr val="bg1">
                    <a:lumMod val="50000"/>
                  </a:schemeClr>
                </a:solidFill>
                <a:cs typeface="+mn-cs"/>
              </a:rPr>
              <a:t>Build an Action Plan</a:t>
            </a:r>
          </a:p>
          <a:p>
            <a:pPr marL="0" indent="0" defTabSz="914400">
              <a:spcBef>
                <a:spcPct val="5000"/>
              </a:spcBef>
              <a:spcAft>
                <a:spcPct val="5000"/>
              </a:spcAft>
              <a:buNone/>
            </a:pPr>
            <a:endParaRPr lang="en-US" altLang="en-US" b="1" dirty="0">
              <a:solidFill>
                <a:schemeClr val="tx1"/>
              </a:solidFill>
              <a:cs typeface="+mn-cs"/>
            </a:endParaRPr>
          </a:p>
          <a:p>
            <a:pPr marL="0" indent="0" defTabSz="914400">
              <a:lnSpc>
                <a:spcPct val="120000"/>
              </a:lnSpc>
              <a:spcBef>
                <a:spcPct val="5000"/>
              </a:spcBef>
              <a:spcAft>
                <a:spcPct val="5000"/>
              </a:spcAft>
              <a:buNone/>
            </a:pPr>
            <a:r>
              <a:rPr lang="en-US" altLang="en-US" sz="1200" dirty="0">
                <a:solidFill>
                  <a:schemeClr val="tx1"/>
                </a:solidFill>
                <a:cs typeface="+mn-cs"/>
              </a:rPr>
              <a:t>Together, mentee and your mentor should create an action plan to achieve the long-term career objectives that you established at the beginning of the relationship. The mentor can help the mentee determine where to focus and how best to accomplish career goals. Complete the form in the next slide during your second meeting, and continuously update it, as needed:</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5206365" y="4767262"/>
            <a:ext cx="874395" cy="273844"/>
          </a:xfrm>
        </p:spPr>
        <p:txBody>
          <a:bodyPr vert="horz" lIns="91440" tIns="45720" rIns="91440" bIns="45720" rtlCol="0" anchor="ctr">
            <a:normAutofit/>
          </a:bodyPr>
          <a:lstStyle/>
          <a:p>
            <a:pPr defTabSz="914400">
              <a:lnSpc>
                <a:spcPct val="90000"/>
              </a:lnSpc>
              <a:spcAft>
                <a:spcPts val="600"/>
              </a:spcAft>
              <a:defRPr/>
            </a:pPr>
            <a:fld id="{90F9BDA0-AF0E-4BA8-B742-3B9C92A3E6FE}" type="slidenum">
              <a:rPr lang="en-US" sz="1200" smtClean="0">
                <a:solidFill>
                  <a:prstClr val="black">
                    <a:tint val="75000"/>
                  </a:prstClr>
                </a:solidFill>
                <a:latin typeface="Calibri" panose="020F0502020204030204"/>
                <a:cs typeface="+mn-cs"/>
              </a:rPr>
              <a:pPr defTabSz="914400">
                <a:lnSpc>
                  <a:spcPct val="90000"/>
                </a:lnSpc>
                <a:spcAft>
                  <a:spcPts val="600"/>
                </a:spcAft>
                <a:defRPr/>
              </a:pPr>
              <a:t>17</a:t>
            </a:fld>
            <a:endParaRPr lang="en-US" sz="1200">
              <a:solidFill>
                <a:prstClr val="black">
                  <a:tint val="75000"/>
                </a:prstClr>
              </a:solidFill>
              <a:latin typeface="Calibri" panose="020F0502020204030204"/>
              <a:cs typeface="+mn-cs"/>
            </a:endParaRPr>
          </a:p>
        </p:txBody>
      </p:sp>
      <p:pic>
        <p:nvPicPr>
          <p:cNvPr id="6" name="Picture Placeholder 8">
            <a:extLst>
              <a:ext uri="{FF2B5EF4-FFF2-40B4-BE49-F238E27FC236}">
                <a16:creationId xmlns:a16="http://schemas.microsoft.com/office/drawing/2014/main" id="{00677D20-2820-475D-8DE0-885ABFE634D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23132" r="25087"/>
          <a:stretch/>
        </p:blipFill>
        <p:spPr>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8669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Build an Action Plan – </a:t>
            </a:r>
            <a:r>
              <a:rPr lang="en-US" sz="1800" dirty="0">
                <a:solidFill>
                  <a:schemeClr val="bg1">
                    <a:lumMod val="50000"/>
                  </a:schemeClr>
                </a:solidFill>
              </a:rPr>
              <a:t>Template</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18</a:t>
            </a:fld>
            <a:endParaRPr lang="en-US"/>
          </a:p>
        </p:txBody>
      </p:sp>
      <p:graphicFrame>
        <p:nvGraphicFramePr>
          <p:cNvPr id="8" name="Group 467">
            <a:extLst>
              <a:ext uri="{FF2B5EF4-FFF2-40B4-BE49-F238E27FC236}">
                <a16:creationId xmlns:a16="http://schemas.microsoft.com/office/drawing/2014/main" id="{04028367-019A-48F3-AB00-EAC2A65E9E95}"/>
              </a:ext>
            </a:extLst>
          </p:cNvPr>
          <p:cNvGraphicFramePr>
            <a:graphicFrameLocks noGrp="1"/>
          </p:cNvGraphicFramePr>
          <p:nvPr>
            <p:extLst>
              <p:ext uri="{D42A27DB-BD31-4B8C-83A1-F6EECF244321}">
                <p14:modId xmlns:p14="http://schemas.microsoft.com/office/powerpoint/2010/main" val="2709059505"/>
              </p:ext>
            </p:extLst>
          </p:nvPr>
        </p:nvGraphicFramePr>
        <p:xfrm>
          <a:off x="457994" y="1260692"/>
          <a:ext cx="8228012" cy="3125716"/>
        </p:xfrm>
        <a:graphic>
          <a:graphicData uri="http://schemas.openxmlformats.org/drawingml/2006/table">
            <a:tbl>
              <a:tblPr/>
              <a:tblGrid>
                <a:gridCol w="1527645">
                  <a:extLst>
                    <a:ext uri="{9D8B030D-6E8A-4147-A177-3AD203B41FA5}">
                      <a16:colId xmlns:a16="http://schemas.microsoft.com/office/drawing/2014/main" val="20000"/>
                    </a:ext>
                  </a:extLst>
                </a:gridCol>
                <a:gridCol w="1111894">
                  <a:extLst>
                    <a:ext uri="{9D8B030D-6E8A-4147-A177-3AD203B41FA5}">
                      <a16:colId xmlns:a16="http://schemas.microsoft.com/office/drawing/2014/main" val="20001"/>
                    </a:ext>
                  </a:extLst>
                </a:gridCol>
                <a:gridCol w="502769">
                  <a:extLst>
                    <a:ext uri="{9D8B030D-6E8A-4147-A177-3AD203B41FA5}">
                      <a16:colId xmlns:a16="http://schemas.microsoft.com/office/drawing/2014/main" val="20002"/>
                    </a:ext>
                  </a:extLst>
                </a:gridCol>
                <a:gridCol w="609124">
                  <a:extLst>
                    <a:ext uri="{9D8B030D-6E8A-4147-A177-3AD203B41FA5}">
                      <a16:colId xmlns:a16="http://schemas.microsoft.com/office/drawing/2014/main" val="20003"/>
                    </a:ext>
                  </a:extLst>
                </a:gridCol>
                <a:gridCol w="1140899">
                  <a:extLst>
                    <a:ext uri="{9D8B030D-6E8A-4147-A177-3AD203B41FA5}">
                      <a16:colId xmlns:a16="http://schemas.microsoft.com/office/drawing/2014/main" val="20004"/>
                    </a:ext>
                  </a:extLst>
                </a:gridCol>
                <a:gridCol w="1237586">
                  <a:extLst>
                    <a:ext uri="{9D8B030D-6E8A-4147-A177-3AD203B41FA5}">
                      <a16:colId xmlns:a16="http://schemas.microsoft.com/office/drawing/2014/main" val="20005"/>
                    </a:ext>
                  </a:extLst>
                </a:gridCol>
                <a:gridCol w="1179574">
                  <a:extLst>
                    <a:ext uri="{9D8B030D-6E8A-4147-A177-3AD203B41FA5}">
                      <a16:colId xmlns:a16="http://schemas.microsoft.com/office/drawing/2014/main" val="20006"/>
                    </a:ext>
                  </a:extLst>
                </a:gridCol>
                <a:gridCol w="918521">
                  <a:extLst>
                    <a:ext uri="{9D8B030D-6E8A-4147-A177-3AD203B41FA5}">
                      <a16:colId xmlns:a16="http://schemas.microsoft.com/office/drawing/2014/main" val="20007"/>
                    </a:ext>
                  </a:extLst>
                </a:gridCol>
              </a:tblGrid>
              <a:tr h="191164">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Mentee Name</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Mentor Name</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Date</a:t>
                      </a:r>
                      <a:r>
                        <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01225">
                <a:tc gridSpan="8">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Long-Term Career Goals</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51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Objectives to Achieve Long-Term Career Goals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(Strengths to leverage and weaknesses to address)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Mentee’s Action Steps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Mentor’s Action Steps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Support Network’s Action Steps </a:t>
                      </a:r>
                      <a:r>
                        <a:rPr kumimoji="0" lang="en-US" sz="800" b="0" i="1" u="none" strike="noStrike" cap="none" normalizeH="0" baseline="0">
                          <a:ln>
                            <a:noFill/>
                          </a:ln>
                          <a:solidFill>
                            <a:schemeClr val="tx1"/>
                          </a:solidFill>
                          <a:effectLst/>
                          <a:latin typeface="Arial" panose="020B0604020202020204" pitchFamily="34" charset="0"/>
                          <a:cs typeface="Arial" panose="020B0604020202020204" pitchFamily="34" charset="0"/>
                        </a:rPr>
                        <a:t>(Role of manager, peers, etc.)</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Potential Barriers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panose="020B0604020202020204" pitchFamily="34" charset="0"/>
                          <a:cs typeface="Arial" panose="020B0604020202020204" pitchFamily="34" charset="0"/>
                        </a:rPr>
                        <a:t>(Risk mitigation steps)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Success Measures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Arial" panose="020B0604020202020204" pitchFamily="34" charset="0"/>
                          <a:cs typeface="Arial" panose="020B0604020202020204" pitchFamily="34" charset="0"/>
                        </a:rPr>
                        <a:t>(Must be measurable and results-focused)</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Target Completion Date(s)</a:t>
                      </a:r>
                    </a:p>
                  </a:txBody>
                  <a:tcPr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90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Objective #1</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43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Objective #2</a:t>
                      </a:r>
                      <a:r>
                        <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02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rPr>
                        <a:t>Objective #3</a:t>
                      </a:r>
                      <a:r>
                        <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tab pos="114300" algn="l"/>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7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Objective #4</a:t>
                      </a: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0"/>
                        </a:spcBef>
                        <a:spcAft>
                          <a:spcPct val="0"/>
                        </a:spcAft>
                        <a:buClrTx/>
                        <a:buSzTx/>
                        <a:buFontTx/>
                        <a:buAutoNum type="arabicPeriod"/>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30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Suggested Discussion Topics</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8391835" y="4666197"/>
            <a:ext cx="352985" cy="280797"/>
          </a:xfrm>
        </p:spPr>
        <p:txBody>
          <a:bodyPr/>
          <a:lstStyle/>
          <a:p>
            <a:fld id="{90F9BDA0-AF0E-4BA8-B742-3B9C92A3E6FE}" type="slidenum">
              <a:rPr lang="en-US" smtClean="0"/>
              <a:pPr/>
              <a:t>19</a:t>
            </a:fld>
            <a:endParaRPr lang="en-US"/>
          </a:p>
        </p:txBody>
      </p:sp>
      <p:sp>
        <p:nvSpPr>
          <p:cNvPr id="5" name="Text Box 12">
            <a:extLst>
              <a:ext uri="{FF2B5EF4-FFF2-40B4-BE49-F238E27FC236}">
                <a16:creationId xmlns:a16="http://schemas.microsoft.com/office/drawing/2014/main" id="{0057B9FD-A75A-4EBF-B6C6-D9AA8D457F18}"/>
              </a:ext>
            </a:extLst>
          </p:cNvPr>
          <p:cNvSpPr txBox="1">
            <a:spLocks noChangeArrowheads="1"/>
          </p:cNvSpPr>
          <p:nvPr/>
        </p:nvSpPr>
        <p:spPr bwMode="auto">
          <a:xfrm>
            <a:off x="1374066" y="4331239"/>
            <a:ext cx="57556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dirty="0">
                <a:cs typeface="Arial" panose="020B0604020202020204" pitchFamily="34" charset="0"/>
              </a:rPr>
              <a:t>Source: Talent Management, </a:t>
            </a:r>
            <a:r>
              <a:rPr lang="en-US" altLang="en-US" sz="800" i="1" dirty="0">
                <a:cs typeface="Arial" panose="020B0604020202020204" pitchFamily="34" charset="0"/>
              </a:rPr>
              <a:t>CEB Mentoring Journal</a:t>
            </a:r>
            <a:r>
              <a:rPr lang="en-US" altLang="en-US" sz="800" dirty="0">
                <a:cs typeface="Arial" panose="020B0604020202020204" pitchFamily="34" charset="0"/>
              </a:rPr>
              <a:t>, Arlington, VA:  Corporate Executive Board, 2009, pp. 6–7.</a:t>
            </a:r>
          </a:p>
        </p:txBody>
      </p:sp>
      <p:pic>
        <p:nvPicPr>
          <p:cNvPr id="2" name="Picture 1">
            <a:extLst>
              <a:ext uri="{FF2B5EF4-FFF2-40B4-BE49-F238E27FC236}">
                <a16:creationId xmlns:a16="http://schemas.microsoft.com/office/drawing/2014/main" id="{45DFE343-E492-446E-8ADC-3274575BA1D7}"/>
              </a:ext>
            </a:extLst>
          </p:cNvPr>
          <p:cNvPicPr>
            <a:picLocks noChangeAspect="1"/>
          </p:cNvPicPr>
          <p:nvPr/>
        </p:nvPicPr>
        <p:blipFill>
          <a:blip r:embed="rId3"/>
          <a:stretch>
            <a:fillRect/>
          </a:stretch>
        </p:blipFill>
        <p:spPr>
          <a:xfrm>
            <a:off x="266458" y="1001864"/>
            <a:ext cx="7640123" cy="3329375"/>
          </a:xfrm>
          <a:prstGeom prst="rect">
            <a:avLst/>
          </a:prstGeom>
        </p:spPr>
      </p:pic>
    </p:spTree>
    <p:extLst>
      <p:ext uri="{BB962C8B-B14F-4D97-AF65-F5344CB8AC3E}">
        <p14:creationId xmlns:p14="http://schemas.microsoft.com/office/powerpoint/2010/main" val="292677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Agenda</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2</a:t>
            </a:fld>
            <a:endParaRPr lang="en-US"/>
          </a:p>
        </p:txBody>
      </p:sp>
      <p:graphicFrame>
        <p:nvGraphicFramePr>
          <p:cNvPr id="2" name="Diagram 1">
            <a:extLst>
              <a:ext uri="{FF2B5EF4-FFF2-40B4-BE49-F238E27FC236}">
                <a16:creationId xmlns:a16="http://schemas.microsoft.com/office/drawing/2014/main" id="{B6FF1804-09DD-4146-B2F1-D58A563B838B}"/>
              </a:ext>
            </a:extLst>
          </p:cNvPr>
          <p:cNvGraphicFramePr/>
          <p:nvPr>
            <p:extLst>
              <p:ext uri="{D42A27DB-BD31-4B8C-83A1-F6EECF244321}">
                <p14:modId xmlns:p14="http://schemas.microsoft.com/office/powerpoint/2010/main" val="2297263563"/>
              </p:ext>
            </p:extLst>
          </p:nvPr>
        </p:nvGraphicFramePr>
        <p:xfrm>
          <a:off x="609600" y="990227"/>
          <a:ext cx="5266765" cy="3326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3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a:xfrm>
            <a:off x="374904" y="351964"/>
            <a:ext cx="8408941" cy="549381"/>
          </a:xfrm>
        </p:spPr>
        <p:txBody>
          <a:bodyPr/>
          <a:lstStyle/>
          <a:p>
            <a:r>
              <a:rPr lang="en-US" dirty="0"/>
              <a:t>Checklist for an Effective Mentoring Relationship</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6372184" y="3930901"/>
            <a:ext cx="352985" cy="280797"/>
          </a:xfrm>
        </p:spPr>
        <p:txBody>
          <a:bodyPr/>
          <a:lstStyle/>
          <a:p>
            <a:fld id="{90F9BDA0-AF0E-4BA8-B742-3B9C92A3E6FE}" type="slidenum">
              <a:rPr lang="en-US" smtClean="0"/>
              <a:pPr/>
              <a:t>20</a:t>
            </a:fld>
            <a:endParaRPr lang="en-US"/>
          </a:p>
        </p:txBody>
      </p:sp>
      <p:sp>
        <p:nvSpPr>
          <p:cNvPr id="5" name="Text Box 14">
            <a:extLst>
              <a:ext uri="{FF2B5EF4-FFF2-40B4-BE49-F238E27FC236}">
                <a16:creationId xmlns:a16="http://schemas.microsoft.com/office/drawing/2014/main" id="{E0F73F02-E503-43B1-A100-5B9C8D898A5E}"/>
              </a:ext>
            </a:extLst>
          </p:cNvPr>
          <p:cNvSpPr txBox="1">
            <a:spLocks noChangeArrowheads="1"/>
          </p:cNvSpPr>
          <p:nvPr/>
        </p:nvSpPr>
        <p:spPr bwMode="auto">
          <a:xfrm>
            <a:off x="108079" y="1232003"/>
            <a:ext cx="4373720" cy="3231654"/>
          </a:xfrm>
          <a:prstGeom prst="rect">
            <a:avLst/>
          </a:prstGeom>
          <a:solidFill>
            <a:schemeClr val="bg1"/>
          </a:solid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spcAft>
                <a:spcPts val="600"/>
              </a:spcAft>
              <a:buAutoNum type="arabicPeriod"/>
            </a:pPr>
            <a:r>
              <a:rPr lang="en-US" altLang="en-US" sz="1200" dirty="0">
                <a:cs typeface="Arial" panose="020B0604020202020204" pitchFamily="34" charset="0"/>
              </a:rPr>
              <a:t>Schedule a recurring monthly meeting on your calendars.</a:t>
            </a:r>
          </a:p>
          <a:p>
            <a:pPr eaLnBrk="1" hangingPunct="1">
              <a:spcBef>
                <a:spcPts val="0"/>
              </a:spcBef>
              <a:spcAft>
                <a:spcPts val="600"/>
              </a:spcAft>
              <a:buAutoNum type="arabicPeriod"/>
            </a:pPr>
            <a:r>
              <a:rPr lang="en-US" altLang="en-US" sz="1200" dirty="0">
                <a:cs typeface="Arial" panose="020B0604020202020204" pitchFamily="34" charset="0"/>
              </a:rPr>
              <a:t>Send an agenda summarizing topics you would like to cover to your mentor prior to each meeting.</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Set next steps at the end of each discussion and clarify who is responsible for each of them. </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After each meeting, send a note to your mentor describing how you benefitted from the conversation.</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Send an interesting article to your mentor for you to discuss in your next meeting or exchange thoughts via email. </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Attend educational events (internal and external) together, such as lectures, talks, and discussions.</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Suggest ideas to your mentor of how to develop his/her hobbies.</a:t>
            </a:r>
          </a:p>
        </p:txBody>
      </p:sp>
      <p:sp>
        <p:nvSpPr>
          <p:cNvPr id="6" name="Text Box 29">
            <a:extLst>
              <a:ext uri="{FF2B5EF4-FFF2-40B4-BE49-F238E27FC236}">
                <a16:creationId xmlns:a16="http://schemas.microsoft.com/office/drawing/2014/main" id="{C112CBF0-C5A9-4CBC-A0DF-96D14687E8A8}"/>
              </a:ext>
            </a:extLst>
          </p:cNvPr>
          <p:cNvSpPr txBox="1">
            <a:spLocks noChangeArrowheads="1"/>
          </p:cNvSpPr>
          <p:nvPr/>
        </p:nvSpPr>
        <p:spPr bwMode="auto">
          <a:xfrm>
            <a:off x="108080" y="1016355"/>
            <a:ext cx="4373720" cy="215648"/>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dirty="0">
                <a:solidFill>
                  <a:schemeClr val="bg1"/>
                </a:solidFill>
                <a:cs typeface="Arial" panose="020B0604020202020204" pitchFamily="34" charset="0"/>
              </a:rPr>
              <a:t>Mentee Activities</a:t>
            </a:r>
          </a:p>
        </p:txBody>
      </p:sp>
      <p:sp>
        <p:nvSpPr>
          <p:cNvPr id="10" name="Text Box 14">
            <a:extLst>
              <a:ext uri="{FF2B5EF4-FFF2-40B4-BE49-F238E27FC236}">
                <a16:creationId xmlns:a16="http://schemas.microsoft.com/office/drawing/2014/main" id="{3AF022CA-568B-4C70-97C1-F0D1AC972A57}"/>
              </a:ext>
            </a:extLst>
          </p:cNvPr>
          <p:cNvSpPr txBox="1">
            <a:spLocks noChangeArrowheads="1"/>
          </p:cNvSpPr>
          <p:nvPr/>
        </p:nvSpPr>
        <p:spPr bwMode="auto">
          <a:xfrm>
            <a:off x="4684208" y="1232003"/>
            <a:ext cx="4343400" cy="3227832"/>
          </a:xfrm>
          <a:prstGeom prst="rect">
            <a:avLst/>
          </a:prstGeom>
          <a:solidFill>
            <a:schemeClr val="bg1"/>
          </a:solid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Accept a recurring monthly meeting on your calendar from the mentee and re-schedule as necessary each month. </a:t>
            </a:r>
          </a:p>
          <a:p>
            <a:pPr algn="l"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Set next steps at the end of each discussion and clarify who is responsible for each of them. </a:t>
            </a:r>
          </a:p>
          <a:p>
            <a:pPr algn="l"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After each meeting, send a note to your mentee describing how you benefitted from the conversation; ask him/her to share his/her thoughts too.</a:t>
            </a:r>
          </a:p>
          <a:p>
            <a:pPr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Send an interesting article to your mentee for you to discuss in your next meeting or exchange thoughts via email. </a:t>
            </a:r>
          </a:p>
          <a:p>
            <a:pPr algn="l"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Attend educational events (internal and external) together, such as lectures, talks, and discussions.</a:t>
            </a:r>
          </a:p>
          <a:p>
            <a:pPr algn="l" eaLnBrk="1" hangingPunct="1">
              <a:spcBef>
                <a:spcPts val="0"/>
              </a:spcBef>
              <a:spcAft>
                <a:spcPts val="600"/>
              </a:spcAft>
              <a:buFont typeface="Arial" panose="020B0604020202020204" pitchFamily="34" charset="0"/>
              <a:buAutoNum type="arabicPeriod"/>
            </a:pPr>
            <a:r>
              <a:rPr lang="en-US" altLang="en-US" sz="1200" dirty="0">
                <a:cs typeface="Arial" panose="020B0604020202020204" pitchFamily="34" charset="0"/>
              </a:rPr>
              <a:t>Suggest ideas to your mentee of how to develop his/her hobbies.</a:t>
            </a:r>
          </a:p>
        </p:txBody>
      </p:sp>
      <p:sp>
        <p:nvSpPr>
          <p:cNvPr id="13" name="Text Box 29">
            <a:extLst>
              <a:ext uri="{FF2B5EF4-FFF2-40B4-BE49-F238E27FC236}">
                <a16:creationId xmlns:a16="http://schemas.microsoft.com/office/drawing/2014/main" id="{4733F478-D30E-4491-B6C1-5C54EF4714A1}"/>
              </a:ext>
            </a:extLst>
          </p:cNvPr>
          <p:cNvSpPr txBox="1">
            <a:spLocks noChangeArrowheads="1"/>
          </p:cNvSpPr>
          <p:nvPr/>
        </p:nvSpPr>
        <p:spPr bwMode="auto">
          <a:xfrm>
            <a:off x="4680293" y="1028779"/>
            <a:ext cx="4354403" cy="212658"/>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900" b="1" dirty="0">
                <a:solidFill>
                  <a:schemeClr val="bg1"/>
                </a:solidFill>
                <a:cs typeface="Arial" panose="020B0604020202020204" pitchFamily="34" charset="0"/>
              </a:rPr>
              <a:t>Mentor Activities</a:t>
            </a:r>
          </a:p>
        </p:txBody>
      </p:sp>
      <p:sp>
        <p:nvSpPr>
          <p:cNvPr id="15" name="Text Box 12">
            <a:extLst>
              <a:ext uri="{FF2B5EF4-FFF2-40B4-BE49-F238E27FC236}">
                <a16:creationId xmlns:a16="http://schemas.microsoft.com/office/drawing/2014/main" id="{B05F2534-679C-49AB-B3B1-E43302D47B20}"/>
              </a:ext>
            </a:extLst>
          </p:cNvPr>
          <p:cNvSpPr txBox="1">
            <a:spLocks noChangeArrowheads="1"/>
          </p:cNvSpPr>
          <p:nvPr/>
        </p:nvSpPr>
        <p:spPr bwMode="auto">
          <a:xfrm>
            <a:off x="3856075" y="4532181"/>
            <a:ext cx="5287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900" dirty="0">
                <a:latin typeface="Calibri" panose="020F0502020204030204" pitchFamily="34" charset="0"/>
              </a:rPr>
              <a:t>Source: CLC Human Resources, </a:t>
            </a:r>
            <a:r>
              <a:rPr lang="en-US" altLang="en-US" sz="900" i="1" dirty="0">
                <a:latin typeface="Calibri" panose="020F0502020204030204" pitchFamily="34" charset="0"/>
              </a:rPr>
              <a:t>Mentoring Programs</a:t>
            </a:r>
            <a:r>
              <a:rPr lang="en-US" altLang="en-US" sz="900" dirty="0">
                <a:latin typeface="Calibri" panose="020F0502020204030204" pitchFamily="34" charset="0"/>
              </a:rPr>
              <a:t>, Arlington, VA:  Corporate Executive Board, 2009, p. 12.</a:t>
            </a:r>
          </a:p>
        </p:txBody>
      </p:sp>
    </p:spTree>
    <p:extLst>
      <p:ext uri="{BB962C8B-B14F-4D97-AF65-F5344CB8AC3E}">
        <p14:creationId xmlns:p14="http://schemas.microsoft.com/office/powerpoint/2010/main" val="66041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Identify Effective Mentoring Activities</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a:xfrm>
            <a:off x="8446811" y="4666540"/>
            <a:ext cx="352985" cy="280797"/>
          </a:xfrm>
        </p:spPr>
        <p:txBody>
          <a:bodyPr/>
          <a:lstStyle/>
          <a:p>
            <a:fld id="{90F9BDA0-AF0E-4BA8-B742-3B9C92A3E6FE}" type="slidenum">
              <a:rPr lang="en-US" smtClean="0"/>
              <a:pPr/>
              <a:t>21</a:t>
            </a:fld>
            <a:endParaRPr lang="en-US" dirty="0"/>
          </a:p>
        </p:txBody>
      </p:sp>
      <p:sp>
        <p:nvSpPr>
          <p:cNvPr id="5" name="Text Box 12">
            <a:extLst>
              <a:ext uri="{FF2B5EF4-FFF2-40B4-BE49-F238E27FC236}">
                <a16:creationId xmlns:a16="http://schemas.microsoft.com/office/drawing/2014/main" id="{55DB9507-30F8-43BB-88E2-E8E79B6EA8C2}"/>
              </a:ext>
            </a:extLst>
          </p:cNvPr>
          <p:cNvSpPr txBox="1">
            <a:spLocks noChangeArrowheads="1"/>
          </p:cNvSpPr>
          <p:nvPr/>
        </p:nvSpPr>
        <p:spPr bwMode="auto">
          <a:xfrm>
            <a:off x="1607400" y="4653114"/>
            <a:ext cx="492787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cs typeface="Arial" panose="020B0604020202020204" pitchFamily="34" charset="0"/>
              </a:rPr>
              <a:t>1</a:t>
            </a:r>
            <a:r>
              <a:rPr lang="en-US" altLang="en-US" sz="500" dirty="0">
                <a:cs typeface="Arial" panose="020B0604020202020204" pitchFamily="34" charset="0"/>
              </a:rPr>
              <a:t> Talent Management, </a:t>
            </a:r>
            <a:r>
              <a:rPr lang="en-US" altLang="en-US" sz="500" i="1" dirty="0">
                <a:cs typeface="Arial" panose="020B0604020202020204" pitchFamily="34" charset="0"/>
              </a:rPr>
              <a:t>CEB Mentoring Journal</a:t>
            </a:r>
            <a:r>
              <a:rPr lang="en-US" altLang="en-US" sz="500" dirty="0">
                <a:cs typeface="Arial" panose="020B0604020202020204" pitchFamily="34" charset="0"/>
              </a:rPr>
              <a:t>, Arlington, VA:  Corporate Executive Board, 2009, p. 7.</a:t>
            </a:r>
          </a:p>
        </p:txBody>
      </p:sp>
      <p:sp>
        <p:nvSpPr>
          <p:cNvPr id="6" name="Text Box 267">
            <a:extLst>
              <a:ext uri="{FF2B5EF4-FFF2-40B4-BE49-F238E27FC236}">
                <a16:creationId xmlns:a16="http://schemas.microsoft.com/office/drawing/2014/main" id="{08290E57-198A-4C2F-8702-E00D8DD9B9B5}"/>
              </a:ext>
            </a:extLst>
          </p:cNvPr>
          <p:cNvSpPr txBox="1">
            <a:spLocks noChangeArrowheads="1"/>
          </p:cNvSpPr>
          <p:nvPr/>
        </p:nvSpPr>
        <p:spPr bwMode="auto">
          <a:xfrm>
            <a:off x="6535271" y="504439"/>
            <a:ext cx="2071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chemeClr val="bg1">
                    <a:lumMod val="50000"/>
                  </a:schemeClr>
                </a:solidFill>
                <a:cs typeface="Arial" panose="020B0604020202020204" pitchFamily="34" charset="0"/>
              </a:rPr>
              <a:t>High-Impact Activities for Mentees and Mentors</a:t>
            </a:r>
            <a:endParaRPr lang="en-US" altLang="en-US" baseline="30000" dirty="0">
              <a:solidFill>
                <a:schemeClr val="bg1">
                  <a:lumMod val="50000"/>
                </a:schemeClr>
              </a:solidFill>
              <a:cs typeface="Arial" panose="020B0604020202020204" pitchFamily="34" charset="0"/>
            </a:endParaRPr>
          </a:p>
        </p:txBody>
      </p:sp>
      <p:sp>
        <p:nvSpPr>
          <p:cNvPr id="7" name="Text Box 22">
            <a:extLst>
              <a:ext uri="{FF2B5EF4-FFF2-40B4-BE49-F238E27FC236}">
                <a16:creationId xmlns:a16="http://schemas.microsoft.com/office/drawing/2014/main" id="{9F8F1891-913B-4A37-BA87-69EEDE0C3DA9}"/>
              </a:ext>
            </a:extLst>
          </p:cNvPr>
          <p:cNvSpPr txBox="1">
            <a:spLocks noChangeArrowheads="1"/>
          </p:cNvSpPr>
          <p:nvPr/>
        </p:nvSpPr>
        <p:spPr bwMode="auto">
          <a:xfrm>
            <a:off x="1547821" y="1953692"/>
            <a:ext cx="7370894" cy="954107"/>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buFont typeface="Wingdings" panose="05000000000000000000" pitchFamily="2" charset="2"/>
              <a:buChar char="§"/>
            </a:pPr>
            <a:r>
              <a:rPr lang="en-US" altLang="en-US" dirty="0">
                <a:latin typeface="+mn-lt"/>
              </a:rPr>
              <a:t>Mentee or Mentor can share a difficult decision made recently and discuss what inputs were considered when making the decision and its outcome.</a:t>
            </a:r>
          </a:p>
          <a:p>
            <a:pPr eaLnBrk="1" hangingPunct="1">
              <a:spcBef>
                <a:spcPts val="0"/>
              </a:spcBef>
              <a:buFont typeface="Wingdings" panose="05000000000000000000" pitchFamily="2" charset="2"/>
              <a:buChar char="§"/>
            </a:pPr>
            <a:r>
              <a:rPr lang="en-US" altLang="en-US" dirty="0">
                <a:latin typeface="+mn-lt"/>
              </a:rPr>
              <a:t>Mentee can ask the mentor for advice about a project or problem.</a:t>
            </a:r>
          </a:p>
          <a:p>
            <a:pPr eaLnBrk="1" hangingPunct="1">
              <a:spcBef>
                <a:spcPts val="0"/>
              </a:spcBef>
              <a:buFont typeface="Wingdings" panose="05000000000000000000" pitchFamily="2" charset="2"/>
              <a:buChar char="§"/>
            </a:pPr>
            <a:r>
              <a:rPr lang="en-US" altLang="en-US" dirty="0">
                <a:latin typeface="+mn-lt"/>
              </a:rPr>
              <a:t>Mentors can explain some of the “unwritten rules” about being successful at the organization.</a:t>
            </a:r>
          </a:p>
          <a:p>
            <a:pPr eaLnBrk="1" hangingPunct="1">
              <a:spcBef>
                <a:spcPts val="0"/>
              </a:spcBef>
              <a:buFont typeface="Wingdings" panose="05000000000000000000" pitchFamily="2" charset="2"/>
              <a:buChar char="§"/>
            </a:pPr>
            <a:r>
              <a:rPr lang="en-US" altLang="en-US" dirty="0">
                <a:latin typeface="+mn-lt"/>
              </a:rPr>
              <a:t>Mentee or Mentor can share and discuss an article or book that impacted their personal or professional life.</a:t>
            </a:r>
          </a:p>
        </p:txBody>
      </p:sp>
      <p:sp>
        <p:nvSpPr>
          <p:cNvPr id="8" name="Text Box 24">
            <a:extLst>
              <a:ext uri="{FF2B5EF4-FFF2-40B4-BE49-F238E27FC236}">
                <a16:creationId xmlns:a16="http://schemas.microsoft.com/office/drawing/2014/main" id="{1F69D057-951E-4504-9721-1D751F6F18E6}"/>
              </a:ext>
            </a:extLst>
          </p:cNvPr>
          <p:cNvSpPr txBox="1">
            <a:spLocks noChangeArrowheads="1"/>
          </p:cNvSpPr>
          <p:nvPr/>
        </p:nvSpPr>
        <p:spPr bwMode="auto">
          <a:xfrm>
            <a:off x="1564873" y="1210189"/>
            <a:ext cx="7353842" cy="646331"/>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buFont typeface="Wingdings" panose="05000000000000000000" pitchFamily="2" charset="2"/>
              <a:buChar char="§"/>
            </a:pPr>
            <a:r>
              <a:rPr lang="en-US" altLang="en-US" dirty="0">
                <a:latin typeface="+mn-lt"/>
              </a:rPr>
              <a:t>Mentees can teach a skill to the mentor, impart functional knowledge, or provide a background on mentee’s business unit.</a:t>
            </a:r>
          </a:p>
          <a:p>
            <a:pPr eaLnBrk="1" hangingPunct="1">
              <a:spcBef>
                <a:spcPts val="0"/>
              </a:spcBef>
              <a:buFont typeface="Wingdings" panose="05000000000000000000" pitchFamily="2" charset="2"/>
              <a:buChar char="§"/>
            </a:pPr>
            <a:r>
              <a:rPr lang="en-US" altLang="en-US" dirty="0">
                <a:latin typeface="+mn-lt"/>
              </a:rPr>
              <a:t>Mentees can shadow a mentor in a meeting or presentation for exposure. </a:t>
            </a:r>
          </a:p>
          <a:p>
            <a:pPr eaLnBrk="1" hangingPunct="1">
              <a:spcBef>
                <a:spcPts val="0"/>
              </a:spcBef>
              <a:buFont typeface="Wingdings" panose="05000000000000000000" pitchFamily="2" charset="2"/>
              <a:buChar char="§"/>
            </a:pPr>
            <a:r>
              <a:rPr lang="en-US" altLang="en-US" dirty="0">
                <a:latin typeface="+mn-lt"/>
              </a:rPr>
              <a:t>Mentees can ask mentor to observe them during a presentation for the purposes of sharing feedback. </a:t>
            </a:r>
            <a:endParaRPr lang="en-US" altLang="en-US" dirty="0">
              <a:latin typeface="+mn-lt"/>
              <a:cs typeface="Arial" panose="020B0604020202020204" pitchFamily="34" charset="0"/>
            </a:endParaRPr>
          </a:p>
        </p:txBody>
      </p:sp>
      <p:sp>
        <p:nvSpPr>
          <p:cNvPr id="9" name="Text Box 28">
            <a:extLst>
              <a:ext uri="{FF2B5EF4-FFF2-40B4-BE49-F238E27FC236}">
                <a16:creationId xmlns:a16="http://schemas.microsoft.com/office/drawing/2014/main" id="{76F2A303-A16C-4B9A-8317-FD4F916C04F8}"/>
              </a:ext>
            </a:extLst>
          </p:cNvPr>
          <p:cNvSpPr txBox="1">
            <a:spLocks noChangeArrowheads="1"/>
          </p:cNvSpPr>
          <p:nvPr/>
        </p:nvSpPr>
        <p:spPr bwMode="auto">
          <a:xfrm>
            <a:off x="225284" y="1261369"/>
            <a:ext cx="1181154" cy="469359"/>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b="1" dirty="0">
                <a:solidFill>
                  <a:schemeClr val="bg1"/>
                </a:solidFill>
                <a:cs typeface="Arial" panose="020B0604020202020204" pitchFamily="34" charset="0"/>
              </a:rPr>
              <a:t>Skill Development</a:t>
            </a:r>
            <a:endParaRPr lang="en-US" altLang="en-US" i="1" dirty="0">
              <a:solidFill>
                <a:schemeClr val="bg1"/>
              </a:solidFill>
              <a:cs typeface="Arial" panose="020B0604020202020204" pitchFamily="34" charset="0"/>
            </a:endParaRPr>
          </a:p>
        </p:txBody>
      </p:sp>
      <p:sp>
        <p:nvSpPr>
          <p:cNvPr id="10" name="Text Box 30">
            <a:extLst>
              <a:ext uri="{FF2B5EF4-FFF2-40B4-BE49-F238E27FC236}">
                <a16:creationId xmlns:a16="http://schemas.microsoft.com/office/drawing/2014/main" id="{27B41A4E-1E3D-463F-9AF0-EA8F1290FCFC}"/>
              </a:ext>
            </a:extLst>
          </p:cNvPr>
          <p:cNvSpPr txBox="1">
            <a:spLocks noChangeArrowheads="1"/>
          </p:cNvSpPr>
          <p:nvPr/>
        </p:nvSpPr>
        <p:spPr bwMode="auto">
          <a:xfrm>
            <a:off x="225284" y="2162402"/>
            <a:ext cx="1181154" cy="561975"/>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b="1" dirty="0">
                <a:solidFill>
                  <a:schemeClr val="bg1"/>
                </a:solidFill>
                <a:cs typeface="Arial" panose="020B0604020202020204" pitchFamily="34" charset="0"/>
              </a:rPr>
              <a:t>Knowledge Sharing</a:t>
            </a:r>
            <a:endParaRPr lang="en-US" altLang="en-US" i="1" dirty="0">
              <a:solidFill>
                <a:schemeClr val="bg1"/>
              </a:solidFill>
              <a:cs typeface="Arial" panose="020B0604020202020204" pitchFamily="34" charset="0"/>
            </a:endParaRPr>
          </a:p>
        </p:txBody>
      </p:sp>
      <p:sp>
        <p:nvSpPr>
          <p:cNvPr id="12" name="Text Box 14">
            <a:extLst>
              <a:ext uri="{FF2B5EF4-FFF2-40B4-BE49-F238E27FC236}">
                <a16:creationId xmlns:a16="http://schemas.microsoft.com/office/drawing/2014/main" id="{731C70DA-8995-4C78-86A3-30E34580FBE1}"/>
              </a:ext>
            </a:extLst>
          </p:cNvPr>
          <p:cNvSpPr txBox="1">
            <a:spLocks noChangeArrowheads="1"/>
          </p:cNvSpPr>
          <p:nvPr/>
        </p:nvSpPr>
        <p:spPr bwMode="auto">
          <a:xfrm>
            <a:off x="1547820" y="3049508"/>
            <a:ext cx="7370895" cy="646331"/>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buFont typeface="Wingdings" panose="05000000000000000000" pitchFamily="2" charset="2"/>
              <a:buChar char="§"/>
            </a:pPr>
            <a:r>
              <a:rPr lang="en-US" altLang="en-US" dirty="0">
                <a:latin typeface="+mn-lt"/>
              </a:rPr>
              <a:t>Call each other to check in, even outside of scheduled monthly meeting. </a:t>
            </a:r>
          </a:p>
          <a:p>
            <a:pPr eaLnBrk="1" hangingPunct="1">
              <a:spcBef>
                <a:spcPts val="0"/>
              </a:spcBef>
              <a:buFont typeface="Wingdings" panose="05000000000000000000" pitchFamily="2" charset="2"/>
              <a:buChar char="§"/>
            </a:pPr>
            <a:r>
              <a:rPr lang="en-US" altLang="en-US" dirty="0">
                <a:latin typeface="+mn-lt"/>
                <a:cs typeface="Arial" panose="020B0604020202020204" pitchFamily="34" charset="0"/>
              </a:rPr>
              <a:t>Set up time with another mentoring pair to share with each other what you are working on.  </a:t>
            </a:r>
          </a:p>
          <a:p>
            <a:pPr eaLnBrk="1" hangingPunct="1">
              <a:spcBef>
                <a:spcPts val="0"/>
              </a:spcBef>
              <a:buFont typeface="Wingdings" panose="05000000000000000000" pitchFamily="2" charset="2"/>
              <a:buChar char="§"/>
            </a:pPr>
            <a:r>
              <a:rPr lang="en-US" altLang="en-US" dirty="0">
                <a:latin typeface="+mn-lt"/>
              </a:rPr>
              <a:t>Mentor can connect mentee with someone in their network that can describe work or a business the mentee is interested in. </a:t>
            </a:r>
          </a:p>
        </p:txBody>
      </p:sp>
      <p:sp>
        <p:nvSpPr>
          <p:cNvPr id="14" name="Text Box 55">
            <a:extLst>
              <a:ext uri="{FF2B5EF4-FFF2-40B4-BE49-F238E27FC236}">
                <a16:creationId xmlns:a16="http://schemas.microsoft.com/office/drawing/2014/main" id="{B985F5F4-21FF-4A87-82F9-CCE245098FEC}"/>
              </a:ext>
            </a:extLst>
          </p:cNvPr>
          <p:cNvSpPr txBox="1">
            <a:spLocks noChangeArrowheads="1"/>
          </p:cNvSpPr>
          <p:nvPr/>
        </p:nvSpPr>
        <p:spPr bwMode="auto">
          <a:xfrm>
            <a:off x="225284" y="3134213"/>
            <a:ext cx="1181154" cy="466344"/>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b="1" dirty="0">
                <a:solidFill>
                  <a:schemeClr val="bg1"/>
                </a:solidFill>
                <a:cs typeface="Arial" panose="020B0604020202020204" pitchFamily="34" charset="0"/>
              </a:rPr>
              <a:t>Networking</a:t>
            </a:r>
            <a:endParaRPr lang="en-US" altLang="en-US" i="1" dirty="0">
              <a:solidFill>
                <a:schemeClr val="bg1"/>
              </a:solidFill>
              <a:cs typeface="Arial" panose="020B0604020202020204" pitchFamily="34" charset="0"/>
            </a:endParaRPr>
          </a:p>
        </p:txBody>
      </p:sp>
      <p:sp>
        <p:nvSpPr>
          <p:cNvPr id="15" name="Text Box 56">
            <a:extLst>
              <a:ext uri="{FF2B5EF4-FFF2-40B4-BE49-F238E27FC236}">
                <a16:creationId xmlns:a16="http://schemas.microsoft.com/office/drawing/2014/main" id="{15A7120D-9C25-492E-9777-AF649AA0ED43}"/>
              </a:ext>
            </a:extLst>
          </p:cNvPr>
          <p:cNvSpPr txBox="1">
            <a:spLocks noChangeArrowheads="1"/>
          </p:cNvSpPr>
          <p:nvPr/>
        </p:nvSpPr>
        <p:spPr bwMode="auto">
          <a:xfrm>
            <a:off x="225284" y="3874071"/>
            <a:ext cx="1181154" cy="466344"/>
          </a:xfrm>
          <a:prstGeom prst="rect">
            <a:avLst/>
          </a:prstGeom>
          <a:solidFill>
            <a:schemeClr val="accent1"/>
          </a:solidFill>
          <a:ln>
            <a:noFill/>
          </a:ln>
        </p:spPr>
        <p:txBody>
          <a:bodyPr tIns="0" bIns="0" anchor="ct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pPr>
            <a:r>
              <a:rPr lang="en-US" altLang="en-US" b="1" dirty="0">
                <a:solidFill>
                  <a:schemeClr val="bg1"/>
                </a:solidFill>
                <a:cs typeface="Arial" panose="020B0604020202020204" pitchFamily="34" charset="0"/>
              </a:rPr>
              <a:t>Career Advice</a:t>
            </a:r>
            <a:endParaRPr lang="en-US" altLang="en-US" i="1" dirty="0">
              <a:solidFill>
                <a:schemeClr val="bg1"/>
              </a:solidFill>
              <a:cs typeface="Arial" panose="020B0604020202020204" pitchFamily="34" charset="0"/>
            </a:endParaRPr>
          </a:p>
        </p:txBody>
      </p:sp>
      <p:sp>
        <p:nvSpPr>
          <p:cNvPr id="18" name="Text Box 14">
            <a:extLst>
              <a:ext uri="{FF2B5EF4-FFF2-40B4-BE49-F238E27FC236}">
                <a16:creationId xmlns:a16="http://schemas.microsoft.com/office/drawing/2014/main" id="{5172ADD2-3554-46C0-9F91-C2E1CA1BF2EF}"/>
              </a:ext>
            </a:extLst>
          </p:cNvPr>
          <p:cNvSpPr txBox="1">
            <a:spLocks noChangeArrowheads="1"/>
          </p:cNvSpPr>
          <p:nvPr/>
        </p:nvSpPr>
        <p:spPr bwMode="auto">
          <a:xfrm>
            <a:off x="1564872" y="3775190"/>
            <a:ext cx="7370893" cy="646331"/>
          </a:xfrm>
          <a:prstGeom prst="rect">
            <a:avLst/>
          </a:prstGeom>
          <a:noFill/>
          <a:ln>
            <a:solidFill>
              <a:schemeClr val="accent1"/>
            </a:solidFill>
          </a:ln>
        </p:spPr>
        <p:txBody>
          <a:bodyPr wrap="square" tIns="91440" bIns="91440">
            <a:spAutoFit/>
          </a:bodyPr>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ts val="0"/>
              </a:spcBef>
              <a:buFont typeface="Wingdings" panose="05000000000000000000" pitchFamily="2" charset="2"/>
              <a:buChar char="§"/>
            </a:pPr>
            <a:r>
              <a:rPr lang="en-US" altLang="en-US" dirty="0">
                <a:latin typeface="+mn-lt"/>
              </a:rPr>
              <a:t>Mentees can ask mentor to review resume and share feedback. </a:t>
            </a:r>
          </a:p>
          <a:p>
            <a:pPr eaLnBrk="1" hangingPunct="1">
              <a:spcBef>
                <a:spcPts val="0"/>
              </a:spcBef>
              <a:buFont typeface="Wingdings" panose="05000000000000000000" pitchFamily="2" charset="2"/>
              <a:buChar char="§"/>
            </a:pPr>
            <a:r>
              <a:rPr lang="en-US" altLang="en-US" dirty="0">
                <a:latin typeface="+mn-lt"/>
              </a:rPr>
              <a:t>Both mentees and mentors can offer to tell their career story in some detail. How did you start your career?  What changes did you make along the way? Include high and low points and how these learning experiences helped you.</a:t>
            </a:r>
          </a:p>
        </p:txBody>
      </p:sp>
    </p:spTree>
    <p:extLst>
      <p:ext uri="{BB962C8B-B14F-4D97-AF65-F5344CB8AC3E}">
        <p14:creationId xmlns:p14="http://schemas.microsoft.com/office/powerpoint/2010/main" val="1447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Monitor Mentee Aspiration</a:t>
            </a:r>
            <a:endParaRPr lang="en-US" sz="160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22</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p:txBody>
          <a:bodyPr/>
          <a:lstStyle/>
          <a:p>
            <a:pPr marL="0" indent="0">
              <a:buNone/>
            </a:pPr>
            <a:r>
              <a:rPr lang="en-US" sz="1100" b="1" dirty="0">
                <a:latin typeface="Arial" panose="020B0604020202020204" pitchFamily="34" charset="0"/>
              </a:rPr>
              <a:t>Key Questions to Ask Your Mentee:</a:t>
            </a:r>
          </a:p>
          <a:p>
            <a:endParaRPr lang="en-US" sz="800" dirty="0">
              <a:solidFill>
                <a:srgbClr val="FF0000"/>
              </a:solidFill>
              <a:latin typeface="Arial" panose="020B0604020202020204" pitchFamily="34" charset="0"/>
            </a:endParaRPr>
          </a:p>
          <a:p>
            <a:pPr marL="171450" lvl="0" indent="-171450"/>
            <a:r>
              <a:rPr lang="en-US" sz="1000" b="1" dirty="0">
                <a:latin typeface="Arial" panose="020B0604020202020204" pitchFamily="34" charset="0"/>
              </a:rPr>
              <a:t>Level of Activity</a:t>
            </a:r>
            <a:r>
              <a:rPr lang="en-US" sz="1000" dirty="0">
                <a:latin typeface="Arial" panose="020B0604020202020204" pitchFamily="34" charset="0"/>
              </a:rPr>
              <a:t>: To what extent does your current role require you to work at a fast pace and multitask with pressure to deliver against deadlines? </a:t>
            </a:r>
            <a:endParaRPr lang="en-US" sz="1000" b="1" dirty="0">
              <a:latin typeface="Arial" panose="020B0604020202020204" pitchFamily="34" charset="0"/>
            </a:endParaRPr>
          </a:p>
          <a:p>
            <a:pPr marL="171450" indent="-171450"/>
            <a:r>
              <a:rPr lang="en-US" sz="1000" b="1" dirty="0">
                <a:latin typeface="Arial" panose="020B0604020202020204" pitchFamily="34" charset="0"/>
              </a:rPr>
              <a:t>Power</a:t>
            </a:r>
            <a:r>
              <a:rPr lang="en-US" sz="1000" dirty="0">
                <a:latin typeface="Arial" panose="020B0604020202020204" pitchFamily="34" charset="0"/>
              </a:rPr>
              <a:t>: To what extent have you had the opportunity to take on more responsibility, exercise authority, and influence others in your current role?</a:t>
            </a:r>
            <a:endParaRPr lang="en-US" sz="1000" b="1" dirty="0">
              <a:latin typeface="Arial" panose="020B0604020202020204" pitchFamily="34" charset="0"/>
            </a:endParaRPr>
          </a:p>
          <a:p>
            <a:pPr marL="171450" lvl="0" indent="-171450"/>
            <a:r>
              <a:rPr lang="en-US" sz="1000" b="1" dirty="0">
                <a:latin typeface="Arial" panose="020B0604020202020204" pitchFamily="34" charset="0"/>
              </a:rPr>
              <a:t>Immersion</a:t>
            </a:r>
            <a:r>
              <a:rPr lang="en-US" sz="1000" dirty="0">
                <a:latin typeface="Arial" panose="020B0604020202020204" pitchFamily="34" charset="0"/>
              </a:rPr>
              <a:t>: How much personal commitment above and beyond the norm does your current role require?</a:t>
            </a:r>
            <a:endParaRPr lang="en-US" sz="1000" b="1" dirty="0">
              <a:latin typeface="Arial" panose="020B0604020202020204" pitchFamily="34" charset="0"/>
            </a:endParaRPr>
          </a:p>
          <a:p>
            <a:pPr marL="171450" indent="-171450"/>
            <a:r>
              <a:rPr lang="en-US" sz="1000" b="1" dirty="0">
                <a:latin typeface="Arial" panose="020B0604020202020204" pitchFamily="34" charset="0"/>
              </a:rPr>
              <a:t>Interest</a:t>
            </a:r>
            <a:r>
              <a:rPr lang="en-US" sz="1000" dirty="0">
                <a:latin typeface="Arial" panose="020B0604020202020204" pitchFamily="34" charset="0"/>
              </a:rPr>
              <a:t>: How much variety and stimulation does your current role provide?</a:t>
            </a:r>
            <a:endParaRPr lang="en-US" sz="1000" b="1" dirty="0">
              <a:latin typeface="Arial" panose="020B0604020202020204" pitchFamily="34" charset="0"/>
            </a:endParaRPr>
          </a:p>
          <a:p>
            <a:pPr marL="171450" indent="-171450"/>
            <a:r>
              <a:rPr lang="en-US" sz="1000" b="1" dirty="0">
                <a:latin typeface="Arial" panose="020B0604020202020204" pitchFamily="34" charset="0"/>
              </a:rPr>
              <a:t>Flexibility</a:t>
            </a:r>
            <a:r>
              <a:rPr lang="en-US" sz="1000" dirty="0">
                <a:latin typeface="Arial" panose="020B0604020202020204" pitchFamily="34" charset="0"/>
              </a:rPr>
              <a:t>: To what extent does your current role allow for more fluid ways of working and less structured and procedural approaches?</a:t>
            </a:r>
          </a:p>
          <a:p>
            <a:pPr marL="171450" indent="-171450"/>
            <a:r>
              <a:rPr lang="en-US" sz="1000" b="1" dirty="0">
                <a:latin typeface="Arial" panose="020B0604020202020204" pitchFamily="34" charset="0"/>
              </a:rPr>
              <a:t>Autonomy</a:t>
            </a:r>
            <a:r>
              <a:rPr lang="en-US" sz="1000" dirty="0">
                <a:latin typeface="Arial" panose="020B0604020202020204" pitchFamily="34" charset="0"/>
              </a:rPr>
              <a:t>: How much independence and scope for determining how you approach and organize your work does your current role provide?</a:t>
            </a:r>
          </a:p>
          <a:p>
            <a:endParaRPr lang="en-US" sz="800" dirty="0">
              <a:latin typeface="Arial" panose="020B0604020202020204" pitchFamily="34" charset="0"/>
            </a:endParaRPr>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p:txBody>
          <a:bodyPr/>
          <a:lstStyle/>
          <a:p>
            <a:pPr marL="0" indent="0">
              <a:buNone/>
            </a:pPr>
            <a:r>
              <a:rPr lang="en-US" altLang="en-US" sz="1000" b="1" dirty="0">
                <a:latin typeface="Arial" panose="020B0604020202020204" pitchFamily="34" charset="0"/>
              </a:rPr>
              <a:t>How You Can Influence Their Aspiration:</a:t>
            </a:r>
          </a:p>
          <a:p>
            <a:endParaRPr lang="en-US" altLang="en-US" sz="2000" b="1" dirty="0">
              <a:latin typeface="Calibri" panose="020F0502020204030204" pitchFamily="34" charset="0"/>
            </a:endParaRPr>
          </a:p>
          <a:p>
            <a:pPr marL="285750" indent="-285750">
              <a:buFont typeface="Wingdings" panose="05000000000000000000" pitchFamily="2" charset="2"/>
              <a:buChar char="q"/>
            </a:pPr>
            <a:r>
              <a:rPr lang="en-US" altLang="en-US" sz="1000" dirty="0"/>
              <a:t>Facilitate critical connections in other business units to help build your mentee’s peer network.</a:t>
            </a:r>
          </a:p>
          <a:p>
            <a:pPr marL="285750" indent="-285750">
              <a:buFont typeface="Wingdings" panose="05000000000000000000" pitchFamily="2" charset="2"/>
              <a:buChar char="q"/>
            </a:pPr>
            <a:r>
              <a:rPr lang="en-US" altLang="en-US" sz="1000" dirty="0"/>
              <a:t>Provide exposure to other senior leaders and their responsibilities.</a:t>
            </a:r>
          </a:p>
          <a:p>
            <a:pPr marL="285750" indent="-285750">
              <a:buFont typeface="Wingdings" panose="05000000000000000000" pitchFamily="2" charset="2"/>
              <a:buChar char="q"/>
            </a:pPr>
            <a:r>
              <a:rPr lang="en-US" altLang="en-US" sz="1000" dirty="0"/>
              <a:t>Share specific opportunities with your mentee from across the enterprise that align with their interests surfaced via questions on the left.</a:t>
            </a:r>
          </a:p>
          <a:p>
            <a:pPr marL="285750" indent="-285750">
              <a:buFont typeface="Wingdings" panose="05000000000000000000" pitchFamily="2" charset="2"/>
              <a:buChar char="q"/>
            </a:pPr>
            <a:r>
              <a:rPr lang="en-US" altLang="en-US" sz="1000" dirty="0"/>
              <a:t>Share personal experiences about how your career has progressed, times when you’ve had doubts or failed, and what motivates you in your role.</a:t>
            </a:r>
          </a:p>
          <a:p>
            <a:pPr marL="285750" indent="-285750">
              <a:buFont typeface="Wingdings" panose="05000000000000000000" pitchFamily="2" charset="2"/>
              <a:buChar char="q"/>
            </a:pPr>
            <a:r>
              <a:rPr lang="en-US" altLang="en-US" sz="1000" dirty="0"/>
              <a:t>Share any insight around how are changes impacting leadership opportunities. </a:t>
            </a:r>
          </a:p>
          <a:p>
            <a:endParaRPr lang="en-US" dirty="0"/>
          </a:p>
        </p:txBody>
      </p:sp>
      <p:cxnSp>
        <p:nvCxnSpPr>
          <p:cNvPr id="8" name="Straight Connector 7">
            <a:extLst>
              <a:ext uri="{FF2B5EF4-FFF2-40B4-BE49-F238E27FC236}">
                <a16:creationId xmlns:a16="http://schemas.microsoft.com/office/drawing/2014/main" id="{3EA0FBA0-C7E4-4060-956E-A247D28C315D}"/>
              </a:ext>
            </a:extLst>
          </p:cNvPr>
          <p:cNvCxnSpPr>
            <a:cxnSpLocks/>
          </p:cNvCxnSpPr>
          <p:nvPr/>
        </p:nvCxnSpPr>
        <p:spPr>
          <a:xfrm>
            <a:off x="4516340" y="972889"/>
            <a:ext cx="0" cy="3711785"/>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9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a:xfrm>
            <a:off x="1408370" y="2086376"/>
            <a:ext cx="6678107" cy="1347667"/>
          </a:xfrm>
        </p:spPr>
        <p:txBody>
          <a:bodyPr/>
          <a:lstStyle/>
          <a:p>
            <a:r>
              <a:rPr lang="en-US" dirty="0"/>
              <a:t>Evaluate the Relationship</a:t>
            </a:r>
          </a:p>
        </p:txBody>
      </p:sp>
    </p:spTree>
    <p:extLst>
      <p:ext uri="{BB962C8B-B14F-4D97-AF65-F5344CB8AC3E}">
        <p14:creationId xmlns:p14="http://schemas.microsoft.com/office/powerpoint/2010/main" val="18759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dirty="0"/>
              <a:t>Assess the Relationship’s Success</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24</a:t>
            </a:fld>
            <a:endParaRPr lang="en-US"/>
          </a:p>
        </p:txBody>
      </p:sp>
      <p:sp>
        <p:nvSpPr>
          <p:cNvPr id="5" name="Text Box 80">
            <a:extLst>
              <a:ext uri="{FF2B5EF4-FFF2-40B4-BE49-F238E27FC236}">
                <a16:creationId xmlns:a16="http://schemas.microsoft.com/office/drawing/2014/main" id="{BCC5C2C4-FEC4-4FE7-A439-0846327800A1}"/>
              </a:ext>
            </a:extLst>
          </p:cNvPr>
          <p:cNvSpPr txBox="1">
            <a:spLocks noChangeArrowheads="1"/>
          </p:cNvSpPr>
          <p:nvPr/>
        </p:nvSpPr>
        <p:spPr bwMode="auto">
          <a:xfrm>
            <a:off x="6324192" y="1594668"/>
            <a:ext cx="27214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b="1" dirty="0">
                <a:solidFill>
                  <a:schemeClr val="bg1">
                    <a:lumMod val="50000"/>
                  </a:schemeClr>
                </a:solidFill>
                <a:cs typeface="Arial" panose="020B0604020202020204" pitchFamily="34" charset="0"/>
              </a:rPr>
              <a:t>Collaborative Relationship Evaluation</a:t>
            </a:r>
            <a:r>
              <a:rPr lang="en-US" altLang="en-US" sz="800" baseline="30000" dirty="0">
                <a:solidFill>
                  <a:schemeClr val="bg1">
                    <a:lumMod val="50000"/>
                  </a:schemeClr>
                </a:solidFill>
                <a:cs typeface="Arial" panose="020B0604020202020204" pitchFamily="34" charset="0"/>
              </a:rPr>
              <a:t>1</a:t>
            </a:r>
          </a:p>
        </p:txBody>
      </p:sp>
      <p:sp>
        <p:nvSpPr>
          <p:cNvPr id="6" name="Text Box 12">
            <a:extLst>
              <a:ext uri="{FF2B5EF4-FFF2-40B4-BE49-F238E27FC236}">
                <a16:creationId xmlns:a16="http://schemas.microsoft.com/office/drawing/2014/main" id="{3D6BAA05-AC1F-4DFA-BFF7-00140ECD9EB4}"/>
              </a:ext>
            </a:extLst>
          </p:cNvPr>
          <p:cNvSpPr txBox="1">
            <a:spLocks noChangeArrowheads="1"/>
          </p:cNvSpPr>
          <p:nvPr/>
        </p:nvSpPr>
        <p:spPr bwMode="auto">
          <a:xfrm>
            <a:off x="457993" y="4415271"/>
            <a:ext cx="822801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cs typeface="Arial" panose="020B0604020202020204" pitchFamily="34" charset="0"/>
              </a:rPr>
              <a:t>1</a:t>
            </a:r>
            <a:r>
              <a:rPr lang="en-US" altLang="en-US" sz="500" dirty="0">
                <a:cs typeface="Arial" panose="020B0604020202020204" pitchFamily="34" charset="0"/>
              </a:rPr>
              <a:t> CLC Human Resources, </a:t>
            </a:r>
            <a:r>
              <a:rPr lang="en-US" altLang="en-US" sz="500" i="1" dirty="0">
                <a:cs typeface="Arial" panose="020B0604020202020204" pitchFamily="34" charset="0"/>
              </a:rPr>
              <a:t>Mentoring Programs</a:t>
            </a:r>
            <a:r>
              <a:rPr lang="en-US" altLang="en-US" sz="500" dirty="0">
                <a:cs typeface="Arial" panose="020B0604020202020204" pitchFamily="34" charset="0"/>
              </a:rPr>
              <a:t>, Arlington, VA:  Corporate Executive Board, 2009, p. 11.</a:t>
            </a:r>
          </a:p>
        </p:txBody>
      </p:sp>
      <p:graphicFrame>
        <p:nvGraphicFramePr>
          <p:cNvPr id="7" name="Group 185">
            <a:extLst>
              <a:ext uri="{FF2B5EF4-FFF2-40B4-BE49-F238E27FC236}">
                <a16:creationId xmlns:a16="http://schemas.microsoft.com/office/drawing/2014/main" id="{55821C49-6BCF-4D5E-840F-DB7BA505B9A0}"/>
              </a:ext>
            </a:extLst>
          </p:cNvPr>
          <p:cNvGraphicFramePr>
            <a:graphicFrameLocks noGrp="1"/>
          </p:cNvGraphicFramePr>
          <p:nvPr>
            <p:extLst>
              <p:ext uri="{D42A27DB-BD31-4B8C-83A1-F6EECF244321}">
                <p14:modId xmlns:p14="http://schemas.microsoft.com/office/powerpoint/2010/main" val="668969210"/>
              </p:ext>
            </p:extLst>
          </p:nvPr>
        </p:nvGraphicFramePr>
        <p:xfrm>
          <a:off x="457994" y="1816486"/>
          <a:ext cx="8228011" cy="2509955"/>
        </p:xfrm>
        <a:graphic>
          <a:graphicData uri="http://schemas.openxmlformats.org/drawingml/2006/table">
            <a:tbl>
              <a:tblPr/>
              <a:tblGrid>
                <a:gridCol w="5433922">
                  <a:extLst>
                    <a:ext uri="{9D8B030D-6E8A-4147-A177-3AD203B41FA5}">
                      <a16:colId xmlns:a16="http://schemas.microsoft.com/office/drawing/2014/main" val="20000"/>
                    </a:ext>
                  </a:extLst>
                </a:gridCol>
                <a:gridCol w="2794089">
                  <a:extLst>
                    <a:ext uri="{9D8B030D-6E8A-4147-A177-3AD203B41FA5}">
                      <a16:colId xmlns:a16="http://schemas.microsoft.com/office/drawing/2014/main" val="20001"/>
                    </a:ext>
                  </a:extLst>
                </a:gridCol>
              </a:tblGrid>
              <a:tr h="2438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Questions to Ask Your Mentee</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Notes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25013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we meeting with the appropriate frequency and for the right length of time?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7375">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Are you following-up on our action items coming out of each meeting?  Am I doing a good job following-up on mine?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151">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What do you like most about our mentoring relationship?  What do you like least?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824">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 you feel that I am challenging your behaviors and assumptions, not you as a person or your intellect?</a:t>
                      </a:r>
                      <a:endParaRPr kumimoji="0" lang="en-US"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1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 I helping you see the big picture?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05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Are you learning from this relationship?</a:t>
                      </a:r>
                      <a:endParaRPr kumimoji="0" lang="en-US" sz="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89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panose="020B0604020202020204" pitchFamily="34" charset="0"/>
                          <a:cs typeface="Arial" panose="020B0604020202020204" pitchFamily="34" charset="0"/>
                        </a:rPr>
                        <a:t>What skills are you building as a result of this relationship?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987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 I providing you with the right kind of support?  Enough support?</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3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How are we progressing on the goals and objectives you set at the beginning of the relationship?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9142E4D2-B7A0-46AB-ABA6-1851D2358ADB}"/>
              </a:ext>
            </a:extLst>
          </p:cNvPr>
          <p:cNvSpPr/>
          <p:nvPr/>
        </p:nvSpPr>
        <p:spPr>
          <a:xfrm>
            <a:off x="374904" y="1063340"/>
            <a:ext cx="8359923" cy="409407"/>
          </a:xfrm>
          <a:prstGeom prst="rect">
            <a:avLst/>
          </a:prstGeom>
        </p:spPr>
        <p:txBody>
          <a:bodyPr wrap="square">
            <a:spAutoFit/>
          </a:bodyPr>
          <a:lstStyle/>
          <a:p>
            <a:pPr>
              <a:lnSpc>
                <a:spcPct val="120000"/>
              </a:lnSpc>
              <a:spcBef>
                <a:spcPct val="5000"/>
              </a:spcBef>
              <a:spcAft>
                <a:spcPct val="5000"/>
              </a:spcAft>
            </a:pPr>
            <a:r>
              <a:rPr lang="en-US" altLang="en-US" sz="900" dirty="0">
                <a:latin typeface="Arial" panose="020B0604020202020204" pitchFamily="34" charset="0"/>
                <a:cs typeface="Arial" panose="020B0604020202020204" pitchFamily="34" charset="0"/>
              </a:rPr>
              <a:t>To ensure that the mentoring relationship remains beneficial to both you and your mentor, use the form below to facilitate a conversation every four to six months regarding the effectiveness of the relationship:</a:t>
            </a:r>
          </a:p>
        </p:txBody>
      </p:sp>
    </p:spTree>
    <p:extLst>
      <p:ext uri="{BB962C8B-B14F-4D97-AF65-F5344CB8AC3E}">
        <p14:creationId xmlns:p14="http://schemas.microsoft.com/office/powerpoint/2010/main" val="12261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a:xfrm>
            <a:off x="374904" y="209089"/>
            <a:ext cx="8322099" cy="549381"/>
          </a:xfrm>
        </p:spPr>
        <p:txBody>
          <a:bodyPr/>
          <a:lstStyle/>
          <a:p>
            <a:r>
              <a:rPr lang="en-US" dirty="0"/>
              <a:t>Table of Contents</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3</a:t>
            </a:fld>
            <a:endParaRPr lang="en-US"/>
          </a:p>
        </p:txBody>
      </p:sp>
      <p:sp>
        <p:nvSpPr>
          <p:cNvPr id="3" name="TextBox 2">
            <a:extLst>
              <a:ext uri="{FF2B5EF4-FFF2-40B4-BE49-F238E27FC236}">
                <a16:creationId xmlns:a16="http://schemas.microsoft.com/office/drawing/2014/main" id="{0C517838-2BB0-4EC9-9EE7-38992CBE3D75}"/>
              </a:ext>
            </a:extLst>
          </p:cNvPr>
          <p:cNvSpPr txBox="1"/>
          <p:nvPr/>
        </p:nvSpPr>
        <p:spPr>
          <a:xfrm>
            <a:off x="281020" y="745482"/>
            <a:ext cx="7635424" cy="3647152"/>
          </a:xfrm>
          <a:prstGeom prst="rect">
            <a:avLst/>
          </a:prstGeom>
          <a:noFill/>
        </p:spPr>
        <p:txBody>
          <a:bodyPr wrap="none" rtlCol="0">
            <a:spAutoFit/>
          </a:bodyPr>
          <a:lstStyle/>
          <a:p>
            <a:r>
              <a:rPr lang="en-US" sz="1100" b="1" dirty="0"/>
              <a:t>Understand the Value</a:t>
            </a:r>
          </a:p>
          <a:p>
            <a:r>
              <a:rPr lang="en-US" sz="1100" dirty="0"/>
              <a:t>Organizational and Personal Benefits of Mentoring						Page 5</a:t>
            </a:r>
          </a:p>
          <a:p>
            <a:r>
              <a:rPr lang="en-US" sz="1100" dirty="0"/>
              <a:t>Recognize What Mentoring Is and Is Not 							Page 6</a:t>
            </a:r>
          </a:p>
          <a:p>
            <a:r>
              <a:rPr lang="en-US" sz="1100" dirty="0"/>
              <a:t>Identify the Differences Between Mentoring &amp; Coaching 					Page 7</a:t>
            </a:r>
          </a:p>
          <a:p>
            <a:r>
              <a:rPr lang="en-US" sz="1100" dirty="0"/>
              <a:t>Understand the Mentee Role 	 							Page 8</a:t>
            </a:r>
          </a:p>
          <a:p>
            <a:r>
              <a:rPr lang="en-US" sz="1100" dirty="0"/>
              <a:t>Understand the Mentor Role								Page 9</a:t>
            </a:r>
          </a:p>
          <a:p>
            <a:endParaRPr lang="en-US" sz="1100" dirty="0"/>
          </a:p>
          <a:p>
            <a:r>
              <a:rPr lang="en-US" sz="1100" b="1" dirty="0"/>
              <a:t>Build the Relationship</a:t>
            </a:r>
          </a:p>
          <a:p>
            <a:pPr>
              <a:defRPr/>
            </a:pPr>
            <a:r>
              <a:rPr lang="en-US" sz="1100" dirty="0"/>
              <a:t>Establish the Relationship Timeline							Page 12</a:t>
            </a:r>
          </a:p>
          <a:p>
            <a:pPr>
              <a:defRPr/>
            </a:pPr>
            <a:r>
              <a:rPr lang="en-US" sz="1100" dirty="0"/>
              <a:t>Define Your Goals for the Mentoring Relationship						Page 14</a:t>
            </a:r>
          </a:p>
          <a:p>
            <a:pPr indent="-4763">
              <a:defRPr/>
            </a:pPr>
            <a:r>
              <a:rPr lang="en-US" sz="1100" dirty="0"/>
              <a:t>Create the Foundation for a Trusting Relationship						Page 15</a:t>
            </a:r>
          </a:p>
          <a:p>
            <a:pPr indent="-4763">
              <a:defRPr/>
            </a:pPr>
            <a:endParaRPr lang="en-US" sz="1100" dirty="0"/>
          </a:p>
          <a:p>
            <a:pPr indent="-119063">
              <a:defRPr/>
            </a:pPr>
            <a:r>
              <a:rPr lang="en-US" sz="1100" b="1" dirty="0"/>
              <a:t>Maintain the Relationship</a:t>
            </a:r>
          </a:p>
          <a:p>
            <a:pPr>
              <a:defRPr/>
            </a:pPr>
            <a:r>
              <a:rPr lang="en-US" sz="1100" dirty="0"/>
              <a:t>Build an Action Plan	 								Page 18</a:t>
            </a:r>
          </a:p>
          <a:p>
            <a:pPr>
              <a:defRPr/>
            </a:pPr>
            <a:r>
              <a:rPr lang="en-US" sz="1100" dirty="0"/>
              <a:t>Identify Effective Discussion Topics							Page 19</a:t>
            </a:r>
          </a:p>
          <a:p>
            <a:pPr>
              <a:defRPr/>
            </a:pPr>
            <a:r>
              <a:rPr lang="en-US" sz="1100" dirty="0"/>
              <a:t>Checklist for an Effective Relationship 							Page 20</a:t>
            </a:r>
          </a:p>
          <a:p>
            <a:pPr>
              <a:defRPr/>
            </a:pPr>
            <a:r>
              <a:rPr lang="en-US" sz="1100" dirty="0"/>
              <a:t>Identify Effective Mentoring Activities							Page 21</a:t>
            </a:r>
          </a:p>
          <a:p>
            <a:pPr>
              <a:defRPr/>
            </a:pPr>
            <a:r>
              <a:rPr lang="en-US" sz="1100" dirty="0"/>
              <a:t>Fostering Mentee Aspiration								Page 22</a:t>
            </a:r>
          </a:p>
          <a:p>
            <a:pPr>
              <a:defRPr/>
            </a:pPr>
            <a:endParaRPr lang="en-US" sz="1100" dirty="0"/>
          </a:p>
          <a:p>
            <a:pPr indent="-119063">
              <a:defRPr/>
            </a:pPr>
            <a:r>
              <a:rPr lang="en-US" sz="1100" b="1" dirty="0"/>
              <a:t>Evaluate the Relationship</a:t>
            </a:r>
          </a:p>
          <a:p>
            <a:pPr>
              <a:defRPr/>
            </a:pPr>
            <a:r>
              <a:rPr lang="en-US" sz="1100" dirty="0"/>
              <a:t>Assess the Relationship’s Success 							Page 24</a:t>
            </a:r>
          </a:p>
        </p:txBody>
      </p:sp>
    </p:spTree>
    <p:extLst>
      <p:ext uri="{BB962C8B-B14F-4D97-AF65-F5344CB8AC3E}">
        <p14:creationId xmlns:p14="http://schemas.microsoft.com/office/powerpoint/2010/main" val="71185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r>
              <a:rPr lang="en-US" dirty="0"/>
              <a:t>Understand the Value</a:t>
            </a:r>
          </a:p>
        </p:txBody>
      </p:sp>
    </p:spTree>
    <p:extLst>
      <p:ext uri="{BB962C8B-B14F-4D97-AF65-F5344CB8AC3E}">
        <p14:creationId xmlns:p14="http://schemas.microsoft.com/office/powerpoint/2010/main" val="7925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Understand the Value</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5</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3" y="1115568"/>
            <a:ext cx="2042293" cy="3395662"/>
          </a:xfrm>
        </p:spPr>
        <p:txBody>
          <a:bodyPr/>
          <a:lstStyle/>
          <a:p>
            <a:pPr marL="0" indent="0">
              <a:buNone/>
            </a:pPr>
            <a:endParaRPr lang="en-US" sz="1200" b="1" dirty="0"/>
          </a:p>
          <a:p>
            <a:pPr marL="0" indent="0">
              <a:buNone/>
            </a:pPr>
            <a:r>
              <a:rPr lang="en-US" sz="1200" b="1" dirty="0"/>
              <a:t>Organizational and Personal Benefits of  Mentoring</a:t>
            </a:r>
          </a:p>
          <a:p>
            <a:pPr marL="0" indent="0">
              <a:buNone/>
            </a:pPr>
            <a:endParaRPr lang="en-US" sz="1200" dirty="0"/>
          </a:p>
          <a:p>
            <a:pPr marL="0" indent="0">
              <a:lnSpc>
                <a:spcPct val="120000"/>
              </a:lnSpc>
              <a:spcBef>
                <a:spcPts val="100"/>
              </a:spcBef>
              <a:spcAft>
                <a:spcPts val="100"/>
              </a:spcAft>
              <a:buNone/>
            </a:pPr>
            <a:r>
              <a:rPr lang="en-US" altLang="en-US" sz="1000" dirty="0"/>
              <a:t>Effective mentoring programs benefit the mentee, mentor and the organization by promoting a development culture, increasing knowledge sharing, driving performance, and expanding networks, as detailed to the right:</a:t>
            </a:r>
            <a:endParaRPr lang="en-US" sz="1000" dirty="0"/>
          </a:p>
        </p:txBody>
      </p:sp>
      <p:cxnSp>
        <p:nvCxnSpPr>
          <p:cNvPr id="5" name="Straight Connector 4">
            <a:extLst>
              <a:ext uri="{FF2B5EF4-FFF2-40B4-BE49-F238E27FC236}">
                <a16:creationId xmlns:a16="http://schemas.microsoft.com/office/drawing/2014/main" id="{8AFBC9D6-7BD7-4D61-B3FF-B22DA09D5A0C}"/>
              </a:ext>
            </a:extLst>
          </p:cNvPr>
          <p:cNvCxnSpPr/>
          <p:nvPr/>
        </p:nvCxnSpPr>
        <p:spPr>
          <a:xfrm>
            <a:off x="2528515" y="1001864"/>
            <a:ext cx="0" cy="350936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4D907976-6A59-47B2-9D10-FA3F87064F5B}"/>
              </a:ext>
            </a:extLst>
          </p:cNvPr>
          <p:cNvGraphicFramePr/>
          <p:nvPr>
            <p:extLst>
              <p:ext uri="{D42A27DB-BD31-4B8C-83A1-F6EECF244321}">
                <p14:modId xmlns:p14="http://schemas.microsoft.com/office/powerpoint/2010/main" val="591812704"/>
              </p:ext>
            </p:extLst>
          </p:nvPr>
        </p:nvGraphicFramePr>
        <p:xfrm>
          <a:off x="2985318" y="910673"/>
          <a:ext cx="5711685" cy="3805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267">
            <a:extLst>
              <a:ext uri="{FF2B5EF4-FFF2-40B4-BE49-F238E27FC236}">
                <a16:creationId xmlns:a16="http://schemas.microsoft.com/office/drawing/2014/main" id="{B1E3FB66-7856-43B5-AA24-D8F2AB56B98F}"/>
              </a:ext>
            </a:extLst>
          </p:cNvPr>
          <p:cNvSpPr txBox="1">
            <a:spLocks noChangeArrowheads="1"/>
          </p:cNvSpPr>
          <p:nvPr/>
        </p:nvSpPr>
        <p:spPr bwMode="auto">
          <a:xfrm>
            <a:off x="4377530" y="465006"/>
            <a:ext cx="4161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000" b="1" dirty="0">
                <a:solidFill>
                  <a:schemeClr val="bg1">
                    <a:lumMod val="50000"/>
                  </a:schemeClr>
                </a:solidFill>
                <a:cs typeface="Arial" panose="020B0604020202020204" pitchFamily="34" charset="0"/>
              </a:rPr>
              <a:t>Benefits of Mentoring to the Mentor, Mentee, and Organization</a:t>
            </a:r>
            <a:r>
              <a:rPr lang="en-US" altLang="en-US" sz="1000" baseline="30000" dirty="0">
                <a:solidFill>
                  <a:schemeClr val="bg1">
                    <a:lumMod val="50000"/>
                  </a:schemeClr>
                </a:solidFill>
                <a:cs typeface="Arial" panose="020B0604020202020204" pitchFamily="34" charset="0"/>
              </a:rPr>
              <a:t>1,2</a:t>
            </a:r>
          </a:p>
        </p:txBody>
      </p:sp>
      <p:sp>
        <p:nvSpPr>
          <p:cNvPr id="10" name="Text Box 12">
            <a:extLst>
              <a:ext uri="{FF2B5EF4-FFF2-40B4-BE49-F238E27FC236}">
                <a16:creationId xmlns:a16="http://schemas.microsoft.com/office/drawing/2014/main" id="{2FEB65E6-24B3-47A1-96D8-2D32A3075B04}"/>
              </a:ext>
            </a:extLst>
          </p:cNvPr>
          <p:cNvSpPr txBox="1">
            <a:spLocks noChangeArrowheads="1"/>
          </p:cNvSpPr>
          <p:nvPr/>
        </p:nvSpPr>
        <p:spPr bwMode="auto">
          <a:xfrm>
            <a:off x="2054857" y="4731693"/>
            <a:ext cx="39828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00" baseline="30000" dirty="0">
                <a:latin typeface="Calibri" panose="020F0502020204030204" pitchFamily="34" charset="0"/>
              </a:rPr>
              <a:t>1</a:t>
            </a:r>
            <a:r>
              <a:rPr lang="en-US" altLang="en-US" sz="500" dirty="0">
                <a:latin typeface="Calibri" panose="020F0502020204030204" pitchFamily="34" charset="0"/>
              </a:rPr>
              <a:t> U.S. Department of Energy, “2009 Mentoring Program Guide,” </a:t>
            </a:r>
            <a:r>
              <a:rPr lang="en-US" altLang="en-US" sz="500" i="1" dirty="0">
                <a:latin typeface="Calibri" panose="020F0502020204030204" pitchFamily="34" charset="0"/>
              </a:rPr>
              <a:t>Office of Learning and Workforce Development Enterprise Training Services Division</a:t>
            </a:r>
            <a:r>
              <a:rPr lang="en-US" altLang="en-US" sz="500" dirty="0">
                <a:latin typeface="Calibri" panose="020F0502020204030204" pitchFamily="34" charset="0"/>
              </a:rPr>
              <a:t>, http://humancapital.doe.gov/resources/2009-MentorProgGuide-ECollins1-9-09.pdf (2009).</a:t>
            </a:r>
          </a:p>
          <a:p>
            <a:pPr eaLnBrk="1" hangingPunct="1"/>
            <a:r>
              <a:rPr lang="en-US" altLang="en-US" sz="500" baseline="30000" dirty="0">
                <a:latin typeface="Calibri" panose="020F0502020204030204" pitchFamily="34" charset="0"/>
              </a:rPr>
              <a:t>2</a:t>
            </a:r>
            <a:r>
              <a:rPr lang="en-US" altLang="en-US" sz="500" dirty="0">
                <a:latin typeface="Calibri" panose="020F0502020204030204" pitchFamily="34" charset="0"/>
              </a:rPr>
              <a:t> Triple Creek Associates, “Mentoring’s Impact on Mentors,” http://www.3creek.com/resources/research/Mentor_Impact.pdf (2007).</a:t>
            </a:r>
          </a:p>
        </p:txBody>
      </p:sp>
    </p:spTree>
    <p:extLst>
      <p:ext uri="{BB962C8B-B14F-4D97-AF65-F5344CB8AC3E}">
        <p14:creationId xmlns:p14="http://schemas.microsoft.com/office/powerpoint/2010/main" val="17149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Understand the Value</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6</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233106" y="1001864"/>
            <a:ext cx="1938926" cy="3395662"/>
          </a:xfrm>
        </p:spPr>
        <p:txBody>
          <a:bodyPr/>
          <a:lstStyle/>
          <a:p>
            <a:pPr marL="0" indent="0">
              <a:buNone/>
            </a:pPr>
            <a:endParaRPr lang="en-US" altLang="en-US" sz="1200" b="1" dirty="0"/>
          </a:p>
          <a:p>
            <a:pPr marL="0" indent="0">
              <a:buNone/>
            </a:pPr>
            <a:r>
              <a:rPr lang="en-US" altLang="en-US" sz="1200" b="1" dirty="0"/>
              <a:t>Recognize What Mentoring Is and Is Not</a:t>
            </a:r>
          </a:p>
          <a:p>
            <a:pPr>
              <a:spcBef>
                <a:spcPct val="0"/>
              </a:spcBef>
            </a:pPr>
            <a:endParaRPr lang="en-US" altLang="en-US" dirty="0">
              <a:latin typeface="Calibri" panose="020F0502020204030204" pitchFamily="34" charset="0"/>
            </a:endParaRPr>
          </a:p>
          <a:p>
            <a:pPr marL="0" indent="0">
              <a:lnSpc>
                <a:spcPct val="120000"/>
              </a:lnSpc>
              <a:spcBef>
                <a:spcPts val="100"/>
              </a:spcBef>
              <a:spcAft>
                <a:spcPts val="100"/>
              </a:spcAft>
              <a:buNone/>
            </a:pPr>
            <a:r>
              <a:rPr lang="en-US" altLang="en-US" sz="1000" dirty="0"/>
              <a:t>It is important that both mentor and mentee recognize what does and does not constitute a mentoring relationship, as detailed to the right:</a:t>
            </a:r>
          </a:p>
          <a:p>
            <a:endParaRPr lang="en-US" dirty="0"/>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a:xfrm>
            <a:off x="2725973" y="1028566"/>
            <a:ext cx="2805577" cy="3395662"/>
          </a:xfrm>
          <a:solidFill>
            <a:schemeClr val="bg2">
              <a:lumMod val="90000"/>
            </a:schemeClr>
          </a:solidFill>
        </p:spPr>
        <p:style>
          <a:lnRef idx="2">
            <a:schemeClr val="dk1"/>
          </a:lnRef>
          <a:fillRef idx="1">
            <a:schemeClr val="lt1"/>
          </a:fillRef>
          <a:effectRef idx="0">
            <a:schemeClr val="dk1"/>
          </a:effectRef>
          <a:fontRef idx="minor">
            <a:schemeClr val="dk1"/>
          </a:fontRef>
        </p:style>
        <p:txBody>
          <a:bodyPr/>
          <a:lstStyle/>
          <a:p>
            <a:pPr marL="0" indent="0">
              <a:lnSpc>
                <a:spcPct val="120000"/>
              </a:lnSpc>
              <a:buNone/>
            </a:pPr>
            <a:r>
              <a:rPr lang="en-US" altLang="en-US" sz="1200" b="1" dirty="0">
                <a:latin typeface="Arial" panose="020B0604020202020204" pitchFamily="34" charset="0"/>
              </a:rPr>
              <a:t>Mentoring Is …</a:t>
            </a:r>
          </a:p>
          <a:p>
            <a:pPr>
              <a:lnSpc>
                <a:spcPct val="120000"/>
              </a:lnSpc>
              <a:buFont typeface="Wingdings" panose="05000000000000000000" pitchFamily="2" charset="2"/>
              <a:buChar char="ü"/>
            </a:pPr>
            <a:r>
              <a:rPr lang="en-US" altLang="en-US" sz="900" b="1" dirty="0">
                <a:latin typeface="Arial" panose="020B0604020202020204" pitchFamily="34" charset="0"/>
              </a:rPr>
              <a:t>Development Tool</a:t>
            </a:r>
            <a:r>
              <a:rPr lang="en-US" altLang="en-US" sz="900" dirty="0">
                <a:latin typeface="Arial" panose="020B0604020202020204" pitchFamily="34" charset="0"/>
              </a:rPr>
              <a:t>—It is a development program that grows knowledge, networks, and careers.  The process allows more experienced employees to support and develop other HIPO employees.</a:t>
            </a:r>
            <a:endParaRPr lang="en-US" altLang="en-US" sz="900" b="1" dirty="0">
              <a:latin typeface="Arial" panose="020B0604020202020204" pitchFamily="34" charset="0"/>
            </a:endParaRPr>
          </a:p>
          <a:p>
            <a:pPr>
              <a:lnSpc>
                <a:spcPct val="120000"/>
              </a:lnSpc>
              <a:buFont typeface="Wingdings" panose="05000000000000000000" pitchFamily="2" charset="2"/>
              <a:buChar char="ü"/>
            </a:pPr>
            <a:r>
              <a:rPr lang="en-US" altLang="en-US" sz="900" b="1" dirty="0">
                <a:latin typeface="Arial" panose="020B0604020202020204" pitchFamily="34" charset="0"/>
              </a:rPr>
              <a:t>Knowledge Sharing Opportunity</a:t>
            </a:r>
            <a:r>
              <a:rPr lang="en-US" altLang="en-US" sz="900" dirty="0">
                <a:latin typeface="Arial" panose="020B0604020202020204" pitchFamily="34" charset="0"/>
              </a:rPr>
              <a:t>—It is a process that improves cross-functional knowledge sharing and facilitates the flow of information and ideas throughout the organization.</a:t>
            </a:r>
            <a:endParaRPr lang="en-US" altLang="en-US" sz="900" b="1" dirty="0">
              <a:latin typeface="Arial" panose="020B0604020202020204" pitchFamily="34" charset="0"/>
            </a:endParaRPr>
          </a:p>
          <a:p>
            <a:pPr>
              <a:lnSpc>
                <a:spcPct val="120000"/>
              </a:lnSpc>
              <a:buFont typeface="Wingdings" panose="05000000000000000000" pitchFamily="2" charset="2"/>
              <a:buChar char="ü"/>
            </a:pPr>
            <a:r>
              <a:rPr lang="en-US" altLang="en-US" sz="900" b="1" dirty="0">
                <a:latin typeface="Arial" panose="020B0604020202020204" pitchFamily="34" charset="0"/>
              </a:rPr>
              <a:t>Organizational Culture Enhancer</a:t>
            </a:r>
            <a:r>
              <a:rPr lang="en-US" altLang="en-US" sz="900" dirty="0">
                <a:latin typeface="Arial" panose="020B0604020202020204" pitchFamily="34" charset="0"/>
              </a:rPr>
              <a:t>—It can help employees better understand the organization’s operations, policies, and culture.</a:t>
            </a:r>
          </a:p>
          <a:p>
            <a:endParaRPr lang="en-US" dirty="0"/>
          </a:p>
        </p:txBody>
      </p:sp>
      <p:cxnSp>
        <p:nvCxnSpPr>
          <p:cNvPr id="6" name="Straight Connector 5">
            <a:extLst>
              <a:ext uri="{FF2B5EF4-FFF2-40B4-BE49-F238E27FC236}">
                <a16:creationId xmlns:a16="http://schemas.microsoft.com/office/drawing/2014/main" id="{3A1B2007-FFED-4B6C-9E05-23927DFD0158}"/>
              </a:ext>
            </a:extLst>
          </p:cNvPr>
          <p:cNvCxnSpPr/>
          <p:nvPr/>
        </p:nvCxnSpPr>
        <p:spPr>
          <a:xfrm>
            <a:off x="2449002" y="1001864"/>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64F6BF13-77A2-4694-BDB7-E2013B4B45DC}"/>
              </a:ext>
            </a:extLst>
          </p:cNvPr>
          <p:cNvSpPr txBox="1">
            <a:spLocks/>
          </p:cNvSpPr>
          <p:nvPr/>
        </p:nvSpPr>
        <p:spPr>
          <a:xfrm>
            <a:off x="5787461" y="1028566"/>
            <a:ext cx="2821480" cy="3395662"/>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14300" indent="-114300"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7488" indent="-90488"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12738" indent="-889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3225" indent="-76200"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06413" indent="-84138"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en-US" sz="1200" b="1" dirty="0">
                <a:latin typeface="Arial" panose="020B0604020202020204" pitchFamily="34" charset="0"/>
              </a:rPr>
              <a:t>Mentoring Is Not …</a:t>
            </a:r>
          </a:p>
          <a:p>
            <a:pPr>
              <a:lnSpc>
                <a:spcPct val="120000"/>
              </a:lnSpc>
              <a:buFont typeface="Wingdings" panose="05000000000000000000" pitchFamily="2" charset="2"/>
              <a:buChar char="û"/>
            </a:pPr>
            <a:r>
              <a:rPr lang="en-US" altLang="en-US" sz="900" b="1" dirty="0">
                <a:latin typeface="Arial" panose="020B0604020202020204" pitchFamily="34" charset="0"/>
              </a:rPr>
              <a:t>Guarantee of Promotion</a:t>
            </a:r>
            <a:r>
              <a:rPr lang="en-US" altLang="en-US" sz="900" dirty="0">
                <a:latin typeface="Arial" panose="020B0604020202020204" pitchFamily="34" charset="0"/>
              </a:rPr>
              <a:t>—A mentoring relationship provides no assurance of promotion or increase in compensation.  However, both parties may develop competencies and skills that improve overall job performance.</a:t>
            </a:r>
            <a:endParaRPr lang="en-US" altLang="en-US" sz="900" b="1" dirty="0">
              <a:latin typeface="Arial" panose="020B0604020202020204" pitchFamily="34" charset="0"/>
            </a:endParaRPr>
          </a:p>
          <a:p>
            <a:pPr>
              <a:lnSpc>
                <a:spcPct val="120000"/>
              </a:lnSpc>
              <a:buFont typeface="Wingdings" panose="05000000000000000000" pitchFamily="2" charset="2"/>
              <a:buChar char="û"/>
            </a:pPr>
            <a:r>
              <a:rPr lang="en-US" altLang="en-US" sz="900" b="1" dirty="0">
                <a:latin typeface="Arial" panose="020B0604020202020204" pitchFamily="34" charset="0"/>
              </a:rPr>
              <a:t>Replacement for Formal Development</a:t>
            </a:r>
            <a:r>
              <a:rPr lang="en-US" altLang="en-US" sz="900" dirty="0">
                <a:latin typeface="Arial" panose="020B0604020202020204" pitchFamily="34" charset="0"/>
              </a:rPr>
              <a:t>—Mentoring cannot take the place of formal training, but rather should augment formal development activities.</a:t>
            </a:r>
            <a:endParaRPr lang="en-US" altLang="en-US" sz="900" b="1" dirty="0">
              <a:latin typeface="Arial" panose="020B0604020202020204" pitchFamily="34" charset="0"/>
            </a:endParaRPr>
          </a:p>
          <a:p>
            <a:pPr>
              <a:lnSpc>
                <a:spcPct val="120000"/>
              </a:lnSpc>
              <a:buFont typeface="Wingdings" panose="05000000000000000000" pitchFamily="2" charset="2"/>
              <a:buChar char="û"/>
            </a:pPr>
            <a:r>
              <a:rPr lang="en-US" altLang="en-US" sz="900" b="1" dirty="0">
                <a:latin typeface="Arial" panose="020B0604020202020204" pitchFamily="34" charset="0"/>
              </a:rPr>
              <a:t>Management Replacement</a:t>
            </a:r>
            <a:r>
              <a:rPr lang="en-US" altLang="en-US" sz="900" dirty="0">
                <a:latin typeface="Arial" panose="020B0604020202020204" pitchFamily="34" charset="0"/>
              </a:rPr>
              <a:t>—The mentor should not take on the responsibilities of the mentee’s manager.</a:t>
            </a:r>
            <a:endParaRPr lang="en-US" altLang="en-US" sz="900" b="1" dirty="0">
              <a:latin typeface="Arial" panose="020B0604020202020204" pitchFamily="34" charset="0"/>
            </a:endParaRPr>
          </a:p>
          <a:p>
            <a:pPr>
              <a:lnSpc>
                <a:spcPct val="120000"/>
              </a:lnSpc>
              <a:buFont typeface="Wingdings" panose="05000000000000000000" pitchFamily="2" charset="2"/>
              <a:buChar char="û"/>
            </a:pPr>
            <a:r>
              <a:rPr lang="en-US" altLang="en-US" sz="900" b="1" dirty="0">
                <a:latin typeface="Arial" panose="020B0604020202020204" pitchFamily="34" charset="0"/>
              </a:rPr>
              <a:t>Employee Assistance Program</a:t>
            </a:r>
            <a:r>
              <a:rPr lang="en-US" altLang="en-US" sz="900" dirty="0">
                <a:latin typeface="Arial" panose="020B0604020202020204" pitchFamily="34" charset="0"/>
              </a:rPr>
              <a:t>—Mentoring is not an employee assistance program that provides employees with counseling on personal issues.</a:t>
            </a:r>
          </a:p>
          <a:p>
            <a:endParaRPr lang="en-US" dirty="0"/>
          </a:p>
        </p:txBody>
      </p:sp>
      <p:sp>
        <p:nvSpPr>
          <p:cNvPr id="8" name="Text Box 12">
            <a:extLst>
              <a:ext uri="{FF2B5EF4-FFF2-40B4-BE49-F238E27FC236}">
                <a16:creationId xmlns:a16="http://schemas.microsoft.com/office/drawing/2014/main" id="{79216D2E-5DEB-47FE-A62A-102021E4F50A}"/>
              </a:ext>
            </a:extLst>
          </p:cNvPr>
          <p:cNvSpPr txBox="1">
            <a:spLocks noChangeArrowheads="1"/>
          </p:cNvSpPr>
          <p:nvPr/>
        </p:nvSpPr>
        <p:spPr bwMode="auto">
          <a:xfrm>
            <a:off x="2563204" y="4522658"/>
            <a:ext cx="593669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cs typeface="Arial" panose="020B0604020202020204" pitchFamily="34" charset="0"/>
              </a:rPr>
              <a:t>1</a:t>
            </a:r>
            <a:r>
              <a:rPr lang="en-US" altLang="en-US" sz="500" dirty="0">
                <a:cs typeface="Arial" panose="020B0604020202020204" pitchFamily="34" charset="0"/>
              </a:rPr>
              <a:t> CLC Human Resources, </a:t>
            </a:r>
            <a:r>
              <a:rPr lang="en-US" altLang="en-US" sz="500" i="1" dirty="0">
                <a:cs typeface="Arial" panose="020B0604020202020204" pitchFamily="34" charset="0"/>
              </a:rPr>
              <a:t>Bell Canada’s Online Mentoring Program</a:t>
            </a:r>
            <a:r>
              <a:rPr lang="en-US" altLang="en-US" sz="500" dirty="0">
                <a:cs typeface="Arial" panose="020B0604020202020204" pitchFamily="34" charset="0"/>
              </a:rPr>
              <a:t>, Washington, D.C.:  Corporate Executive Board, January 2003, p. 2.</a:t>
            </a:r>
          </a:p>
        </p:txBody>
      </p:sp>
    </p:spTree>
    <p:extLst>
      <p:ext uri="{BB962C8B-B14F-4D97-AF65-F5344CB8AC3E}">
        <p14:creationId xmlns:p14="http://schemas.microsoft.com/office/powerpoint/2010/main" val="24762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Understand the Value</a:t>
            </a: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8432449" y="4760778"/>
            <a:ext cx="352985" cy="280797"/>
          </a:xfrm>
        </p:spPr>
        <p:txBody>
          <a:bodyPr/>
          <a:lstStyle/>
          <a:p>
            <a:fld id="{90F9BDA0-AF0E-4BA8-B742-3B9C92A3E6FE}" type="slidenum">
              <a:rPr lang="en-US" smtClean="0"/>
              <a:pPr/>
              <a:t>7</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4" y="1194618"/>
            <a:ext cx="1938926" cy="3395662"/>
          </a:xfrm>
        </p:spPr>
        <p:txBody>
          <a:bodyPr/>
          <a:lstStyle/>
          <a:p>
            <a:pPr marL="0" indent="0">
              <a:buNone/>
            </a:pPr>
            <a:endParaRPr lang="en-US" altLang="en-US" sz="1200" b="1" dirty="0"/>
          </a:p>
          <a:p>
            <a:pPr marL="0" indent="0">
              <a:buNone/>
            </a:pPr>
            <a:r>
              <a:rPr lang="en-US" altLang="en-US" sz="1200" b="1" dirty="0"/>
              <a:t>Identify the Differences Between Mentoring and Coaching</a:t>
            </a:r>
          </a:p>
          <a:p>
            <a:pPr>
              <a:spcBef>
                <a:spcPct val="0"/>
              </a:spcBef>
            </a:pPr>
            <a:endParaRPr lang="en-US" altLang="en-US" sz="1200" dirty="0">
              <a:latin typeface="Calibri" panose="020F0502020204030204" pitchFamily="34" charset="0"/>
            </a:endParaRPr>
          </a:p>
          <a:p>
            <a:pPr marL="0" indent="0">
              <a:lnSpc>
                <a:spcPct val="120000"/>
              </a:lnSpc>
              <a:spcBef>
                <a:spcPts val="100"/>
              </a:spcBef>
              <a:spcAft>
                <a:spcPts val="100"/>
              </a:spcAft>
              <a:buNone/>
            </a:pPr>
            <a:r>
              <a:rPr lang="en-US" altLang="en-US" sz="1000" dirty="0"/>
              <a:t>Mentoring and coaching differ in their objectives, impacts, and durations, as detailed to the right:</a:t>
            </a:r>
          </a:p>
          <a:p>
            <a:endParaRPr lang="en-US" dirty="0"/>
          </a:p>
        </p:txBody>
      </p:sp>
      <p:sp>
        <p:nvSpPr>
          <p:cNvPr id="2" name="Text Placeholder 1">
            <a:extLst>
              <a:ext uri="{FF2B5EF4-FFF2-40B4-BE49-F238E27FC236}">
                <a16:creationId xmlns:a16="http://schemas.microsoft.com/office/drawing/2014/main" id="{94B017C6-66DD-C844-8E93-3C03029C2C93}"/>
              </a:ext>
            </a:extLst>
          </p:cNvPr>
          <p:cNvSpPr>
            <a:spLocks noGrp="1"/>
          </p:cNvSpPr>
          <p:nvPr>
            <p:ph type="body" sz="quarter" idx="14"/>
          </p:nvPr>
        </p:nvSpPr>
        <p:spPr>
          <a:xfrm>
            <a:off x="2725973" y="1107616"/>
            <a:ext cx="2805577" cy="3395662"/>
          </a:xfrm>
          <a:solidFill>
            <a:srgbClr val="FFC000"/>
          </a:solidFill>
        </p:spPr>
        <p:style>
          <a:lnRef idx="2">
            <a:schemeClr val="dk1"/>
          </a:lnRef>
          <a:fillRef idx="1">
            <a:schemeClr val="lt1"/>
          </a:fillRef>
          <a:effectRef idx="0">
            <a:schemeClr val="dk1"/>
          </a:effectRef>
          <a:fontRef idx="minor">
            <a:schemeClr val="dk1"/>
          </a:fontRef>
        </p:style>
        <p:txBody>
          <a:bodyPr/>
          <a:lstStyle/>
          <a:p>
            <a:pPr marL="0" indent="0" algn="ctr" eaLnBrk="0" fontAlgn="base" hangingPunct="0">
              <a:buNone/>
            </a:pPr>
            <a:endParaRPr lang="en-US" sz="1100" b="1" dirty="0"/>
          </a:p>
          <a:p>
            <a:pPr marL="0" indent="0" algn="ctr" eaLnBrk="0" fontAlgn="base" hangingPunct="0">
              <a:buNone/>
            </a:pPr>
            <a:r>
              <a:rPr lang="en-US" sz="1100" b="1" dirty="0"/>
              <a:t>Mentoring</a:t>
            </a:r>
          </a:p>
          <a:p>
            <a:pPr marL="0" indent="0" eaLnBrk="0" fontAlgn="base" hangingPunct="0">
              <a:buNone/>
            </a:pPr>
            <a:endParaRPr lang="en-US" sz="1100" dirty="0"/>
          </a:p>
          <a:p>
            <a:pPr eaLnBrk="0" fontAlgn="base" hangingPunct="0"/>
            <a:r>
              <a:rPr lang="en-US" sz="1100" dirty="0"/>
              <a:t>Helps </a:t>
            </a:r>
            <a:r>
              <a:rPr lang="en-US" sz="1100" b="1" dirty="0"/>
              <a:t>facilitate a culture of growth and development</a:t>
            </a:r>
            <a:r>
              <a:rPr lang="en-US" sz="1100" dirty="0"/>
              <a:t> within the organization</a:t>
            </a:r>
          </a:p>
          <a:p>
            <a:pPr eaLnBrk="0" fontAlgn="base" hangingPunct="0"/>
            <a:r>
              <a:rPr lang="en-US" sz="1100" dirty="0"/>
              <a:t>Concentrates on the individual’s development needs and </a:t>
            </a:r>
            <a:r>
              <a:rPr lang="en-US" sz="1100" b="1" dirty="0"/>
              <a:t>goals based on his/her</a:t>
            </a:r>
            <a:r>
              <a:rPr lang="en-US" sz="1100" dirty="0"/>
              <a:t> </a:t>
            </a:r>
            <a:r>
              <a:rPr lang="en-US" sz="1100" b="1" dirty="0"/>
              <a:t>career aspirations</a:t>
            </a:r>
            <a:endParaRPr lang="en-US" sz="1100" dirty="0"/>
          </a:p>
          <a:p>
            <a:pPr eaLnBrk="0" fontAlgn="base" hangingPunct="0"/>
            <a:r>
              <a:rPr lang="en-US" sz="1100" b="1" dirty="0"/>
              <a:t>Mutually benefits </a:t>
            </a:r>
            <a:r>
              <a:rPr lang="en-US" sz="1100" dirty="0"/>
              <a:t>both the mentor and mentee</a:t>
            </a:r>
          </a:p>
          <a:p>
            <a:pPr eaLnBrk="0" fontAlgn="base" hangingPunct="0"/>
            <a:r>
              <a:rPr lang="en-US" sz="1100" dirty="0"/>
              <a:t>Builds a</a:t>
            </a:r>
            <a:r>
              <a:rPr lang="en-US" sz="1100" b="1" dirty="0"/>
              <a:t> long-term relationship</a:t>
            </a:r>
            <a:r>
              <a:rPr lang="en-US" sz="1100" dirty="0"/>
              <a:t> dependent upon participants’ performance through various career stages</a:t>
            </a:r>
          </a:p>
          <a:p>
            <a:endParaRPr lang="en-US" dirty="0"/>
          </a:p>
        </p:txBody>
      </p:sp>
      <p:cxnSp>
        <p:nvCxnSpPr>
          <p:cNvPr id="6" name="Straight Connector 5">
            <a:extLst>
              <a:ext uri="{FF2B5EF4-FFF2-40B4-BE49-F238E27FC236}">
                <a16:creationId xmlns:a16="http://schemas.microsoft.com/office/drawing/2014/main" id="{3A1B2007-FFED-4B6C-9E05-23927DFD0158}"/>
              </a:ext>
            </a:extLst>
          </p:cNvPr>
          <p:cNvCxnSpPr/>
          <p:nvPr/>
        </p:nvCxnSpPr>
        <p:spPr>
          <a:xfrm>
            <a:off x="2449002" y="1080914"/>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64F6BF13-77A2-4694-BDB7-E2013B4B45DC}"/>
              </a:ext>
            </a:extLst>
          </p:cNvPr>
          <p:cNvSpPr txBox="1">
            <a:spLocks/>
          </p:cNvSpPr>
          <p:nvPr/>
        </p:nvSpPr>
        <p:spPr>
          <a:xfrm>
            <a:off x="5787461" y="1107616"/>
            <a:ext cx="2821480" cy="3395662"/>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14300" indent="-114300" algn="l" defTabSz="685800" rtl="0" eaLnBrk="1" latinLnBrk="0" hangingPunct="1">
              <a:lnSpc>
                <a:spcPct val="90000"/>
              </a:lnSpc>
              <a:spcBef>
                <a:spcPts val="300"/>
              </a:spcBef>
              <a:spcAft>
                <a:spcPts val="6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1pPr>
            <a:lvl2pPr marL="217488" indent="-90488" algn="l" defTabSz="685800" rtl="0" eaLnBrk="1" latinLnBrk="0" hangingPunct="1">
              <a:lnSpc>
                <a:spcPct val="90000"/>
              </a:lnSpc>
              <a:spcBef>
                <a:spcPts val="0"/>
              </a:spcBef>
              <a:spcAft>
                <a:spcPts val="600"/>
              </a:spcAft>
              <a:buClr>
                <a:schemeClr val="accent1"/>
              </a:buClr>
              <a:buFont typeface="System Font Regular"/>
              <a:buChar char="-"/>
              <a:tabLst/>
              <a:defRPr sz="1400" b="0" i="0" kern="1200">
                <a:solidFill>
                  <a:schemeClr val="accent1"/>
                </a:solidFill>
                <a:latin typeface="+mn-lt"/>
                <a:ea typeface="+mn-ea"/>
                <a:cs typeface="Arial" panose="020B0604020202020204" pitchFamily="34" charset="0"/>
              </a:defRPr>
            </a:lvl2pPr>
            <a:lvl3pPr marL="312738" indent="-88900"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200" b="0" i="0" kern="1200">
                <a:solidFill>
                  <a:schemeClr val="accent1"/>
                </a:solidFill>
                <a:latin typeface="+mn-lt"/>
                <a:ea typeface="+mn-ea"/>
                <a:cs typeface="Arial" panose="020B0604020202020204" pitchFamily="34" charset="0"/>
              </a:defRPr>
            </a:lvl3pPr>
            <a:lvl4pPr marL="403225" indent="-76200" algn="l" defTabSz="685800" rtl="0" eaLnBrk="1" latinLnBrk="0" hangingPunct="1">
              <a:lnSpc>
                <a:spcPct val="90000"/>
              </a:lnSpc>
              <a:spcBef>
                <a:spcPts val="0"/>
              </a:spcBef>
              <a:spcAft>
                <a:spcPts val="600"/>
              </a:spcAft>
              <a:buClr>
                <a:schemeClr val="accent1"/>
              </a:buClr>
              <a:buFont typeface="System Font Regular"/>
              <a:buChar char="-"/>
              <a:tabLst/>
              <a:defRPr sz="1100" b="0" i="0" kern="1200">
                <a:solidFill>
                  <a:schemeClr val="accent1"/>
                </a:solidFill>
                <a:latin typeface="+mn-lt"/>
                <a:ea typeface="+mn-ea"/>
                <a:cs typeface="Arial" panose="020B0604020202020204" pitchFamily="34" charset="0"/>
              </a:defRPr>
            </a:lvl4pPr>
            <a:lvl5pPr marL="506413" indent="-84138" algn="l" defTabSz="685800" rtl="0" eaLnBrk="1" latinLnBrk="0" hangingPunct="1">
              <a:lnSpc>
                <a:spcPct val="90000"/>
              </a:lnSpc>
              <a:spcBef>
                <a:spcPts val="0"/>
              </a:spcBef>
              <a:spcAft>
                <a:spcPts val="600"/>
              </a:spcAft>
              <a:buClr>
                <a:schemeClr val="accent1"/>
              </a:buClr>
              <a:buFont typeface="Arial" panose="020B0604020202020204" pitchFamily="34" charset="0"/>
              <a:buChar char="•"/>
              <a:tabLst/>
              <a:defRPr sz="1050" b="0" i="0" kern="1200">
                <a:solidFill>
                  <a:schemeClr val="accent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0" fontAlgn="base" hangingPunct="0">
              <a:buNone/>
            </a:pPr>
            <a:endParaRPr lang="en-US" sz="1100" b="1" dirty="0">
              <a:solidFill>
                <a:schemeClr val="bg1"/>
              </a:solidFill>
            </a:endParaRPr>
          </a:p>
          <a:p>
            <a:pPr marL="0" indent="0" algn="ctr" eaLnBrk="0" fontAlgn="base" hangingPunct="0">
              <a:buNone/>
            </a:pPr>
            <a:r>
              <a:rPr lang="en-US" sz="1100" b="1" dirty="0">
                <a:solidFill>
                  <a:schemeClr val="bg1"/>
                </a:solidFill>
              </a:rPr>
              <a:t>Coaching</a:t>
            </a:r>
          </a:p>
          <a:p>
            <a:pPr marL="0" indent="0" eaLnBrk="0" fontAlgn="base" hangingPunct="0">
              <a:buNone/>
            </a:pPr>
            <a:endParaRPr lang="en-US" sz="1100" dirty="0">
              <a:solidFill>
                <a:schemeClr val="bg1"/>
              </a:solidFill>
            </a:endParaRPr>
          </a:p>
          <a:p>
            <a:pPr eaLnBrk="0" fontAlgn="base" hangingPunct="0"/>
            <a:r>
              <a:rPr lang="en-US" sz="1100" dirty="0">
                <a:solidFill>
                  <a:schemeClr val="bg1"/>
                </a:solidFill>
              </a:rPr>
              <a:t>Assesses and </a:t>
            </a:r>
            <a:r>
              <a:rPr lang="en-US" sz="1100" b="1" dirty="0">
                <a:solidFill>
                  <a:schemeClr val="bg1"/>
                </a:solidFill>
              </a:rPr>
              <a:t>improves an individual’s performance in a particular area</a:t>
            </a:r>
            <a:endParaRPr lang="en-US" sz="1100" dirty="0">
              <a:solidFill>
                <a:schemeClr val="bg1"/>
              </a:solidFill>
            </a:endParaRPr>
          </a:p>
          <a:p>
            <a:pPr eaLnBrk="0" fontAlgn="base" hangingPunct="0"/>
            <a:r>
              <a:rPr lang="en-US" sz="1100" dirty="0">
                <a:solidFill>
                  <a:schemeClr val="bg1"/>
                </a:solidFill>
              </a:rPr>
              <a:t>Concentrates on identified issues with clear goals to </a:t>
            </a:r>
            <a:r>
              <a:rPr lang="en-US" sz="1100" b="1" dirty="0">
                <a:solidFill>
                  <a:schemeClr val="bg1"/>
                </a:solidFill>
              </a:rPr>
              <a:t>develop specific skills and behaviors</a:t>
            </a:r>
            <a:endParaRPr lang="en-US" sz="1100" dirty="0">
              <a:solidFill>
                <a:schemeClr val="bg1"/>
              </a:solidFill>
            </a:endParaRPr>
          </a:p>
          <a:p>
            <a:pPr eaLnBrk="0" fontAlgn="base" hangingPunct="0"/>
            <a:r>
              <a:rPr lang="en-US" sz="1100" b="1" dirty="0">
                <a:solidFill>
                  <a:schemeClr val="bg1"/>
                </a:solidFill>
              </a:rPr>
              <a:t>Disproportionately benefits the person being coached</a:t>
            </a:r>
            <a:endParaRPr lang="en-US" sz="1100" dirty="0">
              <a:solidFill>
                <a:schemeClr val="bg1"/>
              </a:solidFill>
            </a:endParaRPr>
          </a:p>
          <a:p>
            <a:pPr eaLnBrk="0" fontAlgn="base" hangingPunct="0"/>
            <a:r>
              <a:rPr lang="en-US" sz="1100" dirty="0">
                <a:solidFill>
                  <a:schemeClr val="bg1"/>
                </a:solidFill>
              </a:rPr>
              <a:t>Sets a</a:t>
            </a:r>
            <a:r>
              <a:rPr lang="en-US" sz="1100" b="1" dirty="0">
                <a:solidFill>
                  <a:schemeClr val="bg1"/>
                </a:solidFill>
              </a:rPr>
              <a:t> time-bound relationship</a:t>
            </a:r>
            <a:r>
              <a:rPr lang="en-US" sz="1100" dirty="0">
                <a:solidFill>
                  <a:schemeClr val="bg1"/>
                </a:solidFill>
              </a:rPr>
              <a:t> defined to meet specific goals and objectives</a:t>
            </a:r>
          </a:p>
          <a:p>
            <a:endParaRPr lang="en-US" dirty="0">
              <a:solidFill>
                <a:schemeClr val="bg1"/>
              </a:solidFill>
            </a:endParaRPr>
          </a:p>
        </p:txBody>
      </p:sp>
      <p:sp>
        <p:nvSpPr>
          <p:cNvPr id="8" name="Text Box 12">
            <a:extLst>
              <a:ext uri="{FF2B5EF4-FFF2-40B4-BE49-F238E27FC236}">
                <a16:creationId xmlns:a16="http://schemas.microsoft.com/office/drawing/2014/main" id="{EF58569A-02C4-4C6D-B339-CBDAB50DC31A}"/>
              </a:ext>
            </a:extLst>
          </p:cNvPr>
          <p:cNvSpPr txBox="1">
            <a:spLocks noChangeArrowheads="1"/>
          </p:cNvSpPr>
          <p:nvPr/>
        </p:nvSpPr>
        <p:spPr bwMode="auto">
          <a:xfrm>
            <a:off x="2707052" y="4590280"/>
            <a:ext cx="5989951"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latin typeface="Calibri" panose="020F0502020204030204" pitchFamily="34" charset="0"/>
              </a:rPr>
              <a:t>1</a:t>
            </a:r>
            <a:r>
              <a:rPr lang="en-US" altLang="en-US" sz="500" dirty="0">
                <a:latin typeface="Calibri" panose="020F0502020204030204" pitchFamily="34" charset="0"/>
              </a:rPr>
              <a:t> CLC Human Resources, </a:t>
            </a:r>
            <a:r>
              <a:rPr lang="en-US" altLang="en-US" sz="500" i="1" dirty="0">
                <a:latin typeface="Calibri" panose="020F0502020204030204" pitchFamily="34" charset="0"/>
              </a:rPr>
              <a:t>Mentoring Programs</a:t>
            </a:r>
            <a:r>
              <a:rPr lang="en-US" altLang="en-US" sz="500" dirty="0">
                <a:latin typeface="Calibri" panose="020F0502020204030204" pitchFamily="34" charset="0"/>
              </a:rPr>
              <a:t>, Arlington, VA:  Corporate Executive Board, 2009, p. 3.</a:t>
            </a:r>
          </a:p>
        </p:txBody>
      </p:sp>
    </p:spTree>
    <p:extLst>
      <p:ext uri="{BB962C8B-B14F-4D97-AF65-F5344CB8AC3E}">
        <p14:creationId xmlns:p14="http://schemas.microsoft.com/office/powerpoint/2010/main" val="403521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Understand the Mentee Role</a:t>
            </a:r>
            <a:endParaRPr lang="en-US" b="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p:txBody>
          <a:bodyPr/>
          <a:lstStyle/>
          <a:p>
            <a:fld id="{90F9BDA0-AF0E-4BA8-B742-3B9C92A3E6FE}" type="slidenum">
              <a:rPr lang="en-US" smtClean="0"/>
              <a:pPr/>
              <a:t>8</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a:xfrm>
            <a:off x="374903" y="1384887"/>
            <a:ext cx="1657865" cy="3395662"/>
          </a:xfrm>
        </p:spPr>
        <p:txBody>
          <a:bodyPr/>
          <a:lstStyle/>
          <a:p>
            <a:pPr marL="0" indent="0">
              <a:lnSpc>
                <a:spcPct val="120000"/>
              </a:lnSpc>
              <a:spcBef>
                <a:spcPct val="50000"/>
              </a:spcBef>
              <a:buNone/>
            </a:pPr>
            <a:r>
              <a:rPr lang="en-US" altLang="en-US" sz="800" dirty="0">
                <a:latin typeface="Arial" panose="020B0604020202020204" pitchFamily="34" charset="0"/>
              </a:rPr>
              <a:t>Spending time at the beginning of the relationship clarifying what each party can legitimately expect to give and get through mentoring is essential.  It is especially beneficial for the individuals involved to discuss, negotiate, and agree upon expectations.  You must be an active learner in this relationship, but also an active participant in furthering the development of your mentor.  You must be open to sharing your career goals, successes, and failures, and receiving feedback and advice, as detailed below:</a:t>
            </a:r>
          </a:p>
          <a:p>
            <a:endParaRPr lang="en-US" sz="900" dirty="0"/>
          </a:p>
        </p:txBody>
      </p:sp>
      <p:cxnSp>
        <p:nvCxnSpPr>
          <p:cNvPr id="7" name="Straight Connector 6">
            <a:extLst>
              <a:ext uri="{FF2B5EF4-FFF2-40B4-BE49-F238E27FC236}">
                <a16:creationId xmlns:a16="http://schemas.microsoft.com/office/drawing/2014/main" id="{0141F1AF-C847-45F6-9299-210433C873BD}"/>
              </a:ext>
            </a:extLst>
          </p:cNvPr>
          <p:cNvCxnSpPr>
            <a:cxnSpLocks/>
          </p:cNvCxnSpPr>
          <p:nvPr/>
        </p:nvCxnSpPr>
        <p:spPr>
          <a:xfrm>
            <a:off x="2152542" y="1055825"/>
            <a:ext cx="0" cy="3509366"/>
          </a:xfrm>
          <a:prstGeom prst="line">
            <a:avLst/>
          </a:prstGeom>
          <a:ln w="19050">
            <a:solidFill>
              <a:schemeClr val="tx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Box 12">
            <a:extLst>
              <a:ext uri="{FF2B5EF4-FFF2-40B4-BE49-F238E27FC236}">
                <a16:creationId xmlns:a16="http://schemas.microsoft.com/office/drawing/2014/main" id="{ECB914FD-8F1F-4BFA-936A-CB2FF70AD358}"/>
              </a:ext>
            </a:extLst>
          </p:cNvPr>
          <p:cNvSpPr txBox="1">
            <a:spLocks noChangeArrowheads="1"/>
          </p:cNvSpPr>
          <p:nvPr/>
        </p:nvSpPr>
        <p:spPr bwMode="auto">
          <a:xfrm>
            <a:off x="2244283" y="4368941"/>
            <a:ext cx="45833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500" baseline="30000" dirty="0">
                <a:cs typeface="Arial" panose="020B0604020202020204" pitchFamily="34" charset="0"/>
              </a:rPr>
              <a:t>1</a:t>
            </a:r>
            <a:r>
              <a:rPr lang="en-US" altLang="en-US" sz="500" dirty="0">
                <a:cs typeface="Arial" panose="020B0604020202020204" pitchFamily="34" charset="0"/>
              </a:rPr>
              <a:t> CLC Human Resources, </a:t>
            </a:r>
            <a:r>
              <a:rPr lang="en-US" altLang="en-US" sz="500" i="1" dirty="0">
                <a:cs typeface="Arial" panose="020B0604020202020204" pitchFamily="34" charset="0"/>
              </a:rPr>
              <a:t>Mentoring Implementation Toolkit</a:t>
            </a:r>
            <a:r>
              <a:rPr lang="en-US" altLang="en-US" sz="500" dirty="0">
                <a:cs typeface="Arial" panose="020B0604020202020204" pitchFamily="34" charset="0"/>
              </a:rPr>
              <a:t>, Arlington, VA:  Corporate Executive Board, 2008, p. 6.</a:t>
            </a:r>
          </a:p>
          <a:p>
            <a:pPr eaLnBrk="1" hangingPunct="1">
              <a:spcBef>
                <a:spcPct val="0"/>
              </a:spcBef>
            </a:pPr>
            <a:r>
              <a:rPr lang="en-US" altLang="en-US" sz="500" baseline="30000" dirty="0">
                <a:cs typeface="Arial" panose="020B0604020202020204" pitchFamily="34" charset="0"/>
              </a:rPr>
              <a:t>2 </a:t>
            </a:r>
            <a:r>
              <a:rPr lang="en-US" altLang="en-US" sz="500" dirty="0">
                <a:cs typeface="Arial" panose="020B0604020202020204" pitchFamily="34" charset="0"/>
              </a:rPr>
              <a:t>CLC Human Resources, </a:t>
            </a:r>
            <a:r>
              <a:rPr lang="en-US" altLang="en-US" sz="500" i="1" dirty="0">
                <a:cs typeface="Arial" panose="020B0604020202020204" pitchFamily="34" charset="0"/>
              </a:rPr>
              <a:t>Mentoring Programs</a:t>
            </a:r>
            <a:r>
              <a:rPr lang="en-US" altLang="en-US" sz="500" dirty="0">
                <a:cs typeface="Arial" panose="020B0604020202020204" pitchFamily="34" charset="0"/>
              </a:rPr>
              <a:t>, Arlington, VA:  Corporate Executive Board, 2009, p. 9.</a:t>
            </a:r>
          </a:p>
        </p:txBody>
      </p:sp>
      <p:sp>
        <p:nvSpPr>
          <p:cNvPr id="13" name="Text Box 267">
            <a:extLst>
              <a:ext uri="{FF2B5EF4-FFF2-40B4-BE49-F238E27FC236}">
                <a16:creationId xmlns:a16="http://schemas.microsoft.com/office/drawing/2014/main" id="{1B827FFF-F5AA-4854-A055-DB65B4BD624F}"/>
              </a:ext>
            </a:extLst>
          </p:cNvPr>
          <p:cNvSpPr txBox="1">
            <a:spLocks noChangeArrowheads="1"/>
          </p:cNvSpPr>
          <p:nvPr/>
        </p:nvSpPr>
        <p:spPr bwMode="auto">
          <a:xfrm>
            <a:off x="3329053" y="1071960"/>
            <a:ext cx="36584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87204" tIns="0" rIns="205146"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b="1" dirty="0">
                <a:solidFill>
                  <a:schemeClr val="bg1">
                    <a:lumMod val="50000"/>
                  </a:schemeClr>
                </a:solidFill>
                <a:cs typeface="Arial" panose="020B0604020202020204" pitchFamily="34" charset="0"/>
              </a:rPr>
              <a:t>Effective Mentee Behaviors</a:t>
            </a:r>
            <a:r>
              <a:rPr lang="en-US" altLang="en-US" sz="1100" baseline="30000" dirty="0">
                <a:solidFill>
                  <a:schemeClr val="bg1">
                    <a:lumMod val="50000"/>
                  </a:schemeClr>
                </a:solidFill>
                <a:cs typeface="Arial" panose="020B0604020202020204" pitchFamily="34" charset="0"/>
              </a:rPr>
              <a:t>1,2</a:t>
            </a:r>
          </a:p>
        </p:txBody>
      </p:sp>
      <p:sp>
        <p:nvSpPr>
          <p:cNvPr id="14" name="Text Box 81">
            <a:extLst>
              <a:ext uri="{FF2B5EF4-FFF2-40B4-BE49-F238E27FC236}">
                <a16:creationId xmlns:a16="http://schemas.microsoft.com/office/drawing/2014/main" id="{77EBD503-293D-4B9A-BAD9-125127C84CED}"/>
              </a:ext>
            </a:extLst>
          </p:cNvPr>
          <p:cNvSpPr txBox="1">
            <a:spLocks noChangeArrowheads="1"/>
          </p:cNvSpPr>
          <p:nvPr/>
        </p:nvSpPr>
        <p:spPr bwMode="auto">
          <a:xfrm>
            <a:off x="2308881" y="1304511"/>
            <a:ext cx="2076463"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800" b="1" dirty="0">
                <a:solidFill>
                  <a:schemeClr val="bg1"/>
                </a:solidFill>
                <a:cs typeface="Arial" panose="020B0604020202020204" pitchFamily="34" charset="0"/>
              </a:rPr>
              <a:t>Core Performance Expectations</a:t>
            </a:r>
          </a:p>
        </p:txBody>
      </p:sp>
      <p:sp>
        <p:nvSpPr>
          <p:cNvPr id="15" name="Text Box 82">
            <a:extLst>
              <a:ext uri="{FF2B5EF4-FFF2-40B4-BE49-F238E27FC236}">
                <a16:creationId xmlns:a16="http://schemas.microsoft.com/office/drawing/2014/main" id="{38811DA4-4BA1-436C-8C78-492AF75911D7}"/>
              </a:ext>
            </a:extLst>
          </p:cNvPr>
          <p:cNvSpPr txBox="1">
            <a:spLocks noChangeArrowheads="1"/>
          </p:cNvSpPr>
          <p:nvPr/>
        </p:nvSpPr>
        <p:spPr bwMode="auto">
          <a:xfrm>
            <a:off x="2308802" y="1514061"/>
            <a:ext cx="2075236" cy="2695019"/>
          </a:xfrm>
          <a:prstGeom prst="rect">
            <a:avLst/>
          </a:prstGeom>
          <a:noFill/>
          <a:ln>
            <a:solidFill>
              <a:srgbClr val="002060"/>
            </a:solidFill>
          </a:ln>
        </p:spPr>
        <p:txBody>
          <a:bodyPr tIns="91440" bIns="91440"/>
          <a:lstStyle>
            <a:lvl1pPr marL="2286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l" eaLnBrk="1" hangingPunct="1">
              <a:buFont typeface="Wingdings" panose="05000000000000000000" pitchFamily="2" charset="2"/>
              <a:buChar char="ü"/>
            </a:pPr>
            <a:r>
              <a:rPr lang="en-US" altLang="en-US" sz="800" dirty="0">
                <a:cs typeface="Arial" panose="020B0604020202020204" pitchFamily="34" charset="0"/>
              </a:rPr>
              <a:t>Be willing to discuss failures and successes</a:t>
            </a:r>
          </a:p>
          <a:p>
            <a:pPr algn="l" eaLnBrk="1" hangingPunct="1">
              <a:buFont typeface="Wingdings" panose="05000000000000000000" pitchFamily="2" charset="2"/>
              <a:buChar char="ü"/>
            </a:pPr>
            <a:r>
              <a:rPr lang="en-US" altLang="en-US" sz="800" dirty="0">
                <a:cs typeface="Arial" panose="020B0604020202020204" pitchFamily="34" charset="0"/>
              </a:rPr>
              <a:t>Demonstrate a genuine interest in being helped by mentor</a:t>
            </a:r>
          </a:p>
          <a:p>
            <a:pPr algn="l" eaLnBrk="1" hangingPunct="1">
              <a:buFont typeface="Wingdings" panose="05000000000000000000" pitchFamily="2" charset="2"/>
              <a:buChar char="ü"/>
            </a:pPr>
            <a:r>
              <a:rPr lang="en-US" altLang="en-US" sz="800" dirty="0">
                <a:cs typeface="Arial" panose="020B0604020202020204" pitchFamily="34" charset="0"/>
              </a:rPr>
              <a:t>Demonstrate application of learning obtained through the relationship</a:t>
            </a:r>
          </a:p>
          <a:p>
            <a:pPr algn="l" eaLnBrk="1" hangingPunct="1">
              <a:buFont typeface="Wingdings" panose="05000000000000000000" pitchFamily="2" charset="2"/>
              <a:buChar char="ü"/>
            </a:pPr>
            <a:r>
              <a:rPr lang="en-US" altLang="en-US" sz="800" dirty="0">
                <a:cs typeface="Arial" panose="020B0604020202020204" pitchFamily="34" charset="0"/>
              </a:rPr>
              <a:t>Exhibit a desire to improve in a certain area or learn a new skill</a:t>
            </a:r>
          </a:p>
          <a:p>
            <a:pPr algn="l" eaLnBrk="1" hangingPunct="1">
              <a:buFont typeface="Wingdings" panose="05000000000000000000" pitchFamily="2" charset="2"/>
              <a:buChar char="ü"/>
            </a:pPr>
            <a:r>
              <a:rPr lang="en-US" altLang="en-US" sz="800" dirty="0">
                <a:cs typeface="Arial" panose="020B0604020202020204" pitchFamily="34" charset="0"/>
              </a:rPr>
              <a:t>Identify professional development goals, priorities, and career interests</a:t>
            </a:r>
          </a:p>
          <a:p>
            <a:pPr algn="l" eaLnBrk="1" hangingPunct="1">
              <a:buFont typeface="Wingdings" panose="05000000000000000000" pitchFamily="2" charset="2"/>
              <a:buChar char="ü"/>
            </a:pPr>
            <a:r>
              <a:rPr lang="en-US" altLang="en-US" sz="800" dirty="0">
                <a:cs typeface="Arial" panose="020B0604020202020204" pitchFamily="34" charset="0"/>
              </a:rPr>
              <a:t>Listen actively</a:t>
            </a:r>
          </a:p>
          <a:p>
            <a:pPr algn="l" eaLnBrk="1" hangingPunct="1">
              <a:buFont typeface="Wingdings" panose="05000000000000000000" pitchFamily="2" charset="2"/>
              <a:buChar char="ü"/>
            </a:pPr>
            <a:r>
              <a:rPr lang="en-US" altLang="en-US" sz="800" dirty="0">
                <a:cs typeface="Arial" panose="020B0604020202020204" pitchFamily="34" charset="0"/>
              </a:rPr>
              <a:t>Provide honest feedback to the mentor</a:t>
            </a:r>
          </a:p>
          <a:p>
            <a:pPr algn="l" eaLnBrk="1" hangingPunct="1">
              <a:buFont typeface="Wingdings" panose="05000000000000000000" pitchFamily="2" charset="2"/>
              <a:buChar char="ü"/>
            </a:pPr>
            <a:r>
              <a:rPr lang="en-US" altLang="en-US" sz="800" dirty="0">
                <a:cs typeface="Arial" panose="020B0604020202020204" pitchFamily="34" charset="0"/>
              </a:rPr>
              <a:t>Seek ways to achieve objectives and contribute ideas for solving particular problems</a:t>
            </a:r>
          </a:p>
        </p:txBody>
      </p:sp>
      <p:sp>
        <p:nvSpPr>
          <p:cNvPr id="16" name="Text Box 85">
            <a:extLst>
              <a:ext uri="{FF2B5EF4-FFF2-40B4-BE49-F238E27FC236}">
                <a16:creationId xmlns:a16="http://schemas.microsoft.com/office/drawing/2014/main" id="{B82B1B4F-A120-43BA-9E9D-3393EC7F02F0}"/>
              </a:ext>
            </a:extLst>
          </p:cNvPr>
          <p:cNvSpPr txBox="1">
            <a:spLocks noChangeArrowheads="1"/>
          </p:cNvSpPr>
          <p:nvPr/>
        </p:nvSpPr>
        <p:spPr bwMode="auto">
          <a:xfrm>
            <a:off x="4504764" y="1298161"/>
            <a:ext cx="1993232"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800" b="1" dirty="0">
                <a:solidFill>
                  <a:schemeClr val="bg1"/>
                </a:solidFill>
                <a:cs typeface="Arial" panose="020B0604020202020204" pitchFamily="34" charset="0"/>
              </a:rPr>
              <a:t>Time Commitment Obligations</a:t>
            </a:r>
          </a:p>
        </p:txBody>
      </p:sp>
      <p:sp>
        <p:nvSpPr>
          <p:cNvPr id="17" name="Text Box 86">
            <a:extLst>
              <a:ext uri="{FF2B5EF4-FFF2-40B4-BE49-F238E27FC236}">
                <a16:creationId xmlns:a16="http://schemas.microsoft.com/office/drawing/2014/main" id="{BF6A5A55-8690-4C92-9315-A163C1506ABC}"/>
              </a:ext>
            </a:extLst>
          </p:cNvPr>
          <p:cNvSpPr txBox="1">
            <a:spLocks noChangeArrowheads="1"/>
          </p:cNvSpPr>
          <p:nvPr/>
        </p:nvSpPr>
        <p:spPr bwMode="auto">
          <a:xfrm>
            <a:off x="4504764" y="1507710"/>
            <a:ext cx="1991925" cy="2707574"/>
          </a:xfrm>
          <a:prstGeom prst="rect">
            <a:avLst/>
          </a:prstGeom>
          <a:noFill/>
          <a:ln>
            <a:solidFill>
              <a:srgbClr val="002060"/>
            </a:solidFill>
          </a:ln>
        </p:spPr>
        <p:txBody>
          <a:bodyPr tIns="91440" bIns="91440"/>
          <a:lstStyle>
            <a:defPPr>
              <a:defRPr lang="en-US"/>
            </a:defPPr>
            <a:lvl1pPr marL="228600" indent="-228600">
              <a:spcBef>
                <a:spcPct val="50000"/>
              </a:spcBef>
              <a:buFont typeface="Wingdings" panose="05000000000000000000" pitchFamily="2" charset="2"/>
              <a:buChar char="ü"/>
              <a:defRPr sz="800">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50000"/>
              </a:spcBef>
              <a:defRPr sz="1000">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9pPr>
          </a:lstStyle>
          <a:p>
            <a:r>
              <a:rPr lang="en-US" altLang="en-US"/>
              <a:t>Be accountable for scheduling meetings with mentor</a:t>
            </a:r>
          </a:p>
          <a:p>
            <a:r>
              <a:rPr lang="en-US" altLang="en-US"/>
              <a:t>Be respectful of mentor’s time and schedule</a:t>
            </a:r>
          </a:p>
          <a:p>
            <a:r>
              <a:rPr lang="en-US" altLang="en-US"/>
              <a:t>Commit the requisite time and energy</a:t>
            </a:r>
          </a:p>
          <a:p>
            <a:r>
              <a:rPr lang="en-US" altLang="en-US"/>
              <a:t>Do the necessary pre-work for mentoring conversations</a:t>
            </a:r>
          </a:p>
          <a:p>
            <a:r>
              <a:rPr lang="en-US" altLang="en-US"/>
              <a:t>Follow up on action items identified during development conversations</a:t>
            </a:r>
          </a:p>
          <a:p>
            <a:r>
              <a:rPr lang="en-US" altLang="en-US"/>
              <a:t>Informally communicate on a regular basis with mentor</a:t>
            </a:r>
          </a:p>
        </p:txBody>
      </p:sp>
      <p:sp>
        <p:nvSpPr>
          <p:cNvPr id="18" name="Text Box 88">
            <a:extLst>
              <a:ext uri="{FF2B5EF4-FFF2-40B4-BE49-F238E27FC236}">
                <a16:creationId xmlns:a16="http://schemas.microsoft.com/office/drawing/2014/main" id="{9D73E0C5-2A20-4D4E-93FC-FF7B09F508BB}"/>
              </a:ext>
            </a:extLst>
          </p:cNvPr>
          <p:cNvSpPr txBox="1">
            <a:spLocks noChangeArrowheads="1"/>
          </p:cNvSpPr>
          <p:nvPr/>
        </p:nvSpPr>
        <p:spPr bwMode="auto">
          <a:xfrm>
            <a:off x="6616109" y="1288636"/>
            <a:ext cx="1906196" cy="192502"/>
          </a:xfrm>
          <a:prstGeom prst="rect">
            <a:avLst/>
          </a:prstGeom>
          <a:solidFill>
            <a:schemeClr val="accent1"/>
          </a:solidFill>
          <a:ln>
            <a:noFill/>
          </a:ln>
        </p:spPr>
        <p:txBody>
          <a:bodyPr tIns="0" bIns="0" anchor="ctr"/>
          <a:lstStyle>
            <a:lvl1pPr marL="119063" indent="-119063"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800" b="1">
                <a:solidFill>
                  <a:schemeClr val="bg1"/>
                </a:solidFill>
                <a:cs typeface="Arial" panose="020B0604020202020204" pitchFamily="34" charset="0"/>
              </a:rPr>
              <a:t>Mentoring Citizenship</a:t>
            </a:r>
          </a:p>
        </p:txBody>
      </p:sp>
      <p:sp>
        <p:nvSpPr>
          <p:cNvPr id="19" name="Text Box 89">
            <a:extLst>
              <a:ext uri="{FF2B5EF4-FFF2-40B4-BE49-F238E27FC236}">
                <a16:creationId xmlns:a16="http://schemas.microsoft.com/office/drawing/2014/main" id="{DAEFA0B6-0903-4AEA-8ABB-B204CEA7AE80}"/>
              </a:ext>
            </a:extLst>
          </p:cNvPr>
          <p:cNvSpPr txBox="1">
            <a:spLocks noChangeArrowheads="1"/>
          </p:cNvSpPr>
          <p:nvPr/>
        </p:nvSpPr>
        <p:spPr bwMode="auto">
          <a:xfrm>
            <a:off x="6616109" y="1498187"/>
            <a:ext cx="1904890" cy="2722918"/>
          </a:xfrm>
          <a:prstGeom prst="rect">
            <a:avLst/>
          </a:prstGeom>
          <a:noFill/>
          <a:ln>
            <a:solidFill>
              <a:srgbClr val="002060"/>
            </a:solidFill>
          </a:ln>
        </p:spPr>
        <p:txBody>
          <a:bodyPr tIns="91440" bIns="91440"/>
          <a:lstStyle>
            <a:defPPr>
              <a:defRPr lang="en-US"/>
            </a:defPPr>
            <a:lvl1pPr marL="228600" indent="-228600">
              <a:spcBef>
                <a:spcPct val="50000"/>
              </a:spcBef>
              <a:buFont typeface="Wingdings" panose="05000000000000000000" pitchFamily="2" charset="2"/>
              <a:buChar char="ü"/>
              <a:defRPr sz="800">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50000"/>
              </a:spcBef>
              <a:defRPr sz="1000">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latin typeface="Arial" panose="020B0604020202020204" pitchFamily="34" charset="0"/>
                <a:ea typeface="ＭＳ Ｐゴシック" panose="020B0600070205080204" pitchFamily="34" charset="-128"/>
              </a:defRPr>
            </a:lvl9pPr>
          </a:lstStyle>
          <a:p>
            <a:r>
              <a:rPr lang="en-US" altLang="en-US"/>
              <a:t>Attend mentoring-related meetings and events</a:t>
            </a:r>
          </a:p>
          <a:p>
            <a:r>
              <a:rPr lang="en-US" altLang="en-US"/>
              <a:t>Maintain privacy/confidentiality of development conversations</a:t>
            </a:r>
          </a:p>
          <a:p>
            <a:r>
              <a:rPr lang="en-US" altLang="en-US"/>
              <a:t>Provide input to assess and improve the mentoring program</a:t>
            </a:r>
          </a:p>
          <a:p>
            <a:r>
              <a:rPr lang="en-US" altLang="en-US"/>
              <a:t>Take advantage of organizational resources </a:t>
            </a:r>
          </a:p>
          <a:p>
            <a:r>
              <a:rPr lang="en-US" altLang="en-US"/>
              <a:t>Track development and career progress</a:t>
            </a:r>
          </a:p>
        </p:txBody>
      </p:sp>
    </p:spTree>
    <p:extLst>
      <p:ext uri="{BB962C8B-B14F-4D97-AF65-F5344CB8AC3E}">
        <p14:creationId xmlns:p14="http://schemas.microsoft.com/office/powerpoint/2010/main" val="28343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C425A20-0435-6145-AE74-E07753279196}"/>
              </a:ext>
            </a:extLst>
          </p:cNvPr>
          <p:cNvSpPr>
            <a:spLocks noGrp="1"/>
          </p:cNvSpPr>
          <p:nvPr>
            <p:ph type="title"/>
          </p:nvPr>
        </p:nvSpPr>
        <p:spPr/>
        <p:txBody>
          <a:bodyPr/>
          <a:lstStyle/>
          <a:p>
            <a:r>
              <a:rPr lang="en-US" dirty="0"/>
              <a:t>Understand the Mentor Role</a:t>
            </a:r>
            <a:endParaRPr lang="en-US" b="0" dirty="0">
              <a:solidFill>
                <a:schemeClr val="bg1">
                  <a:lumMod val="50000"/>
                </a:schemeClr>
              </a:solidFill>
            </a:endParaRPr>
          </a:p>
        </p:txBody>
      </p:sp>
      <p:sp>
        <p:nvSpPr>
          <p:cNvPr id="9" name="Slide Number Placeholder 8">
            <a:extLst>
              <a:ext uri="{FF2B5EF4-FFF2-40B4-BE49-F238E27FC236}">
                <a16:creationId xmlns:a16="http://schemas.microsoft.com/office/drawing/2014/main" id="{4FA30B0A-B4AD-3945-BCD5-2E3079E97454}"/>
              </a:ext>
            </a:extLst>
          </p:cNvPr>
          <p:cNvSpPr>
            <a:spLocks noGrp="1"/>
          </p:cNvSpPr>
          <p:nvPr>
            <p:ph type="sldNum" sz="quarter" idx="12"/>
          </p:nvPr>
        </p:nvSpPr>
        <p:spPr>
          <a:xfrm>
            <a:off x="8608941" y="4752876"/>
            <a:ext cx="352985" cy="280797"/>
          </a:xfrm>
        </p:spPr>
        <p:txBody>
          <a:bodyPr/>
          <a:lstStyle/>
          <a:p>
            <a:fld id="{90F9BDA0-AF0E-4BA8-B742-3B9C92A3E6FE}" type="slidenum">
              <a:rPr lang="en-US" smtClean="0"/>
              <a:pPr/>
              <a:t>9</a:t>
            </a:fld>
            <a:endParaRPr lang="en-US" dirty="0"/>
          </a:p>
        </p:txBody>
      </p:sp>
      <p:graphicFrame>
        <p:nvGraphicFramePr>
          <p:cNvPr id="6" name="Group 73">
            <a:extLst>
              <a:ext uri="{FF2B5EF4-FFF2-40B4-BE49-F238E27FC236}">
                <a16:creationId xmlns:a16="http://schemas.microsoft.com/office/drawing/2014/main" id="{DA47FA77-0F84-4B43-A691-066896D37999}"/>
              </a:ext>
            </a:extLst>
          </p:cNvPr>
          <p:cNvGraphicFramePr>
            <a:graphicFrameLocks noGrp="1"/>
          </p:cNvGraphicFramePr>
          <p:nvPr>
            <p:extLst>
              <p:ext uri="{D42A27DB-BD31-4B8C-83A1-F6EECF244321}">
                <p14:modId xmlns:p14="http://schemas.microsoft.com/office/powerpoint/2010/main" val="2253153080"/>
              </p:ext>
            </p:extLst>
          </p:nvPr>
        </p:nvGraphicFramePr>
        <p:xfrm>
          <a:off x="286841" y="935593"/>
          <a:ext cx="8601978" cy="3594618"/>
        </p:xfrm>
        <a:graphic>
          <a:graphicData uri="http://schemas.openxmlformats.org/drawingml/2006/table">
            <a:tbl>
              <a:tblPr>
                <a:tableStyleId>{69012ECD-51FC-41F1-AA8D-1B2483CD663E}</a:tableStyleId>
              </a:tblPr>
              <a:tblGrid>
                <a:gridCol w="853813">
                  <a:extLst>
                    <a:ext uri="{9D8B030D-6E8A-4147-A177-3AD203B41FA5}">
                      <a16:colId xmlns:a16="http://schemas.microsoft.com/office/drawing/2014/main" val="20000"/>
                    </a:ext>
                  </a:extLst>
                </a:gridCol>
                <a:gridCol w="3991327">
                  <a:extLst>
                    <a:ext uri="{9D8B030D-6E8A-4147-A177-3AD203B41FA5}">
                      <a16:colId xmlns:a16="http://schemas.microsoft.com/office/drawing/2014/main" val="20001"/>
                    </a:ext>
                  </a:extLst>
                </a:gridCol>
                <a:gridCol w="3756838">
                  <a:extLst>
                    <a:ext uri="{9D8B030D-6E8A-4147-A177-3AD203B41FA5}">
                      <a16:colId xmlns:a16="http://schemas.microsoft.com/office/drawing/2014/main" val="20002"/>
                    </a:ext>
                  </a:extLst>
                </a:gridCol>
              </a:tblGrid>
              <a:tr h="1959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Key Roles</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Effective Behaviors</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solidFill>
                            <a:schemeClr val="bg1"/>
                          </a:solidFill>
                          <a:effectLst/>
                        </a:rPr>
                        <a:t>Ineffective Behaviors</a:t>
                      </a:r>
                      <a:endParaRPr kumimoji="0" lang="en-US" sz="1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Advisor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Acts as a sounding board and facilitator</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Maintains privacy/confidentiality</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Fixes problems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Assumes responsibility for mentee</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Protector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Supports, is a safety net</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Ensures a safe environment to take risks</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Fights mentee’s battles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Overprotects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2037">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Developer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Gives structure and direction</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Provides guidance based on observations during interactions with mentee </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Empowers mentee to handle his/her problems independently</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Dictates, controls learning</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Looks for quick-fixes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Provides general criticism or judgment</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Tells mentee what to do</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Broker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Identifies skill or competency gaps through a “third party” lens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Identifies and facilitates development opportunities</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Allows for personal biases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Abdicates, does not follow up</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Challenger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Positively provokes, pushes toward highest standards</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Helps mentee explore potential career opportunities</a:t>
                      </a:r>
                      <a:endPar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Pushes too far too soon</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Discounts mentee’s thoughts and opinions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Clarifier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Teaches organizational values and politics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Removes obstacles so mentee does not have to deal with organizational politics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4201">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Affirmer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Gives needed support, enhances self-esteem</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Exhibits empathy and understanding</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Gives too much feedback</a:t>
                      </a:r>
                    </a:p>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Discounts mentee’s feelings or concerns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2170">
                <a:tc>
                  <a:txBody>
                    <a:body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sz="1000" b="1" u="none" strike="noStrike" cap="none" normalizeH="0" baseline="0" dirty="0">
                          <a:ln>
                            <a:noFill/>
                          </a:ln>
                          <a:effectLst/>
                        </a:rPr>
                        <a:t>Sponsor</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000" u="none" strike="noStrike" cap="none" normalizeH="0" baseline="0" dirty="0">
                          <a:ln>
                            <a:noFill/>
                          </a:ln>
                          <a:effectLst/>
                        </a:rPr>
                        <a:t>Provides visibility and recognition of mentee</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28600" marR="0" lvl="0" indent="-228600" algn="l" defTabSz="914400" rtl="0" eaLnBrk="0" fontAlgn="base" latinLnBrk="0" hangingPunct="0">
                        <a:lnSpc>
                          <a:spcPct val="100000"/>
                        </a:lnSpc>
                        <a:spcBef>
                          <a:spcPct val="0"/>
                        </a:spcBef>
                        <a:spcAft>
                          <a:spcPct val="0"/>
                        </a:spcAft>
                        <a:buClrTx/>
                        <a:buSzTx/>
                        <a:buFont typeface="Wingdings" pitchFamily="2" charset="2"/>
                        <a:buChar char="û"/>
                        <a:tabLst/>
                      </a:pPr>
                      <a:r>
                        <a:rPr kumimoji="0" lang="en-US" sz="1000" u="none" strike="noStrike" cap="none" normalizeH="0" baseline="0" dirty="0">
                          <a:ln>
                            <a:noFill/>
                          </a:ln>
                          <a:effectLst/>
                        </a:rPr>
                        <a:t>Promotes mentee at the expense of others</a:t>
                      </a:r>
                      <a:endParaRPr kumimoji="0" 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Text Box 12">
            <a:extLst>
              <a:ext uri="{FF2B5EF4-FFF2-40B4-BE49-F238E27FC236}">
                <a16:creationId xmlns:a16="http://schemas.microsoft.com/office/drawing/2014/main" id="{6B5DEECC-8F76-482E-B9CD-BC2203ADFA38}"/>
              </a:ext>
            </a:extLst>
          </p:cNvPr>
          <p:cNvSpPr txBox="1">
            <a:spLocks noChangeArrowheads="1"/>
          </p:cNvSpPr>
          <p:nvPr/>
        </p:nvSpPr>
        <p:spPr bwMode="auto">
          <a:xfrm>
            <a:off x="1515002" y="4606870"/>
            <a:ext cx="6969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tIns="0" bIns="0">
            <a:spAutoFit/>
          </a:bodyPr>
          <a:lstStyle>
            <a:lvl1pPr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50000"/>
              </a:spcBef>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800" dirty="0">
                <a:latin typeface="Calibri" panose="020F0502020204030204" pitchFamily="34" charset="0"/>
              </a:rPr>
              <a:t>Sources: CLC Human Resources, </a:t>
            </a:r>
            <a:r>
              <a:rPr lang="en-US" altLang="en-US" sz="800" i="1" dirty="0">
                <a:latin typeface="Calibri" panose="020F0502020204030204" pitchFamily="34" charset="0"/>
              </a:rPr>
              <a:t>Mentoring Implementation Toolkit</a:t>
            </a:r>
            <a:r>
              <a:rPr lang="en-US" altLang="en-US" sz="800" dirty="0">
                <a:latin typeface="Calibri" panose="020F0502020204030204" pitchFamily="34" charset="0"/>
              </a:rPr>
              <a:t>, Arlington, VA:  Corporate Executive Board, 2008, p. 6.</a:t>
            </a:r>
          </a:p>
          <a:p>
            <a:pPr eaLnBrk="1" hangingPunct="1">
              <a:spcBef>
                <a:spcPct val="0"/>
              </a:spcBef>
            </a:pPr>
            <a:r>
              <a:rPr lang="en-US" altLang="en-US" sz="800" baseline="30000" dirty="0">
                <a:latin typeface="Calibri" panose="020F0502020204030204" pitchFamily="34" charset="0"/>
              </a:rPr>
              <a:t>                        </a:t>
            </a:r>
            <a:r>
              <a:rPr lang="en-US" altLang="en-US" sz="800" dirty="0">
                <a:latin typeface="Calibri" panose="020F0502020204030204" pitchFamily="34" charset="0"/>
              </a:rPr>
              <a:t>CLC Human Resources, </a:t>
            </a:r>
            <a:r>
              <a:rPr lang="en-US" altLang="en-US" sz="800" i="1" dirty="0">
                <a:latin typeface="Calibri" panose="020F0502020204030204" pitchFamily="34" charset="0"/>
              </a:rPr>
              <a:t>Mentoring Programs</a:t>
            </a:r>
            <a:r>
              <a:rPr lang="en-US" altLang="en-US" sz="800" dirty="0">
                <a:latin typeface="Calibri" panose="020F0502020204030204" pitchFamily="34" charset="0"/>
              </a:rPr>
              <a:t>, Arlington, VA:  Corporate Executive Board, 2009, p. 9.</a:t>
            </a:r>
          </a:p>
          <a:p>
            <a:pPr eaLnBrk="1" hangingPunct="1">
              <a:spcBef>
                <a:spcPct val="0"/>
              </a:spcBef>
            </a:pPr>
            <a:r>
              <a:rPr lang="en-US" altLang="en-US" sz="800" dirty="0">
                <a:latin typeface="Calibri" panose="020F0502020204030204" pitchFamily="34" charset="0"/>
              </a:rPr>
              <a:t>                 CLC Human Resources, </a:t>
            </a:r>
            <a:r>
              <a:rPr lang="en-US" altLang="en-US" sz="800" i="1" dirty="0">
                <a:latin typeface="Calibri" panose="020F0502020204030204" pitchFamily="34" charset="0"/>
              </a:rPr>
              <a:t>Tools for Executives in Mentoring Programs</a:t>
            </a:r>
            <a:r>
              <a:rPr lang="en-US" altLang="en-US" sz="800" dirty="0">
                <a:latin typeface="Calibri" panose="020F0502020204030204" pitchFamily="34" charset="0"/>
              </a:rPr>
              <a:t>, Washington, D.C.:  Corporate Executive Board, October 2003, p. 9.</a:t>
            </a:r>
          </a:p>
        </p:txBody>
      </p:sp>
    </p:spTree>
    <p:extLst>
      <p:ext uri="{BB962C8B-B14F-4D97-AF65-F5344CB8AC3E}">
        <p14:creationId xmlns:p14="http://schemas.microsoft.com/office/powerpoint/2010/main" val="32081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27">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3464</Words>
  <Application>Microsoft Office PowerPoint</Application>
  <PresentationFormat>On-screen Show (16:9)</PresentationFormat>
  <Paragraphs>382</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Georgia</vt:lpstr>
      <vt:lpstr>System Font Regular</vt:lpstr>
      <vt:lpstr>Wingdings</vt:lpstr>
      <vt:lpstr>Master Theme</vt:lpstr>
      <vt:lpstr>Global Women in Leadership  Mentee &amp; Mentor Handbook</vt:lpstr>
      <vt:lpstr>Agenda</vt:lpstr>
      <vt:lpstr>Table of Contents</vt:lpstr>
      <vt:lpstr>Understand the Value</vt:lpstr>
      <vt:lpstr>Understand the Value</vt:lpstr>
      <vt:lpstr>Understand the Value</vt:lpstr>
      <vt:lpstr>Understand the Value</vt:lpstr>
      <vt:lpstr>Understand the Mentee Role</vt:lpstr>
      <vt:lpstr>Understand the Mentor Role</vt:lpstr>
      <vt:lpstr>Build the Relationship</vt:lpstr>
      <vt:lpstr>Build the Relationship</vt:lpstr>
      <vt:lpstr>Establish the Relationship Timeline</vt:lpstr>
      <vt:lpstr>Build the Relationship</vt:lpstr>
      <vt:lpstr>Define Your Goals for the Mentoring Relationship</vt:lpstr>
      <vt:lpstr>Create the Foundation for a Trusting Relationship</vt:lpstr>
      <vt:lpstr>Maintain the Relationship</vt:lpstr>
      <vt:lpstr>Maintain the Relationship</vt:lpstr>
      <vt:lpstr>Build an Action Plan – Template</vt:lpstr>
      <vt:lpstr>Suggested Discussion Topics</vt:lpstr>
      <vt:lpstr>Checklist for an Effective Mentoring Relationship</vt:lpstr>
      <vt:lpstr>Identify Effective Mentoring Activities</vt:lpstr>
      <vt:lpstr>Monitor Mentee Aspiration</vt:lpstr>
      <vt:lpstr>Evaluate the Relationship</vt:lpstr>
      <vt:lpstr>Assess the Relationship’s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Mentee Handbook</dc:title>
  <dc:creator>Bento, Sonia</dc:creator>
  <cp:lastModifiedBy>Levinson, Sofia</cp:lastModifiedBy>
  <cp:revision>24</cp:revision>
  <dcterms:created xsi:type="dcterms:W3CDTF">2020-09-04T16:15:04Z</dcterms:created>
  <dcterms:modified xsi:type="dcterms:W3CDTF">2020-12-10T17:39:20Z</dcterms:modified>
</cp:coreProperties>
</file>